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151142</c:v>
                </c:pt>
                <c:pt idx="1">
                  <c:v>151153</c:v>
                </c:pt>
                <c:pt idx="2">
                  <c:v>151165</c:v>
                </c:pt>
                <c:pt idx="3">
                  <c:v>151173</c:v>
                </c:pt>
                <c:pt idx="4">
                  <c:v>151182</c:v>
                </c:pt>
                <c:pt idx="5">
                  <c:v>151189</c:v>
                </c:pt>
                <c:pt idx="6">
                  <c:v>151223</c:v>
                </c:pt>
                <c:pt idx="7">
                  <c:v>151234</c:v>
                </c:pt>
                <c:pt idx="8">
                  <c:v>151256</c:v>
                </c:pt>
                <c:pt idx="9">
                  <c:v>151273</c:v>
                </c:pt>
                <c:pt idx="10">
                  <c:v>151290</c:v>
                </c:pt>
                <c:pt idx="11">
                  <c:v>151313</c:v>
                </c:pt>
                <c:pt idx="12">
                  <c:v>151342</c:v>
                </c:pt>
                <c:pt idx="13">
                  <c:v>151364</c:v>
                </c:pt>
                <c:pt idx="14">
                  <c:v>151373</c:v>
                </c:pt>
                <c:pt idx="15">
                  <c:v>151387</c:v>
                </c:pt>
                <c:pt idx="16">
                  <c:v>151398</c:v>
                </c:pt>
                <c:pt idx="17">
                  <c:v>151411</c:v>
                </c:pt>
                <c:pt idx="18">
                  <c:v>151441</c:v>
                </c:pt>
                <c:pt idx="19">
                  <c:v>151449</c:v>
                </c:pt>
                <c:pt idx="20">
                  <c:v>151479</c:v>
                </c:pt>
                <c:pt idx="21">
                  <c:v>151493</c:v>
                </c:pt>
                <c:pt idx="22">
                  <c:v>151510</c:v>
                </c:pt>
                <c:pt idx="23">
                  <c:v>151533</c:v>
                </c:pt>
                <c:pt idx="24">
                  <c:v>151542</c:v>
                </c:pt>
                <c:pt idx="25">
                  <c:v>151557</c:v>
                </c:pt>
                <c:pt idx="26">
                  <c:v>151678</c:v>
                </c:pt>
                <c:pt idx="27">
                  <c:v>151722</c:v>
                </c:pt>
              </c:numCache>
            </c:numRef>
          </c:val>
          <c:smooth val="0"/>
          <c:extLst>
            <c:ext xmlns:c16="http://schemas.microsoft.com/office/drawing/2014/chart" uri="{C3380CC4-5D6E-409C-BE32-E72D297353CC}">
              <c16:uniqueId val="{00000000-4252-4FE5-A74E-99BAE3914FE1}"/>
            </c:ext>
          </c:extLst>
        </c:ser>
        <c:dLbls>
          <c:showLegendKey val="0"/>
          <c:showVal val="0"/>
          <c:showCatName val="0"/>
          <c:showSerName val="0"/>
          <c:showPercent val="0"/>
          <c:showBubbleSize val="0"/>
        </c:dLbls>
        <c:smooth val="0"/>
        <c:axId val="243049288"/>
        <c:axId val="319668424"/>
      </c:lineChart>
      <c:dateAx>
        <c:axId val="24304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68424"/>
        <c:crosses val="autoZero"/>
        <c:auto val="1"/>
        <c:lblOffset val="100"/>
        <c:baseTimeUnit val="days"/>
      </c:dateAx>
      <c:valAx>
        <c:axId val="31966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4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59C-4B4C-A6F0-EED1CBB260C1}"/>
            </c:ext>
          </c:extLst>
        </c:ser>
        <c:dLbls>
          <c:showLegendKey val="0"/>
          <c:showVal val="0"/>
          <c:showCatName val="0"/>
          <c:showSerName val="0"/>
          <c:showPercent val="0"/>
          <c:showBubbleSize val="0"/>
        </c:dLbls>
        <c:axId val="319664160"/>
        <c:axId val="319665144"/>
      </c:radarChart>
      <c:catAx>
        <c:axId val="31966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65144"/>
        <c:crosses val="autoZero"/>
        <c:auto val="1"/>
        <c:lblAlgn val="ctr"/>
        <c:lblOffset val="100"/>
        <c:noMultiLvlLbl val="0"/>
      </c:catAx>
      <c:valAx>
        <c:axId val="31966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6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5.3484545723220998E-2</c:v>
                </c:pt>
                <c:pt idx="1">
                  <c:v>6.6160757408350998E-3</c:v>
                </c:pt>
                <c:pt idx="2">
                  <c:v>0</c:v>
                </c:pt>
                <c:pt idx="3">
                  <c:v>0</c:v>
                </c:pt>
                <c:pt idx="4">
                  <c:v>0</c:v>
                </c:pt>
                <c:pt idx="5">
                  <c:v>5.1812900309774999E-3</c:v>
                </c:pt>
                <c:pt idx="6">
                  <c:v>1.5431486404859999E-2</c:v>
                </c:pt>
                <c:pt idx="7">
                  <c:v>7.4390985796280997E-3</c:v>
                </c:pt>
                <c:pt idx="8">
                  <c:v>4.4078592129766997E-3</c:v>
                </c:pt>
                <c:pt idx="9">
                  <c:v>7.6026020731965E-3</c:v>
                </c:pt>
                <c:pt idx="10">
                  <c:v>2.0491667823454001E-2</c:v>
                </c:pt>
                <c:pt idx="11">
                  <c:v>5.4527068558701004E-3</c:v>
                </c:pt>
                <c:pt idx="12">
                  <c:v>9.0862833466599E-2</c:v>
                </c:pt>
                <c:pt idx="13">
                  <c:v>2.9731818992686002E-3</c:v>
                </c:pt>
                <c:pt idx="14">
                  <c:v>7.1726803929118999E-3</c:v>
                </c:pt>
                <c:pt idx="15">
                  <c:v>8.4555423437706004E-3</c:v>
                </c:pt>
                <c:pt idx="16">
                  <c:v>1.2219932361023001E-2</c:v>
                </c:pt>
                <c:pt idx="17">
                  <c:v>1.4860901957676E-2</c:v>
                </c:pt>
                <c:pt idx="18">
                  <c:v>1.5519131456949E-2</c:v>
                </c:pt>
                <c:pt idx="19">
                  <c:v>1.3206114430982E-2</c:v>
                </c:pt>
                <c:pt idx="20">
                  <c:v>1.0068399091533E-2</c:v>
                </c:pt>
                <c:pt idx="21">
                  <c:v>6.6012700843641999E-3</c:v>
                </c:pt>
                <c:pt idx="22">
                  <c:v>7.7007192471777001E-3</c:v>
                </c:pt>
                <c:pt idx="23">
                  <c:v>0</c:v>
                </c:pt>
                <c:pt idx="24">
                  <c:v>7.4789215395139998E-3</c:v>
                </c:pt>
                <c:pt idx="25">
                  <c:v>2.5206368897188001E-2</c:v>
                </c:pt>
                <c:pt idx="26">
                  <c:v>2.6250354511697001E-2</c:v>
                </c:pt>
                <c:pt idx="27">
                  <c:v>6.9874752801582004E-3</c:v>
                </c:pt>
              </c:numCache>
            </c:numRef>
          </c:val>
          <c:smooth val="0"/>
          <c:extLst>
            <c:ext xmlns:c16="http://schemas.microsoft.com/office/drawing/2014/chart" uri="{C3380CC4-5D6E-409C-BE32-E72D297353CC}">
              <c16:uniqueId val="{00000000-57FF-4B83-816A-A72A856C21C5}"/>
            </c:ext>
          </c:extLst>
        </c:ser>
        <c:dLbls>
          <c:showLegendKey val="0"/>
          <c:showVal val="0"/>
          <c:showCatName val="0"/>
          <c:showSerName val="0"/>
          <c:showPercent val="0"/>
          <c:showBubbleSize val="0"/>
        </c:dLbls>
        <c:smooth val="0"/>
        <c:axId val="320719456"/>
        <c:axId val="320721424"/>
      </c:lineChart>
      <c:dateAx>
        <c:axId val="32071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21424"/>
        <c:crosses val="autoZero"/>
        <c:auto val="1"/>
        <c:lblOffset val="100"/>
        <c:baseTimeUnit val="days"/>
      </c:dateAx>
      <c:valAx>
        <c:axId val="32072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1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41</c:v>
                </c:pt>
                <c:pt idx="2">
                  <c:v>33</c:v>
                </c:pt>
                <c:pt idx="3">
                  <c:v>12</c:v>
                </c:pt>
                <c:pt idx="4">
                  <c:v>16</c:v>
                </c:pt>
                <c:pt idx="5">
                  <c:v>16</c:v>
                </c:pt>
                <c:pt idx="6">
                  <c:v>12</c:v>
                </c:pt>
              </c:numCache>
            </c:numRef>
          </c:val>
          <c:extLst>
            <c:ext xmlns:c16="http://schemas.microsoft.com/office/drawing/2014/chart" uri="{C3380CC4-5D6E-409C-BE32-E72D297353CC}">
              <c16:uniqueId val="{00000000-FE01-4CA8-A503-97A431996E40}"/>
            </c:ext>
          </c:extLst>
        </c:ser>
        <c:dLbls>
          <c:showLegendKey val="0"/>
          <c:showVal val="0"/>
          <c:showCatName val="0"/>
          <c:showSerName val="0"/>
          <c:showPercent val="0"/>
          <c:showBubbleSize val="0"/>
        </c:dLbls>
        <c:gapWidth val="219"/>
        <c:overlap val="-27"/>
        <c:axId val="321147624"/>
        <c:axId val="321147952"/>
      </c:barChart>
      <c:catAx>
        <c:axId val="32114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47952"/>
        <c:crosses val="autoZero"/>
        <c:auto val="1"/>
        <c:lblAlgn val="ctr"/>
        <c:lblOffset val="100"/>
        <c:noMultiLvlLbl val="0"/>
      </c:catAx>
      <c:valAx>
        <c:axId val="3211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4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c:v>
                </c:pt>
                <c:pt idx="1">
                  <c:v>11</c:v>
                </c:pt>
                <c:pt idx="2">
                  <c:v>12</c:v>
                </c:pt>
                <c:pt idx="3">
                  <c:v>8</c:v>
                </c:pt>
                <c:pt idx="4">
                  <c:v>9</c:v>
                </c:pt>
                <c:pt idx="5">
                  <c:v>7</c:v>
                </c:pt>
                <c:pt idx="6">
                  <c:v>34</c:v>
                </c:pt>
                <c:pt idx="7">
                  <c:v>11</c:v>
                </c:pt>
                <c:pt idx="8">
                  <c:v>22</c:v>
                </c:pt>
                <c:pt idx="9">
                  <c:v>17</c:v>
                </c:pt>
                <c:pt idx="10">
                  <c:v>17</c:v>
                </c:pt>
                <c:pt idx="11">
                  <c:v>23</c:v>
                </c:pt>
                <c:pt idx="12">
                  <c:v>29</c:v>
                </c:pt>
                <c:pt idx="13">
                  <c:v>22</c:v>
                </c:pt>
                <c:pt idx="14">
                  <c:v>9</c:v>
                </c:pt>
                <c:pt idx="15">
                  <c:v>14</c:v>
                </c:pt>
                <c:pt idx="16">
                  <c:v>11</c:v>
                </c:pt>
                <c:pt idx="17">
                  <c:v>13</c:v>
                </c:pt>
                <c:pt idx="18">
                  <c:v>30</c:v>
                </c:pt>
                <c:pt idx="19">
                  <c:v>8</c:v>
                </c:pt>
                <c:pt idx="20">
                  <c:v>30</c:v>
                </c:pt>
                <c:pt idx="21">
                  <c:v>14</c:v>
                </c:pt>
                <c:pt idx="22">
                  <c:v>17</c:v>
                </c:pt>
                <c:pt idx="23">
                  <c:v>23</c:v>
                </c:pt>
                <c:pt idx="24">
                  <c:v>9</c:v>
                </c:pt>
                <c:pt idx="25">
                  <c:v>15</c:v>
                </c:pt>
                <c:pt idx="26">
                  <c:v>121</c:v>
                </c:pt>
                <c:pt idx="27">
                  <c:v>44</c:v>
                </c:pt>
              </c:numCache>
            </c:numRef>
          </c:val>
          <c:smooth val="0"/>
          <c:extLst>
            <c:ext xmlns:c16="http://schemas.microsoft.com/office/drawing/2014/chart" uri="{C3380CC4-5D6E-409C-BE32-E72D297353CC}">
              <c16:uniqueId val="{00000000-6964-410D-ADA1-5E3E7C5CAAA0}"/>
            </c:ext>
          </c:extLst>
        </c:ser>
        <c:dLbls>
          <c:showLegendKey val="0"/>
          <c:showVal val="0"/>
          <c:showCatName val="0"/>
          <c:showSerName val="0"/>
          <c:showPercent val="0"/>
          <c:showBubbleSize val="0"/>
        </c:dLbls>
        <c:smooth val="0"/>
        <c:axId val="321150248"/>
        <c:axId val="321150576"/>
      </c:lineChart>
      <c:dateAx>
        <c:axId val="32115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50576"/>
        <c:crosses val="autoZero"/>
        <c:auto val="1"/>
        <c:lblOffset val="100"/>
        <c:baseTimeUnit val="days"/>
      </c:dateAx>
      <c:valAx>
        <c:axId val="32115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5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c:v>
                </c:pt>
                <c:pt idx="1">
                  <c:v>2</c:v>
                </c:pt>
                <c:pt idx="2">
                  <c:v>0</c:v>
                </c:pt>
                <c:pt idx="3">
                  <c:v>0</c:v>
                </c:pt>
                <c:pt idx="4">
                  <c:v>0</c:v>
                </c:pt>
                <c:pt idx="5">
                  <c:v>6</c:v>
                </c:pt>
                <c:pt idx="6">
                  <c:v>9</c:v>
                </c:pt>
                <c:pt idx="7">
                  <c:v>4</c:v>
                </c:pt>
                <c:pt idx="8">
                  <c:v>3</c:v>
                </c:pt>
                <c:pt idx="9">
                  <c:v>2</c:v>
                </c:pt>
                <c:pt idx="10">
                  <c:v>2</c:v>
                </c:pt>
                <c:pt idx="11">
                  <c:v>4</c:v>
                </c:pt>
                <c:pt idx="12">
                  <c:v>2</c:v>
                </c:pt>
                <c:pt idx="13">
                  <c:v>6</c:v>
                </c:pt>
                <c:pt idx="14">
                  <c:v>7</c:v>
                </c:pt>
                <c:pt idx="15">
                  <c:v>5</c:v>
                </c:pt>
                <c:pt idx="16">
                  <c:v>2</c:v>
                </c:pt>
                <c:pt idx="17">
                  <c:v>2</c:v>
                </c:pt>
                <c:pt idx="18">
                  <c:v>2</c:v>
                </c:pt>
                <c:pt idx="19">
                  <c:v>3</c:v>
                </c:pt>
                <c:pt idx="20">
                  <c:v>4</c:v>
                </c:pt>
                <c:pt idx="21">
                  <c:v>4</c:v>
                </c:pt>
                <c:pt idx="22">
                  <c:v>3</c:v>
                </c:pt>
                <c:pt idx="23">
                  <c:v>0</c:v>
                </c:pt>
                <c:pt idx="24">
                  <c:v>3</c:v>
                </c:pt>
                <c:pt idx="25">
                  <c:v>5</c:v>
                </c:pt>
                <c:pt idx="26">
                  <c:v>5</c:v>
                </c:pt>
                <c:pt idx="27">
                  <c:v>5</c:v>
                </c:pt>
              </c:numCache>
            </c:numRef>
          </c:val>
          <c:smooth val="0"/>
          <c:extLst>
            <c:ext xmlns:c16="http://schemas.microsoft.com/office/drawing/2014/chart" uri="{C3380CC4-5D6E-409C-BE32-E72D297353CC}">
              <c16:uniqueId val="{00000000-BAF5-47FD-8D1C-FB9FD110BDE6}"/>
            </c:ext>
          </c:extLst>
        </c:ser>
        <c:dLbls>
          <c:showLegendKey val="0"/>
          <c:showVal val="0"/>
          <c:showCatName val="0"/>
          <c:showSerName val="0"/>
          <c:showPercent val="0"/>
          <c:showBubbleSize val="0"/>
        </c:dLbls>
        <c:smooth val="0"/>
        <c:axId val="370065360"/>
        <c:axId val="370063720"/>
      </c:lineChart>
      <c:dateAx>
        <c:axId val="37006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3720"/>
        <c:crosses val="autoZero"/>
        <c:auto val="1"/>
        <c:lblOffset val="100"/>
        <c:baseTimeUnit val="days"/>
      </c:dateAx>
      <c:valAx>
        <c:axId val="37006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16</c:v>
                </c:pt>
                <c:pt idx="2">
                  <c:v>24</c:v>
                </c:pt>
                <c:pt idx="3">
                  <c:v>21</c:v>
                </c:pt>
                <c:pt idx="4">
                  <c:v>13</c:v>
                </c:pt>
                <c:pt idx="5">
                  <c:v>4</c:v>
                </c:pt>
                <c:pt idx="6">
                  <c:v>7</c:v>
                </c:pt>
              </c:numCache>
            </c:numRef>
          </c:val>
          <c:extLst>
            <c:ext xmlns:c16="http://schemas.microsoft.com/office/drawing/2014/chart" uri="{C3380CC4-5D6E-409C-BE32-E72D297353CC}">
              <c16:uniqueId val="{00000000-29E2-4EFD-9337-045BA03F8AD3}"/>
            </c:ext>
          </c:extLst>
        </c:ser>
        <c:dLbls>
          <c:showLegendKey val="0"/>
          <c:showVal val="0"/>
          <c:showCatName val="0"/>
          <c:showSerName val="0"/>
          <c:showPercent val="0"/>
          <c:showBubbleSize val="0"/>
        </c:dLbls>
        <c:gapWidth val="219"/>
        <c:overlap val="-27"/>
        <c:axId val="370071592"/>
        <c:axId val="370072904"/>
      </c:barChart>
      <c:catAx>
        <c:axId val="370071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72904"/>
        <c:crosses val="autoZero"/>
        <c:auto val="1"/>
        <c:lblAlgn val="ctr"/>
        <c:lblOffset val="100"/>
        <c:noMultiLvlLbl val="0"/>
      </c:catAx>
      <c:valAx>
        <c:axId val="37007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7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1.6268928387899E-2</c:v>
                </c:pt>
                <c:pt idx="1">
                  <c:v>2.3979409900153001E-2</c:v>
                </c:pt>
                <c:pt idx="2">
                  <c:v>9.6578002007502006E-3</c:v>
                </c:pt>
                <c:pt idx="3">
                  <c:v>2.0314005469059E-2</c:v>
                </c:pt>
                <c:pt idx="4">
                  <c:v>7.0607980428889997E-3</c:v>
                </c:pt>
                <c:pt idx="5">
                  <c:v>9.9054361033334998E-3</c:v>
                </c:pt>
                <c:pt idx="6">
                  <c:v>1.3301585624476E-2</c:v>
                </c:pt>
              </c:numCache>
            </c:numRef>
          </c:val>
          <c:extLst>
            <c:ext xmlns:c16="http://schemas.microsoft.com/office/drawing/2014/chart" uri="{C3380CC4-5D6E-409C-BE32-E72D297353CC}">
              <c16:uniqueId val="{00000000-460C-4197-A6E8-B4D620B31404}"/>
            </c:ext>
          </c:extLst>
        </c:ser>
        <c:dLbls>
          <c:showLegendKey val="0"/>
          <c:showVal val="0"/>
          <c:showCatName val="0"/>
          <c:showSerName val="0"/>
          <c:showPercent val="0"/>
          <c:showBubbleSize val="0"/>
        </c:dLbls>
        <c:gapWidth val="219"/>
        <c:overlap val="-27"/>
        <c:axId val="370068312"/>
        <c:axId val="370069952"/>
      </c:barChart>
      <c:catAx>
        <c:axId val="37006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9952"/>
        <c:crosses val="autoZero"/>
        <c:auto val="1"/>
        <c:lblAlgn val="ctr"/>
        <c:lblOffset val="100"/>
        <c:noMultiLvlLbl val="0"/>
      </c:catAx>
      <c:valAx>
        <c:axId val="37006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70</c:v>
                </c:pt>
              </c:numCache>
            </c:numRef>
          </c:val>
          <c:extLst>
            <c:ext xmlns:c16="http://schemas.microsoft.com/office/drawing/2014/chart" uri="{C3380CC4-5D6E-409C-BE32-E72D297353CC}">
              <c16:uniqueId val="{00000000-CBB0-4A27-9CB3-1C44B7A57A1B}"/>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c:v>
                </c:pt>
              </c:numCache>
            </c:numRef>
          </c:val>
          <c:extLst>
            <c:ext xmlns:c16="http://schemas.microsoft.com/office/drawing/2014/chart" uri="{C3380CC4-5D6E-409C-BE32-E72D297353CC}">
              <c16:uniqueId val="{00000001-CBB0-4A27-9CB3-1C44B7A57A1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25</c:v>
                </c:pt>
              </c:numCache>
            </c:numRef>
          </c:val>
          <c:extLst>
            <c:ext xmlns:c16="http://schemas.microsoft.com/office/drawing/2014/chart" uri="{C3380CC4-5D6E-409C-BE32-E72D297353CC}">
              <c16:uniqueId val="{00000002-CBB0-4A27-9CB3-1C44B7A57A1B}"/>
            </c:ext>
          </c:extLst>
        </c:ser>
        <c:dLbls>
          <c:showLegendKey val="0"/>
          <c:showVal val="0"/>
          <c:showCatName val="0"/>
          <c:showSerName val="0"/>
          <c:showPercent val="0"/>
          <c:showBubbleSize val="0"/>
        </c:dLbls>
        <c:gapWidth val="150"/>
        <c:overlap val="100"/>
        <c:axId val="239938856"/>
        <c:axId val="239939512"/>
      </c:barChart>
      <c:catAx>
        <c:axId val="23993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39512"/>
        <c:crosses val="autoZero"/>
        <c:auto val="1"/>
        <c:lblAlgn val="ctr"/>
        <c:lblOffset val="100"/>
        <c:noMultiLvlLbl val="0"/>
      </c:catAx>
      <c:valAx>
        <c:axId val="23993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3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7.9576823002655006E-2</c:v>
                </c:pt>
                <c:pt idx="3">
                  <c:v>0.22717366898683</c:v>
                </c:pt>
                <c:pt idx="4">
                  <c:v>0</c:v>
                </c:pt>
                <c:pt idx="5">
                  <c:v>4.6227200084529997E-2</c:v>
                </c:pt>
                <c:pt idx="6">
                  <c:v>0</c:v>
                </c:pt>
                <c:pt idx="7">
                  <c:v>0</c:v>
                </c:pt>
                <c:pt idx="8">
                  <c:v>0</c:v>
                </c:pt>
                <c:pt idx="9">
                  <c:v>0</c:v>
                </c:pt>
                <c:pt idx="10">
                  <c:v>0</c:v>
                </c:pt>
                <c:pt idx="11">
                  <c:v>1.5849325743267001E-2</c:v>
                </c:pt>
                <c:pt idx="12">
                  <c:v>1.4198354311677E-2</c:v>
                </c:pt>
                <c:pt idx="13">
                  <c:v>1.2745499451877E-2</c:v>
                </c:pt>
                <c:pt idx="14">
                  <c:v>1.1761206007901001E-2</c:v>
                </c:pt>
                <c:pt idx="15">
                  <c:v>8.2328442055305002E-3</c:v>
                </c:pt>
                <c:pt idx="16">
                  <c:v>5.6133028674071996E-3</c:v>
                </c:pt>
                <c:pt idx="17">
                  <c:v>6.3837562021492999E-3</c:v>
                </c:pt>
                <c:pt idx="18">
                  <c:v>5.2831085810891004E-3</c:v>
                </c:pt>
                <c:pt idx="19">
                  <c:v>6.3103796940787004E-3</c:v>
                </c:pt>
                <c:pt idx="20">
                  <c:v>1.8010597435531E-2</c:v>
                </c:pt>
                <c:pt idx="21">
                  <c:v>1.205209145061E-2</c:v>
                </c:pt>
                <c:pt idx="22">
                  <c:v>9.5756343032239993E-3</c:v>
                </c:pt>
                <c:pt idx="23">
                  <c:v>0</c:v>
                </c:pt>
              </c:numCache>
            </c:numRef>
          </c:val>
          <c:smooth val="0"/>
          <c:extLst>
            <c:ext xmlns:c16="http://schemas.microsoft.com/office/drawing/2014/chart" uri="{C3380CC4-5D6E-409C-BE32-E72D297353CC}">
              <c16:uniqueId val="{00000000-2D4C-403F-A4D7-03E8777D3050}"/>
            </c:ext>
          </c:extLst>
        </c:ser>
        <c:dLbls>
          <c:showLegendKey val="0"/>
          <c:showVal val="0"/>
          <c:showCatName val="0"/>
          <c:showSerName val="0"/>
          <c:showPercent val="0"/>
          <c:showBubbleSize val="0"/>
        </c:dLbls>
        <c:smooth val="0"/>
        <c:axId val="370924184"/>
        <c:axId val="370927464"/>
      </c:lineChart>
      <c:catAx>
        <c:axId val="37092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27464"/>
        <c:crosses val="autoZero"/>
        <c:auto val="1"/>
        <c:lblAlgn val="ctr"/>
        <c:lblOffset val="100"/>
        <c:noMultiLvlLbl val="0"/>
      </c:catAx>
      <c:valAx>
        <c:axId val="37092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2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2</c:v>
                </c:pt>
                <c:pt idx="3">
                  <c:v>1</c:v>
                </c:pt>
                <c:pt idx="4">
                  <c:v>0</c:v>
                </c:pt>
                <c:pt idx="5">
                  <c:v>1</c:v>
                </c:pt>
                <c:pt idx="6">
                  <c:v>0</c:v>
                </c:pt>
                <c:pt idx="7">
                  <c:v>0</c:v>
                </c:pt>
                <c:pt idx="8">
                  <c:v>0</c:v>
                </c:pt>
                <c:pt idx="9">
                  <c:v>0</c:v>
                </c:pt>
                <c:pt idx="10">
                  <c:v>0</c:v>
                </c:pt>
                <c:pt idx="11">
                  <c:v>1</c:v>
                </c:pt>
                <c:pt idx="12">
                  <c:v>8</c:v>
                </c:pt>
                <c:pt idx="13">
                  <c:v>10</c:v>
                </c:pt>
                <c:pt idx="14">
                  <c:v>21</c:v>
                </c:pt>
                <c:pt idx="15">
                  <c:v>15</c:v>
                </c:pt>
                <c:pt idx="16">
                  <c:v>6</c:v>
                </c:pt>
                <c:pt idx="17">
                  <c:v>3</c:v>
                </c:pt>
                <c:pt idx="18">
                  <c:v>2</c:v>
                </c:pt>
                <c:pt idx="19">
                  <c:v>9</c:v>
                </c:pt>
                <c:pt idx="20">
                  <c:v>11</c:v>
                </c:pt>
                <c:pt idx="21">
                  <c:v>4</c:v>
                </c:pt>
                <c:pt idx="22">
                  <c:v>2</c:v>
                </c:pt>
                <c:pt idx="23">
                  <c:v>0</c:v>
                </c:pt>
              </c:numCache>
            </c:numRef>
          </c:val>
          <c:smooth val="0"/>
          <c:extLst>
            <c:ext xmlns:c16="http://schemas.microsoft.com/office/drawing/2014/chart" uri="{C3380CC4-5D6E-409C-BE32-E72D297353CC}">
              <c16:uniqueId val="{00000000-FCB3-4932-818F-2807AF297446}"/>
            </c:ext>
          </c:extLst>
        </c:ser>
        <c:dLbls>
          <c:showLegendKey val="0"/>
          <c:showVal val="0"/>
          <c:showCatName val="0"/>
          <c:showSerName val="0"/>
          <c:showPercent val="0"/>
          <c:showBubbleSize val="0"/>
        </c:dLbls>
        <c:smooth val="0"/>
        <c:axId val="370926808"/>
        <c:axId val="370925168"/>
      </c:lineChart>
      <c:catAx>
        <c:axId val="37092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25168"/>
        <c:crosses val="autoZero"/>
        <c:auto val="1"/>
        <c:lblAlgn val="ctr"/>
        <c:lblOffset val="100"/>
        <c:noMultiLvlLbl val="0"/>
      </c:catAx>
      <c:valAx>
        <c:axId val="37092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2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1.7764809672697002E-2</c:v>
                </c:pt>
                <c:pt idx="1">
                  <c:v>6.6127507059111001E-3</c:v>
                </c:pt>
                <c:pt idx="2">
                  <c:v>7.8442474074256995E-3</c:v>
                </c:pt>
              </c:numCache>
            </c:numRef>
          </c:val>
          <c:extLst>
            <c:ext xmlns:c16="http://schemas.microsoft.com/office/drawing/2014/chart" uri="{C3380CC4-5D6E-409C-BE32-E72D297353CC}">
              <c16:uniqueId val="{00000000-0656-41B0-A3E4-4CDB1878E1E9}"/>
            </c:ext>
          </c:extLst>
        </c:ser>
        <c:dLbls>
          <c:showLegendKey val="0"/>
          <c:showVal val="0"/>
          <c:showCatName val="0"/>
          <c:showSerName val="0"/>
          <c:showPercent val="0"/>
          <c:showBubbleSize val="0"/>
        </c:dLbls>
        <c:gapWidth val="219"/>
        <c:overlap val="-27"/>
        <c:axId val="370917952"/>
        <c:axId val="370918280"/>
      </c:barChart>
      <c:catAx>
        <c:axId val="37091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18280"/>
        <c:crosses val="autoZero"/>
        <c:auto val="1"/>
        <c:lblAlgn val="ctr"/>
        <c:lblOffset val="100"/>
        <c:noMultiLvlLbl val="0"/>
      </c:catAx>
      <c:valAx>
        <c:axId val="37091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1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1411</c:v>
                </c:pt>
              </c:numCache>
            </c:numRef>
          </c:val>
          <c:extLst>
            <c:ext xmlns:c16="http://schemas.microsoft.com/office/drawing/2014/chart" uri="{C3380CC4-5D6E-409C-BE32-E72D297353CC}">
              <c16:uniqueId val="{00000000-E98D-4EC1-9F6A-A2928F5E138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77</c:v>
                </c:pt>
              </c:numCache>
            </c:numRef>
          </c:val>
          <c:extLst>
            <c:ext xmlns:c16="http://schemas.microsoft.com/office/drawing/2014/chart" uri="{C3380CC4-5D6E-409C-BE32-E72D297353CC}">
              <c16:uniqueId val="{00000001-E98D-4EC1-9F6A-A2928F5E138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E98D-4EC1-9F6A-A2928F5E138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7</c:v>
                </c:pt>
              </c:numCache>
            </c:numRef>
          </c:val>
          <c:extLst>
            <c:ext xmlns:c16="http://schemas.microsoft.com/office/drawing/2014/chart" uri="{C3380CC4-5D6E-409C-BE32-E72D297353CC}">
              <c16:uniqueId val="{00000003-E98D-4EC1-9F6A-A2928F5E138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6</c:v>
                </c:pt>
              </c:numCache>
            </c:numRef>
          </c:val>
          <c:extLst>
            <c:ext xmlns:c16="http://schemas.microsoft.com/office/drawing/2014/chart" uri="{C3380CC4-5D6E-409C-BE32-E72D297353CC}">
              <c16:uniqueId val="{00000004-E98D-4EC1-9F6A-A2928F5E138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5</c:v>
                </c:pt>
              </c:numCache>
            </c:numRef>
          </c:val>
          <c:extLst>
            <c:ext xmlns:c16="http://schemas.microsoft.com/office/drawing/2014/chart" uri="{C3380CC4-5D6E-409C-BE32-E72D297353CC}">
              <c16:uniqueId val="{00000005-E98D-4EC1-9F6A-A2928F5E13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257</c:v>
                </c:pt>
              </c:numCache>
            </c:numRef>
          </c:val>
          <c:extLst>
            <c:ext xmlns:c16="http://schemas.microsoft.com/office/drawing/2014/chart" uri="{C3380CC4-5D6E-409C-BE32-E72D297353CC}">
              <c16:uniqueId val="{00000006-E98D-4EC1-9F6A-A2928F5E13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422</c:v>
                </c:pt>
              </c:numCache>
            </c:numRef>
          </c:val>
          <c:extLst>
            <c:ext xmlns:c16="http://schemas.microsoft.com/office/drawing/2014/chart" uri="{C3380CC4-5D6E-409C-BE32-E72D297353CC}">
              <c16:uniqueId val="{00000007-E98D-4EC1-9F6A-A2928F5E1384}"/>
            </c:ext>
          </c:extLst>
        </c:ser>
        <c:dLbls>
          <c:showLegendKey val="0"/>
          <c:showVal val="0"/>
          <c:showCatName val="0"/>
          <c:showSerName val="0"/>
          <c:showPercent val="0"/>
          <c:showBubbleSize val="0"/>
        </c:dLbls>
        <c:gapWidth val="150"/>
        <c:overlap val="100"/>
        <c:axId val="370903848"/>
        <c:axId val="370899584"/>
      </c:barChart>
      <c:catAx>
        <c:axId val="37090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899584"/>
        <c:crosses val="autoZero"/>
        <c:auto val="1"/>
        <c:lblAlgn val="ctr"/>
        <c:lblOffset val="100"/>
        <c:noMultiLvlLbl val="0"/>
      </c:catAx>
      <c:valAx>
        <c:axId val="370899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0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A19-4206-82C0-5FCFB5A29B94}"/>
            </c:ext>
          </c:extLst>
        </c:ser>
        <c:dLbls>
          <c:showLegendKey val="0"/>
          <c:showVal val="0"/>
          <c:showCatName val="0"/>
          <c:showSerName val="0"/>
          <c:showPercent val="0"/>
          <c:showBubbleSize val="0"/>
        </c:dLbls>
        <c:gapWidth val="219"/>
        <c:overlap val="-27"/>
        <c:axId val="324120432"/>
        <c:axId val="324121088"/>
      </c:barChart>
      <c:catAx>
        <c:axId val="32412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21088"/>
        <c:crosses val="autoZero"/>
        <c:auto val="1"/>
        <c:lblAlgn val="ctr"/>
        <c:lblOffset val="100"/>
        <c:noMultiLvlLbl val="0"/>
      </c:catAx>
      <c:valAx>
        <c:axId val="32412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2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0579-46AB-AD6F-3EBD5DA5BB27}"/>
            </c:ext>
          </c:extLst>
        </c:ser>
        <c:dLbls>
          <c:showLegendKey val="0"/>
          <c:showVal val="0"/>
          <c:showCatName val="0"/>
          <c:showSerName val="0"/>
          <c:showPercent val="0"/>
          <c:showBubbleSize val="0"/>
        </c:dLbls>
        <c:gapWidth val="219"/>
        <c:overlap val="-27"/>
        <c:axId val="411890464"/>
        <c:axId val="411889808"/>
      </c:barChart>
      <c:catAx>
        <c:axId val="4118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89808"/>
        <c:crosses val="autoZero"/>
        <c:auto val="1"/>
        <c:lblAlgn val="ctr"/>
        <c:lblOffset val="100"/>
        <c:noMultiLvlLbl val="0"/>
      </c:catAx>
      <c:valAx>
        <c:axId val="41188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AFAA8-C5A9-4050-819D-FDFCE519579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3D82904-4ABD-45BC-82DC-A7A4B13EB75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80986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FD759-7A34-4DE3-AA09-C4642E73B9B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430E6B4-0F42-4F66-BCBB-93A87D58A51D}"/>
              </a:ext>
            </a:extLst>
          </p:cNvPr>
          <p:cNvGraphicFramePr>
            <a:graphicFrameLocks noGrp="1"/>
          </p:cNvGraphicFramePr>
          <p:nvPr>
            <p:ph type="tbl" sz="quarter" idx="13"/>
            <p:extLst>
              <p:ext uri="{D42A27DB-BD31-4B8C-83A1-F6EECF244321}">
                <p14:modId xmlns:p14="http://schemas.microsoft.com/office/powerpoint/2010/main" val="261733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370660"/>
                    </a:ext>
                  </a:extLst>
                </a:gridCol>
                <a:gridCol w="740664">
                  <a:extLst>
                    <a:ext uri="{9D8B030D-6E8A-4147-A177-3AD203B41FA5}">
                      <a16:colId xmlns:a16="http://schemas.microsoft.com/office/drawing/2014/main" val="2848751174"/>
                    </a:ext>
                  </a:extLst>
                </a:gridCol>
                <a:gridCol w="740664">
                  <a:extLst>
                    <a:ext uri="{9D8B030D-6E8A-4147-A177-3AD203B41FA5}">
                      <a16:colId xmlns:a16="http://schemas.microsoft.com/office/drawing/2014/main" val="3998331337"/>
                    </a:ext>
                  </a:extLst>
                </a:gridCol>
                <a:gridCol w="740664">
                  <a:extLst>
                    <a:ext uri="{9D8B030D-6E8A-4147-A177-3AD203B41FA5}">
                      <a16:colId xmlns:a16="http://schemas.microsoft.com/office/drawing/2014/main" val="66956718"/>
                    </a:ext>
                  </a:extLst>
                </a:gridCol>
                <a:gridCol w="740664">
                  <a:extLst>
                    <a:ext uri="{9D8B030D-6E8A-4147-A177-3AD203B41FA5}">
                      <a16:colId xmlns:a16="http://schemas.microsoft.com/office/drawing/2014/main" val="1465063653"/>
                    </a:ext>
                  </a:extLst>
                </a:gridCol>
                <a:gridCol w="740664">
                  <a:extLst>
                    <a:ext uri="{9D8B030D-6E8A-4147-A177-3AD203B41FA5}">
                      <a16:colId xmlns:a16="http://schemas.microsoft.com/office/drawing/2014/main" val="3921660141"/>
                    </a:ext>
                  </a:extLst>
                </a:gridCol>
                <a:gridCol w="740664">
                  <a:extLst>
                    <a:ext uri="{9D8B030D-6E8A-4147-A177-3AD203B41FA5}">
                      <a16:colId xmlns:a16="http://schemas.microsoft.com/office/drawing/2014/main" val="2435916915"/>
                    </a:ext>
                  </a:extLst>
                </a:gridCol>
                <a:gridCol w="740664">
                  <a:extLst>
                    <a:ext uri="{9D8B030D-6E8A-4147-A177-3AD203B41FA5}">
                      <a16:colId xmlns:a16="http://schemas.microsoft.com/office/drawing/2014/main" val="1606252432"/>
                    </a:ext>
                  </a:extLst>
                </a:gridCol>
                <a:gridCol w="740664">
                  <a:extLst>
                    <a:ext uri="{9D8B030D-6E8A-4147-A177-3AD203B41FA5}">
                      <a16:colId xmlns:a16="http://schemas.microsoft.com/office/drawing/2014/main" val="2144359537"/>
                    </a:ext>
                  </a:extLst>
                </a:gridCol>
                <a:gridCol w="740664">
                  <a:extLst>
                    <a:ext uri="{9D8B030D-6E8A-4147-A177-3AD203B41FA5}">
                      <a16:colId xmlns:a16="http://schemas.microsoft.com/office/drawing/2014/main" val="13946018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1760885"/>
                  </a:ext>
                </a:extLst>
              </a:tr>
              <a:tr h="370840">
                <a:tc>
                  <a:txBody>
                    <a:bodyPr/>
                    <a:lstStyle/>
                    <a:p>
                      <a:r>
                        <a:rPr lang="en-US" sz="1000"/>
                        <a:t>Banco BHD León</a:t>
                      </a:r>
                    </a:p>
                  </a:txBody>
                  <a:tcPr/>
                </a:tc>
                <a:tc>
                  <a:txBody>
                    <a:bodyPr/>
                    <a:lstStyle/>
                    <a:p>
                      <a:r>
                        <a:rPr lang="en-US" sz="1000"/>
                        <a:t>151722</a:t>
                      </a:r>
                    </a:p>
                  </a:txBody>
                  <a:tcPr/>
                </a:tc>
                <a:tc>
                  <a:txBody>
                    <a:bodyPr/>
                    <a:lstStyle/>
                    <a:p>
                      <a:r>
                        <a:rPr lang="en-US" sz="1000"/>
                        <a:t>595</a:t>
                      </a:r>
                    </a:p>
                  </a:txBody>
                  <a:tcPr/>
                </a:tc>
                <a:tc>
                  <a:txBody>
                    <a:bodyPr/>
                    <a:lstStyle/>
                    <a:p>
                      <a:r>
                        <a:rPr lang="en-US" sz="1000"/>
                        <a:t>96</a:t>
                      </a:r>
                    </a:p>
                  </a:txBody>
                  <a:tcPr/>
                </a:tc>
                <a:tc>
                  <a:txBody>
                    <a:bodyPr/>
                    <a:lstStyle/>
                    <a:p>
                      <a:r>
                        <a:rPr lang="en-US" sz="1000"/>
                        <a:t>1510</a:t>
                      </a:r>
                    </a:p>
                  </a:txBody>
                  <a:tcPr/>
                </a:tc>
                <a:tc>
                  <a:txBody>
                    <a:bodyPr/>
                    <a:lstStyle/>
                    <a:p>
                      <a:r>
                        <a:rPr lang="en-US" sz="1000"/>
                        <a:t>257</a:t>
                      </a:r>
                    </a:p>
                  </a:txBody>
                  <a:tcPr/>
                </a:tc>
                <a:tc>
                  <a:txBody>
                    <a:bodyPr/>
                    <a:lstStyle/>
                    <a:p>
                      <a:r>
                        <a:rPr lang="en-US" sz="1000"/>
                        <a:t>422</a:t>
                      </a:r>
                    </a:p>
                  </a:txBody>
                  <a:tcPr/>
                </a:tc>
                <a:tc>
                  <a:txBody>
                    <a:bodyPr/>
                    <a:lstStyle/>
                    <a:p>
                      <a:r>
                        <a:rPr lang="en-US" sz="1000"/>
                        <a:t>0</a:t>
                      </a:r>
                    </a:p>
                  </a:txBody>
                  <a:tcPr/>
                </a:tc>
                <a:tc>
                  <a:txBody>
                    <a:bodyPr/>
                    <a:lstStyle/>
                    <a:p>
                      <a:r>
                        <a:rPr lang="en-US" sz="1000"/>
                        <a:t>0.0151%</a:t>
                      </a:r>
                    </a:p>
                  </a:txBody>
                  <a:tcPr/>
                </a:tc>
                <a:tc>
                  <a:txBody>
                    <a:bodyPr/>
                    <a:lstStyle/>
                    <a:p>
                      <a:r>
                        <a:rPr lang="en-US" sz="1000"/>
                        <a:t>0.0%</a:t>
                      </a:r>
                    </a:p>
                  </a:txBody>
                  <a:tcPr/>
                </a:tc>
                <a:extLst>
                  <a:ext uri="{0D108BD9-81ED-4DB2-BD59-A6C34878D82A}">
                    <a16:rowId xmlns:a16="http://schemas.microsoft.com/office/drawing/2014/main" val="247144175"/>
                  </a:ext>
                </a:extLst>
              </a:tr>
            </a:tbl>
          </a:graphicData>
        </a:graphic>
      </p:graphicFrame>
      <p:sp>
        <p:nvSpPr>
          <p:cNvPr id="4" name="Text Placeholder 3">
            <a:extLst>
              <a:ext uri="{FF2B5EF4-FFF2-40B4-BE49-F238E27FC236}">
                <a16:creationId xmlns:a16="http://schemas.microsoft.com/office/drawing/2014/main" id="{3DF42737-D643-4D3E-9443-DFAB20625F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8593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F7A9-9A6A-42BB-8133-1DA907FF3B1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0215F43-D2D4-4EB4-99DE-DE9993F94A9C}"/>
              </a:ext>
            </a:extLst>
          </p:cNvPr>
          <p:cNvGraphicFramePr>
            <a:graphicFrameLocks noGrp="1"/>
          </p:cNvGraphicFramePr>
          <p:nvPr>
            <p:ph type="chart" sz="quarter" idx="13"/>
            <p:extLst>
              <p:ext uri="{D42A27DB-BD31-4B8C-83A1-F6EECF244321}">
                <p14:modId xmlns:p14="http://schemas.microsoft.com/office/powerpoint/2010/main" val="2690048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293EE-8452-4852-A825-D57A5B3FFBC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B245977-CB86-4905-A04F-0173B8E7B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731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0BC5-787E-4B88-87D9-A1DC0CEF704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E502439-C96B-41AE-BCAC-469B68120AA8}"/>
              </a:ext>
            </a:extLst>
          </p:cNvPr>
          <p:cNvGraphicFramePr>
            <a:graphicFrameLocks noGrp="1"/>
          </p:cNvGraphicFramePr>
          <p:nvPr>
            <p:ph type="chart" sz="quarter" idx="13"/>
            <p:extLst>
              <p:ext uri="{D42A27DB-BD31-4B8C-83A1-F6EECF244321}">
                <p14:modId xmlns:p14="http://schemas.microsoft.com/office/powerpoint/2010/main" val="2989384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600B7-7200-437E-ADBF-84B75D7209C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996F4A4-52C2-418C-8A8E-C02BB52BF8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678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37836-EA1B-48D0-9571-30254D7C828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2E7E10F-5A84-4850-A1D0-4468D153F79A}"/>
              </a:ext>
            </a:extLst>
          </p:cNvPr>
          <p:cNvGraphicFramePr>
            <a:graphicFrameLocks noGrp="1"/>
          </p:cNvGraphicFramePr>
          <p:nvPr>
            <p:ph type="chart" sz="quarter" idx="13"/>
            <p:extLst>
              <p:ext uri="{D42A27DB-BD31-4B8C-83A1-F6EECF244321}">
                <p14:modId xmlns:p14="http://schemas.microsoft.com/office/powerpoint/2010/main" val="939694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ED609-506F-4F0B-BB71-EA60BEAE4D7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1A96198-3B52-4F22-B779-515A488CD2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7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B5E8F-D4C7-4AD6-8C5A-58AB8AF98F7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8670754-F915-4914-9CD2-1695427DAC59}"/>
              </a:ext>
            </a:extLst>
          </p:cNvPr>
          <p:cNvGraphicFramePr>
            <a:graphicFrameLocks noGrp="1"/>
          </p:cNvGraphicFramePr>
          <p:nvPr>
            <p:ph type="chart" sz="quarter" idx="13"/>
            <p:extLst>
              <p:ext uri="{D42A27DB-BD31-4B8C-83A1-F6EECF244321}">
                <p14:modId xmlns:p14="http://schemas.microsoft.com/office/powerpoint/2010/main" val="4220882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4F5C6-25B6-4148-A3DE-3EB9C923900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A0756EC-DACA-43CB-9C0E-D5C999EAF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609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8629-FF26-4E08-A3A1-52C6FE30E54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E37AD05-05A4-42BE-8E9D-A09C02EAB0E0}"/>
              </a:ext>
            </a:extLst>
          </p:cNvPr>
          <p:cNvGraphicFramePr>
            <a:graphicFrameLocks noGrp="1"/>
          </p:cNvGraphicFramePr>
          <p:nvPr>
            <p:ph type="chart" sz="quarter" idx="13"/>
            <p:extLst>
              <p:ext uri="{D42A27DB-BD31-4B8C-83A1-F6EECF244321}">
                <p14:modId xmlns:p14="http://schemas.microsoft.com/office/powerpoint/2010/main" val="976551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4B036-E3C2-4922-A238-0D13A4FF6EF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9A3F7E3-3CED-4FCA-AFC2-A884A632C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634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EAA8-0372-4FBA-BD4E-798D30B14B04}"/>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D0892992-5496-427D-8483-BA8336C126D5}"/>
              </a:ext>
            </a:extLst>
          </p:cNvPr>
          <p:cNvGraphicFramePr>
            <a:graphicFrameLocks noGrp="1"/>
          </p:cNvGraphicFramePr>
          <p:nvPr>
            <p:ph type="tbl" sz="quarter" idx="13"/>
            <p:extLst>
              <p:ext uri="{D42A27DB-BD31-4B8C-83A1-F6EECF244321}">
                <p14:modId xmlns:p14="http://schemas.microsoft.com/office/powerpoint/2010/main" val="228188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5693170"/>
                    </a:ext>
                  </a:extLst>
                </a:gridCol>
                <a:gridCol w="658368">
                  <a:extLst>
                    <a:ext uri="{9D8B030D-6E8A-4147-A177-3AD203B41FA5}">
                      <a16:colId xmlns:a16="http://schemas.microsoft.com/office/drawing/2014/main" val="46292991"/>
                    </a:ext>
                  </a:extLst>
                </a:gridCol>
                <a:gridCol w="658368">
                  <a:extLst>
                    <a:ext uri="{9D8B030D-6E8A-4147-A177-3AD203B41FA5}">
                      <a16:colId xmlns:a16="http://schemas.microsoft.com/office/drawing/2014/main" val="1573975001"/>
                    </a:ext>
                  </a:extLst>
                </a:gridCol>
                <a:gridCol w="658368">
                  <a:extLst>
                    <a:ext uri="{9D8B030D-6E8A-4147-A177-3AD203B41FA5}">
                      <a16:colId xmlns:a16="http://schemas.microsoft.com/office/drawing/2014/main" val="1434450666"/>
                    </a:ext>
                  </a:extLst>
                </a:gridCol>
                <a:gridCol w="658368">
                  <a:extLst>
                    <a:ext uri="{9D8B030D-6E8A-4147-A177-3AD203B41FA5}">
                      <a16:colId xmlns:a16="http://schemas.microsoft.com/office/drawing/2014/main" val="140108186"/>
                    </a:ext>
                  </a:extLst>
                </a:gridCol>
                <a:gridCol w="658368">
                  <a:extLst>
                    <a:ext uri="{9D8B030D-6E8A-4147-A177-3AD203B41FA5}">
                      <a16:colId xmlns:a16="http://schemas.microsoft.com/office/drawing/2014/main" val="1391372256"/>
                    </a:ext>
                  </a:extLst>
                </a:gridCol>
                <a:gridCol w="658368">
                  <a:extLst>
                    <a:ext uri="{9D8B030D-6E8A-4147-A177-3AD203B41FA5}">
                      <a16:colId xmlns:a16="http://schemas.microsoft.com/office/drawing/2014/main" val="1489922736"/>
                    </a:ext>
                  </a:extLst>
                </a:gridCol>
                <a:gridCol w="658368">
                  <a:extLst>
                    <a:ext uri="{9D8B030D-6E8A-4147-A177-3AD203B41FA5}">
                      <a16:colId xmlns:a16="http://schemas.microsoft.com/office/drawing/2014/main" val="273015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575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03:49:05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@aguilasbbc! Equipo campeón de la #CopaBHDLeon de Beisbol Invernal 2017-2018.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682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02:23:50</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lamentamos la situación de intermitencia del servicio de tarjetas de débito y prepago. Estamos trabajando arduamente en la normalización del mismo. En cuanto el servicio sea estabilizado, comunicaremos nuevamente por esta misma vía.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65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20:38:11</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este martes 27 de febrero la transmisión del documental “Hay un País en el Mundo” del director José “Pinky” Pintor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194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13:30:19</a:t>
                      </a:r>
                      <a:r>
                        <a:rPr kumimoji="0" lang="es-ES" sz="1000" b="0" i="0" u="none" strike="noStrike" kern="1200" cap="none" spc="0" normalizeH="0" baseline="0" noProof="0">
                          <a:ln>
                            <a:noFill/>
                          </a:ln>
                          <a:solidFill>
                            <a:prstClr val="black"/>
                          </a:solidFill>
                          <a:effectLst/>
                          <a:uLnTx/>
                          <a:uFillTx/>
                          <a:latin typeface="+mn-lt"/>
                          <a:ea typeface="+mn-ea"/>
                          <a:cs typeface="+mn-cs"/>
                        </a:rPr>
                        <a:t>
Protege la salud de tus seres queridos y de aquellos que los rodean afiliándolos a nuestro Seguro de Salud Preferencial para empleados del hogar.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275535"/>
                  </a:ext>
                </a:extLst>
              </a:tr>
            </a:tbl>
          </a:graphicData>
        </a:graphic>
      </p:graphicFrame>
      <p:sp>
        <p:nvSpPr>
          <p:cNvPr id="4" name="Text Placeholder 3">
            <a:extLst>
              <a:ext uri="{FF2B5EF4-FFF2-40B4-BE49-F238E27FC236}">
                <a16:creationId xmlns:a16="http://schemas.microsoft.com/office/drawing/2014/main" id="{AA0AF75A-C285-4C8C-8B50-6E5EC9EECD9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72923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CCBA-329B-4B61-866C-0DF9B073AA00}"/>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987CE7E5-11A0-4389-9B5D-DF5F17606CDB}"/>
              </a:ext>
            </a:extLst>
          </p:cNvPr>
          <p:cNvGraphicFramePr>
            <a:graphicFrameLocks noGrp="1"/>
          </p:cNvGraphicFramePr>
          <p:nvPr>
            <p:ph type="tbl" sz="quarter" idx="13"/>
            <p:extLst>
              <p:ext uri="{D42A27DB-BD31-4B8C-83A1-F6EECF244321}">
                <p14:modId xmlns:p14="http://schemas.microsoft.com/office/powerpoint/2010/main" val="9719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0387325"/>
                    </a:ext>
                  </a:extLst>
                </a:gridCol>
                <a:gridCol w="658368">
                  <a:extLst>
                    <a:ext uri="{9D8B030D-6E8A-4147-A177-3AD203B41FA5}">
                      <a16:colId xmlns:a16="http://schemas.microsoft.com/office/drawing/2014/main" val="2507667139"/>
                    </a:ext>
                  </a:extLst>
                </a:gridCol>
                <a:gridCol w="658368">
                  <a:extLst>
                    <a:ext uri="{9D8B030D-6E8A-4147-A177-3AD203B41FA5}">
                      <a16:colId xmlns:a16="http://schemas.microsoft.com/office/drawing/2014/main" val="1583735199"/>
                    </a:ext>
                  </a:extLst>
                </a:gridCol>
                <a:gridCol w="658368">
                  <a:extLst>
                    <a:ext uri="{9D8B030D-6E8A-4147-A177-3AD203B41FA5}">
                      <a16:colId xmlns:a16="http://schemas.microsoft.com/office/drawing/2014/main" val="3703808213"/>
                    </a:ext>
                  </a:extLst>
                </a:gridCol>
                <a:gridCol w="658368">
                  <a:extLst>
                    <a:ext uri="{9D8B030D-6E8A-4147-A177-3AD203B41FA5}">
                      <a16:colId xmlns:a16="http://schemas.microsoft.com/office/drawing/2014/main" val="2068915926"/>
                    </a:ext>
                  </a:extLst>
                </a:gridCol>
                <a:gridCol w="658368">
                  <a:extLst>
                    <a:ext uri="{9D8B030D-6E8A-4147-A177-3AD203B41FA5}">
                      <a16:colId xmlns:a16="http://schemas.microsoft.com/office/drawing/2014/main" val="3589041543"/>
                    </a:ext>
                  </a:extLst>
                </a:gridCol>
                <a:gridCol w="658368">
                  <a:extLst>
                    <a:ext uri="{9D8B030D-6E8A-4147-A177-3AD203B41FA5}">
                      <a16:colId xmlns:a16="http://schemas.microsoft.com/office/drawing/2014/main" val="2361306645"/>
                    </a:ext>
                  </a:extLst>
                </a:gridCol>
                <a:gridCol w="658368">
                  <a:extLst>
                    <a:ext uri="{9D8B030D-6E8A-4147-A177-3AD203B41FA5}">
                      <a16:colId xmlns:a16="http://schemas.microsoft.com/office/drawing/2014/main" val="61530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774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14:01:00</a:t>
                      </a:r>
                      <a:r>
                        <a:rPr kumimoji="0" lang="es-ES" sz="1000" b="0" i="0" u="none" strike="noStrike" kern="1200" cap="none" spc="0" normalizeH="0" baseline="0" noProof="0">
                          <a:ln>
                            <a:noFill/>
                          </a:ln>
                          <a:solidFill>
                            <a:prstClr val="black"/>
                          </a:solidFill>
                          <a:effectLst/>
                          <a:uLnTx/>
                          <a:uFillTx/>
                          <a:latin typeface="+mn-lt"/>
                          <a:ea typeface="+mn-ea"/>
                          <a:cs typeface="+mn-cs"/>
                        </a:rPr>
                        <a:t>
Amamos ser dominicanos y podemos presumir de serlo. Te invitamos a ver la transmisión del documental “Hay un país en el mundo” hoy martes 27 de febrero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332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12:30:17</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año más del nacimiento de nuestra República Dominicana, un día para exaltar los valores patrios y el espíritu de trabajo, la alegría y la actitud de servicio que siempre han estado presentes en el pueblo dominicano. #BancoBHDLeón, #MejoraTuMundo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187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05:12:42</a:t>
                      </a:r>
                      <a:r>
                        <a:rPr kumimoji="0" lang="es-ES" sz="1000" b="0" i="0" u="none" strike="noStrike" kern="1200" cap="none" spc="0" normalizeH="0" baseline="0" noProof="0">
                          <a:ln>
                            <a:noFill/>
                          </a:ln>
                          <a:solidFill>
                            <a:prstClr val="black"/>
                          </a:solidFill>
                          <a:effectLst/>
                          <a:uLnTx/>
                          <a:uFillTx/>
                          <a:latin typeface="+mn-lt"/>
                          <a:ea typeface="+mn-ea"/>
                          <a:cs typeface="+mn-cs"/>
                        </a:rPr>
                        <a:t>
Ejecutivos del Banco BHD León, Jorge Besosa, Luis Lembert e Irvin Isidor, entregan la #CopaBHDLeón junto a Vitelio Mejía, presidente de LIDOM, a los campeones del Béisbol Invernal, @aguilasbbc , luego de su triunfo en una emocionante serie final. ¡Qué viva la pasión por el beisbol! #GenteBHDLeón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986617"/>
                  </a:ext>
                </a:extLst>
              </a:tr>
            </a:tbl>
          </a:graphicData>
        </a:graphic>
      </p:graphicFrame>
      <p:sp>
        <p:nvSpPr>
          <p:cNvPr id="4" name="Text Placeholder 3">
            <a:extLst>
              <a:ext uri="{FF2B5EF4-FFF2-40B4-BE49-F238E27FC236}">
                <a16:creationId xmlns:a16="http://schemas.microsoft.com/office/drawing/2014/main" id="{D07B7BA5-1DF2-4652-94F3-0AAA57D30BA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8598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9A2CB-E526-48DB-BA76-7333E872B044}"/>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485DFD01-C0D5-48DF-AAD0-61A988F51002}"/>
              </a:ext>
            </a:extLst>
          </p:cNvPr>
          <p:cNvGraphicFramePr>
            <a:graphicFrameLocks noGrp="1"/>
          </p:cNvGraphicFramePr>
          <p:nvPr>
            <p:ph type="tbl" sz="quarter" idx="13"/>
            <p:extLst>
              <p:ext uri="{D42A27DB-BD31-4B8C-83A1-F6EECF244321}">
                <p14:modId xmlns:p14="http://schemas.microsoft.com/office/powerpoint/2010/main" val="110643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3824321"/>
                    </a:ext>
                  </a:extLst>
                </a:gridCol>
                <a:gridCol w="658368">
                  <a:extLst>
                    <a:ext uri="{9D8B030D-6E8A-4147-A177-3AD203B41FA5}">
                      <a16:colId xmlns:a16="http://schemas.microsoft.com/office/drawing/2014/main" val="1701667487"/>
                    </a:ext>
                  </a:extLst>
                </a:gridCol>
                <a:gridCol w="658368">
                  <a:extLst>
                    <a:ext uri="{9D8B030D-6E8A-4147-A177-3AD203B41FA5}">
                      <a16:colId xmlns:a16="http://schemas.microsoft.com/office/drawing/2014/main" val="3360696092"/>
                    </a:ext>
                  </a:extLst>
                </a:gridCol>
                <a:gridCol w="658368">
                  <a:extLst>
                    <a:ext uri="{9D8B030D-6E8A-4147-A177-3AD203B41FA5}">
                      <a16:colId xmlns:a16="http://schemas.microsoft.com/office/drawing/2014/main" val="796387649"/>
                    </a:ext>
                  </a:extLst>
                </a:gridCol>
                <a:gridCol w="658368">
                  <a:extLst>
                    <a:ext uri="{9D8B030D-6E8A-4147-A177-3AD203B41FA5}">
                      <a16:colId xmlns:a16="http://schemas.microsoft.com/office/drawing/2014/main" val="149236987"/>
                    </a:ext>
                  </a:extLst>
                </a:gridCol>
                <a:gridCol w="658368">
                  <a:extLst>
                    <a:ext uri="{9D8B030D-6E8A-4147-A177-3AD203B41FA5}">
                      <a16:colId xmlns:a16="http://schemas.microsoft.com/office/drawing/2014/main" val="34943463"/>
                    </a:ext>
                  </a:extLst>
                </a:gridCol>
                <a:gridCol w="658368">
                  <a:extLst>
                    <a:ext uri="{9D8B030D-6E8A-4147-A177-3AD203B41FA5}">
                      <a16:colId xmlns:a16="http://schemas.microsoft.com/office/drawing/2014/main" val="2998690042"/>
                    </a:ext>
                  </a:extLst>
                </a:gridCol>
                <a:gridCol w="658368">
                  <a:extLst>
                    <a:ext uri="{9D8B030D-6E8A-4147-A177-3AD203B41FA5}">
                      <a16:colId xmlns:a16="http://schemas.microsoft.com/office/drawing/2014/main" val="253503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93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14:51:35</a:t>
                      </a:r>
                      <a:r>
                        <a:rPr kumimoji="0" lang="es-ES" sz="1000" b="0" i="0" u="none" strike="noStrike" kern="1200" cap="none" spc="0" normalizeH="0" baseline="0" noProof="0">
                          <a:ln>
                            <a:noFill/>
                          </a:ln>
                          <a:solidFill>
                            <a:prstClr val="black"/>
                          </a:solidFill>
                          <a:effectLst/>
                          <a:uLnTx/>
                          <a:uFillTx/>
                          <a:latin typeface="+mn-lt"/>
                          <a:ea typeface="+mn-ea"/>
                          <a:cs typeface="+mn-cs"/>
                        </a:rPr>
                        <a:t>
#UNARED fue lanzada en presencia de autoridades del sector, ejecutivos de las entidades afiliadas; líderes de opinión y representantes de los medios de comunicación. #LaRedDeCajerosMásGrande #UNARED Banreservas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87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12:51:27</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el servicio de tarjetas de débito y prepago ha sido restablecido. Les reiteramos nuestras más sinceras disculpas por la situación anterior y agradecemos mucho su paciencia.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258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14:45:02</a:t>
                      </a:r>
                      <a:r>
                        <a:rPr kumimoji="0" lang="es-ES" sz="1000" b="0" i="0" u="none" strike="noStrike" kern="1200" cap="none" spc="0" normalizeH="0" baseline="0" noProof="0">
                          <a:ln>
                            <a:noFill/>
                          </a:ln>
                          <a:solidFill>
                            <a:prstClr val="black"/>
                          </a:solidFill>
                          <a:effectLst/>
                          <a:uLnTx/>
                          <a:uFillTx/>
                          <a:latin typeface="+mn-lt"/>
                          <a:ea typeface="+mn-ea"/>
                          <a:cs typeface="+mn-cs"/>
                        </a:rPr>
                        <a:t>
Con Cuotas BHD León, el límite adicional de tu tarjeta de crédito, puedes pagar en cómodas cuotas el corte de tu tarjeta y contar con disponibilidad para tus compras.
Elige la cantidad de cuotas que quieres pagar desde 2 hasta 24 cuotas para esta modalidad.
Es fácil, rápido y sin papeleos. Lo puedes solicitar a través de Internet Banking, Móvil Banking, llamando a nuestro Centro de Contacto o en tu sucursal más cercana.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2000804"/>
                  </a:ext>
                </a:extLst>
              </a:tr>
            </a:tbl>
          </a:graphicData>
        </a:graphic>
      </p:graphicFrame>
      <p:sp>
        <p:nvSpPr>
          <p:cNvPr id="4" name="Text Placeholder 3">
            <a:extLst>
              <a:ext uri="{FF2B5EF4-FFF2-40B4-BE49-F238E27FC236}">
                <a16:creationId xmlns:a16="http://schemas.microsoft.com/office/drawing/2014/main" id="{DF70914B-E2D6-4336-A5D4-1A2AC0C31A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32743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F8E2-EECD-4031-AFF7-31966D150891}"/>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B03A9CBC-7795-4023-BE92-F40CC0BBE8A5}"/>
              </a:ext>
            </a:extLst>
          </p:cNvPr>
          <p:cNvGraphicFramePr>
            <a:graphicFrameLocks noGrp="1"/>
          </p:cNvGraphicFramePr>
          <p:nvPr>
            <p:ph type="tbl" sz="quarter" idx="13"/>
            <p:extLst>
              <p:ext uri="{D42A27DB-BD31-4B8C-83A1-F6EECF244321}">
                <p14:modId xmlns:p14="http://schemas.microsoft.com/office/powerpoint/2010/main" val="2752279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6163871"/>
                    </a:ext>
                  </a:extLst>
                </a:gridCol>
                <a:gridCol w="658368">
                  <a:extLst>
                    <a:ext uri="{9D8B030D-6E8A-4147-A177-3AD203B41FA5}">
                      <a16:colId xmlns:a16="http://schemas.microsoft.com/office/drawing/2014/main" val="2084272661"/>
                    </a:ext>
                  </a:extLst>
                </a:gridCol>
                <a:gridCol w="658368">
                  <a:extLst>
                    <a:ext uri="{9D8B030D-6E8A-4147-A177-3AD203B41FA5}">
                      <a16:colId xmlns:a16="http://schemas.microsoft.com/office/drawing/2014/main" val="375768587"/>
                    </a:ext>
                  </a:extLst>
                </a:gridCol>
                <a:gridCol w="658368">
                  <a:extLst>
                    <a:ext uri="{9D8B030D-6E8A-4147-A177-3AD203B41FA5}">
                      <a16:colId xmlns:a16="http://schemas.microsoft.com/office/drawing/2014/main" val="520902516"/>
                    </a:ext>
                  </a:extLst>
                </a:gridCol>
                <a:gridCol w="658368">
                  <a:extLst>
                    <a:ext uri="{9D8B030D-6E8A-4147-A177-3AD203B41FA5}">
                      <a16:colId xmlns:a16="http://schemas.microsoft.com/office/drawing/2014/main" val="4091564068"/>
                    </a:ext>
                  </a:extLst>
                </a:gridCol>
                <a:gridCol w="658368">
                  <a:extLst>
                    <a:ext uri="{9D8B030D-6E8A-4147-A177-3AD203B41FA5}">
                      <a16:colId xmlns:a16="http://schemas.microsoft.com/office/drawing/2014/main" val="3381750975"/>
                    </a:ext>
                  </a:extLst>
                </a:gridCol>
                <a:gridCol w="658368">
                  <a:extLst>
                    <a:ext uri="{9D8B030D-6E8A-4147-A177-3AD203B41FA5}">
                      <a16:colId xmlns:a16="http://schemas.microsoft.com/office/drawing/2014/main" val="191616389"/>
                    </a:ext>
                  </a:extLst>
                </a:gridCol>
                <a:gridCol w="658368">
                  <a:extLst>
                    <a:ext uri="{9D8B030D-6E8A-4147-A177-3AD203B41FA5}">
                      <a16:colId xmlns:a16="http://schemas.microsoft.com/office/drawing/2014/main" val="325184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967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- 2018-02-20 21:13:57</a:t>
                      </a:r>
                      <a:r>
                        <a:rPr kumimoji="0" lang="es-ES" sz="1000" b="0" i="0" u="none" strike="noStrike" kern="1200" cap="none" spc="0" normalizeH="0" baseline="0" noProof="0">
                          <a:ln>
                            <a:noFill/>
                          </a:ln>
                          <a:solidFill>
                            <a:prstClr val="black"/>
                          </a:solidFill>
                          <a:effectLst/>
                          <a:uLnTx/>
                          <a:uFillTx/>
                          <a:latin typeface="+mn-lt"/>
                          <a:ea typeface="+mn-ea"/>
                          <a:cs typeface="+mn-cs"/>
                        </a:rPr>
                        <a:t>
Para tu comodidad y para que disfrutes de una experiencia bancaria superior, hemos abierto un nuevo y más amplio espacio para que puedas realizar tus operaciones en el área bancaria del centro comercial Ágora Mall y recibir una atención más rápida.
Nuestros horarios de servicios en esta nueva sucursal serán de lunes a viernes de 8:00 am a 9:00 pm, sábados de 9:00 am a 6:00 pm, domingos de 9:00 am a 2:00 pm y feriados de 10:00 am a 4:00 pm.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936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- 2018-02-18 13:24:21</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personas que estudian. Ellas tienen en sus manos una herramienta esencial para construir la sociedad en valores que soñamos: la educación. Conoce más sobre Valora Ser en nuestra página web. #BHDLeon #ValoraSer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876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- 2018-02-19 20:01:38</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8071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15:00:56</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6018685"/>
                  </a:ext>
                </a:extLst>
              </a:tr>
            </a:tbl>
          </a:graphicData>
        </a:graphic>
      </p:graphicFrame>
      <p:sp>
        <p:nvSpPr>
          <p:cNvPr id="4" name="Text Placeholder 3">
            <a:extLst>
              <a:ext uri="{FF2B5EF4-FFF2-40B4-BE49-F238E27FC236}">
                <a16:creationId xmlns:a16="http://schemas.microsoft.com/office/drawing/2014/main" id="{0EE9242F-88CB-4B79-B745-71A4A7599E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546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547C9-4C2D-4717-A254-C35B2B6DA4F2}"/>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2A055E7B-4FF4-4C90-ADD4-FEBD2DE8BA66}"/>
              </a:ext>
            </a:extLst>
          </p:cNvPr>
          <p:cNvGraphicFramePr>
            <a:graphicFrameLocks noGrp="1"/>
          </p:cNvGraphicFramePr>
          <p:nvPr>
            <p:ph type="tbl" sz="quarter" idx="13"/>
            <p:extLst>
              <p:ext uri="{D42A27DB-BD31-4B8C-83A1-F6EECF244321}">
                <p14:modId xmlns:p14="http://schemas.microsoft.com/office/powerpoint/2010/main" val="168688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5081551"/>
                    </a:ext>
                  </a:extLst>
                </a:gridCol>
                <a:gridCol w="658368">
                  <a:extLst>
                    <a:ext uri="{9D8B030D-6E8A-4147-A177-3AD203B41FA5}">
                      <a16:colId xmlns:a16="http://schemas.microsoft.com/office/drawing/2014/main" val="2888977258"/>
                    </a:ext>
                  </a:extLst>
                </a:gridCol>
                <a:gridCol w="658368">
                  <a:extLst>
                    <a:ext uri="{9D8B030D-6E8A-4147-A177-3AD203B41FA5}">
                      <a16:colId xmlns:a16="http://schemas.microsoft.com/office/drawing/2014/main" val="2816190762"/>
                    </a:ext>
                  </a:extLst>
                </a:gridCol>
                <a:gridCol w="658368">
                  <a:extLst>
                    <a:ext uri="{9D8B030D-6E8A-4147-A177-3AD203B41FA5}">
                      <a16:colId xmlns:a16="http://schemas.microsoft.com/office/drawing/2014/main" val="659666700"/>
                    </a:ext>
                  </a:extLst>
                </a:gridCol>
                <a:gridCol w="658368">
                  <a:extLst>
                    <a:ext uri="{9D8B030D-6E8A-4147-A177-3AD203B41FA5}">
                      <a16:colId xmlns:a16="http://schemas.microsoft.com/office/drawing/2014/main" val="502455271"/>
                    </a:ext>
                  </a:extLst>
                </a:gridCol>
                <a:gridCol w="658368">
                  <a:extLst>
                    <a:ext uri="{9D8B030D-6E8A-4147-A177-3AD203B41FA5}">
                      <a16:colId xmlns:a16="http://schemas.microsoft.com/office/drawing/2014/main" val="1659464499"/>
                    </a:ext>
                  </a:extLst>
                </a:gridCol>
                <a:gridCol w="658368">
                  <a:extLst>
                    <a:ext uri="{9D8B030D-6E8A-4147-A177-3AD203B41FA5}">
                      <a16:colId xmlns:a16="http://schemas.microsoft.com/office/drawing/2014/main" val="1491563615"/>
                    </a:ext>
                  </a:extLst>
                </a:gridCol>
                <a:gridCol w="658368">
                  <a:extLst>
                    <a:ext uri="{9D8B030D-6E8A-4147-A177-3AD203B41FA5}">
                      <a16:colId xmlns:a16="http://schemas.microsoft.com/office/drawing/2014/main" val="267125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326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14:01:19</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399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- 2018-02-21 20:03:12</a:t>
                      </a:r>
                      <a:r>
                        <a:rPr kumimoji="0" lang="es-ES" sz="1000" b="0" i="0" u="none" strike="noStrike" kern="1200" cap="none" spc="0" normalizeH="0" baseline="0" noProof="0">
                          <a:ln>
                            <a:noFill/>
                          </a:ln>
                          <a:solidFill>
                            <a:prstClr val="black"/>
                          </a:solidFill>
                          <a:effectLst/>
                          <a:uLnTx/>
                          <a:uFillTx/>
                          <a:latin typeface="+mn-lt"/>
                          <a:ea typeface="+mn-ea"/>
                          <a:cs typeface="+mn-cs"/>
                        </a:rPr>
                        <a:t>
Beneficia tu cuerpo con la ingesta de proteínas en alimentos que sean bajos en grasa, contengan una variedad de nutrientes y causen una sensación de saciedad. Si deseas perder peso recuerda cuidar las porciones.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000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- 2018-02-17 14:00:13</a:t>
                      </a:r>
                      <a:r>
                        <a:rPr kumimoji="0" lang="es-ES" sz="1000" b="0" i="0" u="none" strike="noStrike" kern="1200" cap="none" spc="0" normalizeH="0" baseline="0" noProof="0">
                          <a:ln>
                            <a:noFill/>
                          </a:ln>
                          <a:solidFill>
                            <a:prstClr val="black"/>
                          </a:solidFill>
                          <a:effectLst/>
                          <a:uLnTx/>
                          <a:uFillTx/>
                          <a:latin typeface="+mn-lt"/>
                          <a:ea typeface="+mn-ea"/>
                          <a:cs typeface="+mn-cs"/>
                        </a:rPr>
                        <a:t>
Dormir bien es tan esencial para el organismo como llevar una buena alimentación o practicar actividad física regularmente, ya que permite cumplir de mejor forma con las exigencias diarias, ayuda a controlar el estrés y a mantener un buen estado de ánimo.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9197932"/>
                  </a:ext>
                </a:extLst>
              </a:tr>
            </a:tbl>
          </a:graphicData>
        </a:graphic>
      </p:graphicFrame>
      <p:sp>
        <p:nvSpPr>
          <p:cNvPr id="4" name="Text Placeholder 3">
            <a:extLst>
              <a:ext uri="{FF2B5EF4-FFF2-40B4-BE49-F238E27FC236}">
                <a16:creationId xmlns:a16="http://schemas.microsoft.com/office/drawing/2014/main" id="{14CFEC54-E794-410D-8373-549BF5E8C3E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4166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6EEF-FC95-4CD6-8D03-2178551D866E}"/>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D649ECA4-EB1F-4CEF-8394-2C3EEDCFA814}"/>
              </a:ext>
            </a:extLst>
          </p:cNvPr>
          <p:cNvGraphicFramePr>
            <a:graphicFrameLocks noGrp="1"/>
          </p:cNvGraphicFramePr>
          <p:nvPr>
            <p:ph type="tbl" sz="quarter" idx="13"/>
            <p:extLst>
              <p:ext uri="{D42A27DB-BD31-4B8C-83A1-F6EECF244321}">
                <p14:modId xmlns:p14="http://schemas.microsoft.com/office/powerpoint/2010/main" val="322009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3835571"/>
                    </a:ext>
                  </a:extLst>
                </a:gridCol>
                <a:gridCol w="658368">
                  <a:extLst>
                    <a:ext uri="{9D8B030D-6E8A-4147-A177-3AD203B41FA5}">
                      <a16:colId xmlns:a16="http://schemas.microsoft.com/office/drawing/2014/main" val="3871998792"/>
                    </a:ext>
                  </a:extLst>
                </a:gridCol>
                <a:gridCol w="658368">
                  <a:extLst>
                    <a:ext uri="{9D8B030D-6E8A-4147-A177-3AD203B41FA5}">
                      <a16:colId xmlns:a16="http://schemas.microsoft.com/office/drawing/2014/main" val="464902817"/>
                    </a:ext>
                  </a:extLst>
                </a:gridCol>
                <a:gridCol w="658368">
                  <a:extLst>
                    <a:ext uri="{9D8B030D-6E8A-4147-A177-3AD203B41FA5}">
                      <a16:colId xmlns:a16="http://schemas.microsoft.com/office/drawing/2014/main" val="1583442859"/>
                    </a:ext>
                  </a:extLst>
                </a:gridCol>
                <a:gridCol w="658368">
                  <a:extLst>
                    <a:ext uri="{9D8B030D-6E8A-4147-A177-3AD203B41FA5}">
                      <a16:colId xmlns:a16="http://schemas.microsoft.com/office/drawing/2014/main" val="1044261695"/>
                    </a:ext>
                  </a:extLst>
                </a:gridCol>
                <a:gridCol w="658368">
                  <a:extLst>
                    <a:ext uri="{9D8B030D-6E8A-4147-A177-3AD203B41FA5}">
                      <a16:colId xmlns:a16="http://schemas.microsoft.com/office/drawing/2014/main" val="3532733207"/>
                    </a:ext>
                  </a:extLst>
                </a:gridCol>
                <a:gridCol w="658368">
                  <a:extLst>
                    <a:ext uri="{9D8B030D-6E8A-4147-A177-3AD203B41FA5}">
                      <a16:colId xmlns:a16="http://schemas.microsoft.com/office/drawing/2014/main" val="2218487793"/>
                    </a:ext>
                  </a:extLst>
                </a:gridCol>
                <a:gridCol w="658368">
                  <a:extLst>
                    <a:ext uri="{9D8B030D-6E8A-4147-A177-3AD203B41FA5}">
                      <a16:colId xmlns:a16="http://schemas.microsoft.com/office/drawing/2014/main" val="376882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588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- 2018-02-28 11:48:56</a:t>
                      </a:r>
                      <a:r>
                        <a:rPr kumimoji="0" lang="es-ES" sz="1000" b="0" i="0" u="none" strike="noStrike" kern="1200" cap="none" spc="0" normalizeH="0" baseline="0" noProof="0">
                          <a:ln>
                            <a:noFill/>
                          </a:ln>
                          <a:solidFill>
                            <a:prstClr val="black"/>
                          </a:solidFill>
                          <a:effectLst/>
                          <a:uLnTx/>
                          <a:uFillTx/>
                          <a:latin typeface="+mn-lt"/>
                          <a:ea typeface="+mn-ea"/>
                          <a:cs typeface="+mn-cs"/>
                        </a:rPr>
                        <a:t>
Aprovecha el ahorro adicional en todos los ELECTRODOMÉSTICOS pagando con tu Tarjeta de Crédito BHD León. 15% de devolución pagando con la Tarjeta de Crédito CINCO, con la que también generas el 5% de tu compra en Puntos Siremás. 15% de devolución pagando con cualquier Tarjeta de Crédito BHD León y en Cuotas BHD León*. La devolución aplica presentando tu membresía del Club Siremás. Si no la tienes solicítala en tu visita a la tienda.
 -
*Aplica con un monto mínimo de consumo de RD$5,000 y un monto máximo de consumo de RD$50,000**. 
*La devolución de las compras realizadas en cuotas, será acreditada en la línea de crédito de Cuotas BHD León.
**Si el consumo es menor a RD$5,000 no aplica para la devolución. Si el consumo es mayor a RD$50,000 el cliente obtendrá la devolución hasta el monto tope de consumo establecido en la oferta. La devolución será aplicada a los 30 días de finalizada la promoción.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532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- 2018-02-21 15:00:26</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9143508"/>
                  </a:ext>
                </a:extLst>
              </a:tr>
            </a:tbl>
          </a:graphicData>
        </a:graphic>
      </p:graphicFrame>
      <p:sp>
        <p:nvSpPr>
          <p:cNvPr id="4" name="Text Placeholder 3">
            <a:extLst>
              <a:ext uri="{FF2B5EF4-FFF2-40B4-BE49-F238E27FC236}">
                <a16:creationId xmlns:a16="http://schemas.microsoft.com/office/drawing/2014/main" id="{6F49AE93-8EBC-46A1-9030-22093BADC37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34914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9CA2-FECA-484D-B025-346CC9B2FA0C}"/>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01639A1C-2BA9-44BF-86AD-CD7377B29AB7}"/>
              </a:ext>
            </a:extLst>
          </p:cNvPr>
          <p:cNvGraphicFramePr>
            <a:graphicFrameLocks noGrp="1"/>
          </p:cNvGraphicFramePr>
          <p:nvPr>
            <p:ph type="tbl" sz="quarter" idx="13"/>
            <p:extLst>
              <p:ext uri="{D42A27DB-BD31-4B8C-83A1-F6EECF244321}">
                <p14:modId xmlns:p14="http://schemas.microsoft.com/office/powerpoint/2010/main" val="170781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6232686"/>
                    </a:ext>
                  </a:extLst>
                </a:gridCol>
                <a:gridCol w="658368">
                  <a:extLst>
                    <a:ext uri="{9D8B030D-6E8A-4147-A177-3AD203B41FA5}">
                      <a16:colId xmlns:a16="http://schemas.microsoft.com/office/drawing/2014/main" val="2013396059"/>
                    </a:ext>
                  </a:extLst>
                </a:gridCol>
                <a:gridCol w="658368">
                  <a:extLst>
                    <a:ext uri="{9D8B030D-6E8A-4147-A177-3AD203B41FA5}">
                      <a16:colId xmlns:a16="http://schemas.microsoft.com/office/drawing/2014/main" val="2986982841"/>
                    </a:ext>
                  </a:extLst>
                </a:gridCol>
                <a:gridCol w="658368">
                  <a:extLst>
                    <a:ext uri="{9D8B030D-6E8A-4147-A177-3AD203B41FA5}">
                      <a16:colId xmlns:a16="http://schemas.microsoft.com/office/drawing/2014/main" val="1750835076"/>
                    </a:ext>
                  </a:extLst>
                </a:gridCol>
                <a:gridCol w="658368">
                  <a:extLst>
                    <a:ext uri="{9D8B030D-6E8A-4147-A177-3AD203B41FA5}">
                      <a16:colId xmlns:a16="http://schemas.microsoft.com/office/drawing/2014/main" val="1627272570"/>
                    </a:ext>
                  </a:extLst>
                </a:gridCol>
                <a:gridCol w="658368">
                  <a:extLst>
                    <a:ext uri="{9D8B030D-6E8A-4147-A177-3AD203B41FA5}">
                      <a16:colId xmlns:a16="http://schemas.microsoft.com/office/drawing/2014/main" val="3339325868"/>
                    </a:ext>
                  </a:extLst>
                </a:gridCol>
                <a:gridCol w="658368">
                  <a:extLst>
                    <a:ext uri="{9D8B030D-6E8A-4147-A177-3AD203B41FA5}">
                      <a16:colId xmlns:a16="http://schemas.microsoft.com/office/drawing/2014/main" val="336033043"/>
                    </a:ext>
                  </a:extLst>
                </a:gridCol>
                <a:gridCol w="658368">
                  <a:extLst>
                    <a:ext uri="{9D8B030D-6E8A-4147-A177-3AD203B41FA5}">
                      <a16:colId xmlns:a16="http://schemas.microsoft.com/office/drawing/2014/main" val="75066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606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- 2018-02-15 20:34:14</a:t>
                      </a:r>
                      <a:r>
                        <a:rPr kumimoji="0" lang="es-ES" sz="1000" b="0" i="0" u="none" strike="noStrike" kern="1200" cap="none" spc="0" normalizeH="0" baseline="0" noProof="0">
                          <a:ln>
                            <a:noFill/>
                          </a:ln>
                          <a:solidFill>
                            <a:prstClr val="black"/>
                          </a:solidFill>
                          <a:effectLst/>
                          <a:uLnTx/>
                          <a:uFillTx/>
                          <a:latin typeface="+mn-lt"/>
                          <a:ea typeface="+mn-ea"/>
                          <a:cs typeface="+mn-cs"/>
                        </a:rPr>
                        <a:t>
Hipotecario Fijo #BHDLeón hasta 20 años de cuota fija para que vivas los mejores años de tu vida. Acércate a cualquiera de nuestras sucursales a nivel nacional y recibe una rápida atención en tu solicitud.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938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- 2018-02-16 20:30:21</a:t>
                      </a:r>
                      <a:r>
                        <a:rPr kumimoji="0" lang="es-ES" sz="1000" b="0" i="0" u="none" strike="noStrike" kern="1200" cap="none" spc="0" normalizeH="0" baseline="0" noProof="0">
                          <a:ln>
                            <a:noFill/>
                          </a:ln>
                          <a:solidFill>
                            <a:prstClr val="black"/>
                          </a:solidFill>
                          <a:effectLst/>
                          <a:uLnTx/>
                          <a:uFillTx/>
                          <a:latin typeface="+mn-lt"/>
                          <a:ea typeface="+mn-ea"/>
                          <a:cs typeface="+mn-cs"/>
                        </a:rPr>
                        <a:t>
Vive la experiencia de conversar con el destacado periodista Huchi Lora en el marco del Mes de la Patria que celebra Downtown Center, inspirado en el documental Hay Un País en el Mundo": el documental. #BHDLeón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695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19:00:44</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esta noche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0129409"/>
                  </a:ext>
                </a:extLst>
              </a:tr>
            </a:tbl>
          </a:graphicData>
        </a:graphic>
      </p:graphicFrame>
      <p:sp>
        <p:nvSpPr>
          <p:cNvPr id="4" name="Text Placeholder 3">
            <a:extLst>
              <a:ext uri="{FF2B5EF4-FFF2-40B4-BE49-F238E27FC236}">
                <a16:creationId xmlns:a16="http://schemas.microsoft.com/office/drawing/2014/main" id="{B1D69C2A-4E00-40F7-8553-79B0ED5A732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70166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D15B-F1D1-4E0C-98BA-9756E78C313B}"/>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3F5BD8D3-8E18-44F8-A908-E4473690CE5A}"/>
              </a:ext>
            </a:extLst>
          </p:cNvPr>
          <p:cNvGraphicFramePr>
            <a:graphicFrameLocks noGrp="1"/>
          </p:cNvGraphicFramePr>
          <p:nvPr>
            <p:ph type="tbl" sz="quarter" idx="13"/>
            <p:extLst>
              <p:ext uri="{D42A27DB-BD31-4B8C-83A1-F6EECF244321}">
                <p14:modId xmlns:p14="http://schemas.microsoft.com/office/powerpoint/2010/main" val="42479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3186611"/>
                    </a:ext>
                  </a:extLst>
                </a:gridCol>
                <a:gridCol w="658368">
                  <a:extLst>
                    <a:ext uri="{9D8B030D-6E8A-4147-A177-3AD203B41FA5}">
                      <a16:colId xmlns:a16="http://schemas.microsoft.com/office/drawing/2014/main" val="3240268183"/>
                    </a:ext>
                  </a:extLst>
                </a:gridCol>
                <a:gridCol w="658368">
                  <a:extLst>
                    <a:ext uri="{9D8B030D-6E8A-4147-A177-3AD203B41FA5}">
                      <a16:colId xmlns:a16="http://schemas.microsoft.com/office/drawing/2014/main" val="3620301477"/>
                    </a:ext>
                  </a:extLst>
                </a:gridCol>
                <a:gridCol w="658368">
                  <a:extLst>
                    <a:ext uri="{9D8B030D-6E8A-4147-A177-3AD203B41FA5}">
                      <a16:colId xmlns:a16="http://schemas.microsoft.com/office/drawing/2014/main" val="2062649509"/>
                    </a:ext>
                  </a:extLst>
                </a:gridCol>
                <a:gridCol w="658368">
                  <a:extLst>
                    <a:ext uri="{9D8B030D-6E8A-4147-A177-3AD203B41FA5}">
                      <a16:colId xmlns:a16="http://schemas.microsoft.com/office/drawing/2014/main" val="1739161872"/>
                    </a:ext>
                  </a:extLst>
                </a:gridCol>
                <a:gridCol w="658368">
                  <a:extLst>
                    <a:ext uri="{9D8B030D-6E8A-4147-A177-3AD203B41FA5}">
                      <a16:colId xmlns:a16="http://schemas.microsoft.com/office/drawing/2014/main" val="3989358629"/>
                    </a:ext>
                  </a:extLst>
                </a:gridCol>
                <a:gridCol w="658368">
                  <a:extLst>
                    <a:ext uri="{9D8B030D-6E8A-4147-A177-3AD203B41FA5}">
                      <a16:colId xmlns:a16="http://schemas.microsoft.com/office/drawing/2014/main" val="923665752"/>
                    </a:ext>
                  </a:extLst>
                </a:gridCol>
                <a:gridCol w="658368">
                  <a:extLst>
                    <a:ext uri="{9D8B030D-6E8A-4147-A177-3AD203B41FA5}">
                      <a16:colId xmlns:a16="http://schemas.microsoft.com/office/drawing/2014/main" val="249168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593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- 2018-02-08 21:01:03</a:t>
                      </a:r>
                      <a:r>
                        <a:rPr kumimoji="0" lang="es-ES" sz="1000" b="0" i="0" u="none" strike="noStrike" kern="1200" cap="none" spc="0" normalizeH="0" baseline="0" noProof="0">
                          <a:ln>
                            <a:noFill/>
                          </a:ln>
                          <a:solidFill>
                            <a:prstClr val="black"/>
                          </a:solidFill>
                          <a:effectLst/>
                          <a:uLnTx/>
                          <a:uFillTx/>
                          <a:latin typeface="+mn-lt"/>
                          <a:ea typeface="+mn-ea"/>
                          <a:cs typeface="+mn-cs"/>
                        </a:rPr>
                        <a:t>
#GenteBHDLeón del área de Ingeniería recibe en nuestras instalaciones a estudiantes de UNIBE de la carrera de Arquitectura para mostrarles los procesos funcionales de punta que implementamos en la construcción de nuestro nuevo centro de operaciones #BHDLeón #CompromisoSocialBHDLeón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934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- 2018-02-23 14:45:03</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358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13:02:52</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este martes 27 de febrero a las 8:00 p.m. por Digital 15 y Telemicro Internacional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123305"/>
                  </a:ext>
                </a:extLst>
              </a:tr>
            </a:tbl>
          </a:graphicData>
        </a:graphic>
      </p:graphicFrame>
      <p:sp>
        <p:nvSpPr>
          <p:cNvPr id="4" name="Text Placeholder 3">
            <a:extLst>
              <a:ext uri="{FF2B5EF4-FFF2-40B4-BE49-F238E27FC236}">
                <a16:creationId xmlns:a16="http://schemas.microsoft.com/office/drawing/2014/main" id="{E21C1F99-D55E-4D57-B5E2-28F5978F27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99954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8AD8-230D-4A4B-9AEE-A663E1C8448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CEC2836-548E-4EE6-B206-438D02DE1B78}"/>
              </a:ext>
            </a:extLst>
          </p:cNvPr>
          <p:cNvGraphicFramePr>
            <a:graphicFrameLocks noGrp="1"/>
          </p:cNvGraphicFramePr>
          <p:nvPr>
            <p:ph type="chart" sz="quarter" idx="13"/>
            <p:extLst>
              <p:ext uri="{D42A27DB-BD31-4B8C-83A1-F6EECF244321}">
                <p14:modId xmlns:p14="http://schemas.microsoft.com/office/powerpoint/2010/main" val="1240943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8BE81-3372-4067-A4F0-FC90B1D8B60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1F6329C-104D-4A15-9F49-16305F58C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773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37BE9-1B1E-4F17-9AF1-E95848D5D679}"/>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34546B2-942D-4D56-A850-EBE4E75D7244}"/>
              </a:ext>
            </a:extLst>
          </p:cNvPr>
          <p:cNvGraphicFramePr>
            <a:graphicFrameLocks noGrp="1"/>
          </p:cNvGraphicFramePr>
          <p:nvPr>
            <p:ph type="chart" sz="quarter" idx="13"/>
            <p:extLst>
              <p:ext uri="{D42A27DB-BD31-4B8C-83A1-F6EECF244321}">
                <p14:modId xmlns:p14="http://schemas.microsoft.com/office/powerpoint/2010/main" val="359050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B69BF-F007-412B-9414-E25A9FB3944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A107DA5-288A-4C23-A285-E657B8ED2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607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173F1-F2A5-4C18-A7F2-8B4827286A9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C5682BC-70F9-4B5A-A1DE-29B33EA591E3}"/>
              </a:ext>
            </a:extLst>
          </p:cNvPr>
          <p:cNvGraphicFramePr>
            <a:graphicFrameLocks noGrp="1"/>
          </p:cNvGraphicFramePr>
          <p:nvPr>
            <p:ph type="chart" sz="quarter" idx="13"/>
            <p:extLst>
              <p:ext uri="{D42A27DB-BD31-4B8C-83A1-F6EECF244321}">
                <p14:modId xmlns:p14="http://schemas.microsoft.com/office/powerpoint/2010/main" val="1484224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B93C67-8900-4496-957A-24D2EB3A70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6A01298-D2EF-4F1C-BD5F-9031EF56D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8370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F99C-253D-40E9-A305-E2D1530F828E}"/>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5C5ECE64-7567-4A5A-9C15-E7D8236A4488}"/>
              </a:ext>
            </a:extLst>
          </p:cNvPr>
          <p:cNvGraphicFramePr>
            <a:graphicFrameLocks noGrp="1"/>
          </p:cNvGraphicFramePr>
          <p:nvPr>
            <p:ph type="chart" sz="quarter" idx="13"/>
            <p:extLst>
              <p:ext uri="{D42A27DB-BD31-4B8C-83A1-F6EECF244321}">
                <p14:modId xmlns:p14="http://schemas.microsoft.com/office/powerpoint/2010/main" val="3212183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52854-F698-4A76-8096-3E824CC440A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90926BE-3FF5-4116-A635-E69A20240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963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6FDC-C9BB-49EC-B52D-76F9916BA0E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52818BA-CA72-4884-9724-B61D8B2394A3}"/>
              </a:ext>
            </a:extLst>
          </p:cNvPr>
          <p:cNvGraphicFramePr>
            <a:graphicFrameLocks noGrp="1"/>
          </p:cNvGraphicFramePr>
          <p:nvPr>
            <p:ph type="chart" sz="quarter" idx="13"/>
            <p:extLst>
              <p:ext uri="{D42A27DB-BD31-4B8C-83A1-F6EECF244321}">
                <p14:modId xmlns:p14="http://schemas.microsoft.com/office/powerpoint/2010/main" val="3087309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68B47-2C35-47CD-ABA6-8E0D12E2175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961468A-4153-48B7-AF53-33ED56581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9824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18EA4-E027-40ED-B21A-AE28D3A44E3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B59EBA8-5610-4958-AD25-01795BE58BF9}"/>
              </a:ext>
            </a:extLst>
          </p:cNvPr>
          <p:cNvGraphicFramePr>
            <a:graphicFrameLocks noGrp="1"/>
          </p:cNvGraphicFramePr>
          <p:nvPr>
            <p:ph type="chart" sz="quarter" idx="13"/>
            <p:extLst>
              <p:ext uri="{D42A27DB-BD31-4B8C-83A1-F6EECF244321}">
                <p14:modId xmlns:p14="http://schemas.microsoft.com/office/powerpoint/2010/main" val="1547364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8F200-A694-4328-A49D-2AC1794F776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AD68F4-BA7E-4294-AB8C-8F6E6194D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6757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C9A2-CDFF-4044-90B3-60342EDE9BD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0BD6E10-B7C3-4BD6-9CD5-A3C9E01B2F0B}"/>
              </a:ext>
            </a:extLst>
          </p:cNvPr>
          <p:cNvGraphicFramePr>
            <a:graphicFrameLocks noGrp="1"/>
          </p:cNvGraphicFramePr>
          <p:nvPr>
            <p:ph type="chart" sz="quarter" idx="13"/>
            <p:extLst>
              <p:ext uri="{D42A27DB-BD31-4B8C-83A1-F6EECF244321}">
                <p14:modId xmlns:p14="http://schemas.microsoft.com/office/powerpoint/2010/main" val="1190480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0ED05-8235-4E0B-9E57-3A2BF96318B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7F29588-B39D-49BE-A4D2-DC4A24D83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10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9B9F-5D06-4FE9-A080-A22D5D333E2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4E6F4AE-D163-4E8F-B6EB-BF4461EDC559}"/>
              </a:ext>
            </a:extLst>
          </p:cNvPr>
          <p:cNvGraphicFramePr>
            <a:graphicFrameLocks noGrp="1"/>
          </p:cNvGraphicFramePr>
          <p:nvPr>
            <p:ph type="chart" sz="quarter" idx="13"/>
            <p:extLst>
              <p:ext uri="{D42A27DB-BD31-4B8C-83A1-F6EECF244321}">
                <p14:modId xmlns:p14="http://schemas.microsoft.com/office/powerpoint/2010/main" val="209793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34927-D0DF-4B7C-93C5-FB8E4654952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B690F69-BF52-4209-9951-619C9694A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3600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38BC-97AF-447F-A8E1-D5010BA7D13F}"/>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E8C40077-5D0D-4E2F-B97C-2BE1A0D931DE}"/>
              </a:ext>
            </a:extLst>
          </p:cNvPr>
          <p:cNvGraphicFramePr>
            <a:graphicFrameLocks noGrp="1"/>
          </p:cNvGraphicFramePr>
          <p:nvPr>
            <p:ph type="tbl" sz="quarter" idx="13"/>
            <p:extLst>
              <p:ext uri="{D42A27DB-BD31-4B8C-83A1-F6EECF244321}">
                <p14:modId xmlns:p14="http://schemas.microsoft.com/office/powerpoint/2010/main" val="40573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6296977"/>
                    </a:ext>
                  </a:extLst>
                </a:gridCol>
                <a:gridCol w="2468880">
                  <a:extLst>
                    <a:ext uri="{9D8B030D-6E8A-4147-A177-3AD203B41FA5}">
                      <a16:colId xmlns:a16="http://schemas.microsoft.com/office/drawing/2014/main" val="2147352452"/>
                    </a:ext>
                  </a:extLst>
                </a:gridCol>
                <a:gridCol w="822960">
                  <a:extLst>
                    <a:ext uri="{9D8B030D-6E8A-4147-A177-3AD203B41FA5}">
                      <a16:colId xmlns:a16="http://schemas.microsoft.com/office/drawing/2014/main" val="1952451197"/>
                    </a:ext>
                  </a:extLst>
                </a:gridCol>
                <a:gridCol w="822960">
                  <a:extLst>
                    <a:ext uri="{9D8B030D-6E8A-4147-A177-3AD203B41FA5}">
                      <a16:colId xmlns:a16="http://schemas.microsoft.com/office/drawing/2014/main" val="2101779875"/>
                    </a:ext>
                  </a:extLst>
                </a:gridCol>
                <a:gridCol w="822960">
                  <a:extLst>
                    <a:ext uri="{9D8B030D-6E8A-4147-A177-3AD203B41FA5}">
                      <a16:colId xmlns:a16="http://schemas.microsoft.com/office/drawing/2014/main" val="1565676797"/>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163005173"/>
                  </a:ext>
                </a:extLst>
              </a:tr>
              <a:tr h="370840">
                <a:tc>
                  <a:txBody>
                    <a:bodyPr/>
                    <a:lstStyle/>
                    <a:p>
                      <a:r>
                        <a:rPr lang="en-US" sz="1000"/>
                        <a:t>Martha Heidi Taveras</a:t>
                      </a:r>
                    </a:p>
                  </a:txBody>
                  <a:tcPr/>
                </a:tc>
                <a:tc>
                  <a:txBody>
                    <a:bodyPr/>
                    <a:lstStyle/>
                    <a:p>
                      <a:r>
                        <a:rPr lang="en-US" sz="1000"/>
                        <a:t>Banco BHD León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1889215020"/>
                  </a:ext>
                </a:extLst>
              </a:tr>
              <a:tr h="370840">
                <a:tc>
                  <a:txBody>
                    <a:bodyPr/>
                    <a:lstStyle/>
                    <a:p>
                      <a:r>
                        <a:rPr lang="en-US" sz="1000"/>
                        <a:t>Juan Carlos Dias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591939300"/>
                  </a:ext>
                </a:extLst>
              </a:tr>
              <a:tr h="370840">
                <a:tc>
                  <a:txBody>
                    <a:bodyPr/>
                    <a:lstStyle/>
                    <a:p>
                      <a:r>
                        <a:rPr lang="en-US" sz="1000"/>
                        <a:t>Brandor Jose Turbides Ramirez</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241121811"/>
                  </a:ext>
                </a:extLst>
              </a:tr>
              <a:tr h="370840">
                <a:tc>
                  <a:txBody>
                    <a:bodyPr/>
                    <a:lstStyle/>
                    <a:p>
                      <a:r>
                        <a:rPr lang="en-US" sz="1000"/>
                        <a:t>Claidiris Clary Bencosmeangeles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441224464"/>
                  </a:ext>
                </a:extLst>
              </a:tr>
              <a:tr h="370840">
                <a:tc>
                  <a:txBody>
                    <a:bodyPr/>
                    <a:lstStyle/>
                    <a:p>
                      <a:r>
                        <a:rPr lang="en-US" sz="1000"/>
                        <a:t>Freddy Martinez Castro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647532776"/>
                  </a:ext>
                </a:extLst>
              </a:tr>
              <a:tr h="370840">
                <a:tc>
                  <a:txBody>
                    <a:bodyPr/>
                    <a:lstStyle/>
                    <a:p>
                      <a:r>
                        <a:rPr lang="en-US" sz="1000"/>
                        <a:t>Jacqueline Smith</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795589597"/>
                  </a:ext>
                </a:extLst>
              </a:tr>
              <a:tr h="370840">
                <a:tc>
                  <a:txBody>
                    <a:bodyPr/>
                    <a:lstStyle/>
                    <a:p>
                      <a:r>
                        <a:rPr lang="en-US" sz="1000"/>
                        <a:t>Nuris De los Santos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50766857"/>
                  </a:ext>
                </a:extLst>
              </a:tr>
              <a:tr h="370840">
                <a:tc>
                  <a:txBody>
                    <a:bodyPr/>
                    <a:lstStyle/>
                    <a:p>
                      <a:r>
                        <a:rPr lang="en-US" sz="1000"/>
                        <a:t>Lourdes Peguero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56545869"/>
                  </a:ext>
                </a:extLst>
              </a:tr>
              <a:tr h="370840">
                <a:tc>
                  <a:txBody>
                    <a:bodyPr/>
                    <a:lstStyle/>
                    <a:p>
                      <a:r>
                        <a:rPr lang="en-US" sz="1000"/>
                        <a:t>Gricelda Rosa</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00573282"/>
                  </a:ext>
                </a:extLst>
              </a:tr>
              <a:tr h="370840">
                <a:tc>
                  <a:txBody>
                    <a:bodyPr/>
                    <a:lstStyle/>
                    <a:p>
                      <a:r>
                        <a:rPr lang="en-US" sz="1000"/>
                        <a:t>Frank Jimenez</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782084849"/>
                  </a:ext>
                </a:extLst>
              </a:tr>
              <a:tr h="370840">
                <a:tc>
                  <a:txBody>
                    <a:bodyPr/>
                    <a:lstStyle/>
                    <a:p>
                      <a:r>
                        <a:rPr lang="en-US" sz="1000"/>
                        <a:t>Sirley Taveras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13294830"/>
                  </a:ext>
                </a:extLst>
              </a:tr>
            </a:tbl>
          </a:graphicData>
        </a:graphic>
      </p:graphicFrame>
      <p:sp>
        <p:nvSpPr>
          <p:cNvPr id="4" name="Text Placeholder 3">
            <a:extLst>
              <a:ext uri="{FF2B5EF4-FFF2-40B4-BE49-F238E27FC236}">
                <a16:creationId xmlns:a16="http://schemas.microsoft.com/office/drawing/2014/main" id="{3FE05FA1-4026-45E6-B6B1-DF4E5081B11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67754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446CA-1A4A-487F-84EE-C220997CCD3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6C221FD-BF59-4747-BA47-2F41CD378CF9}"/>
              </a:ext>
            </a:extLst>
          </p:cNvPr>
          <p:cNvGraphicFramePr>
            <a:graphicFrameLocks noGrp="1"/>
          </p:cNvGraphicFramePr>
          <p:nvPr>
            <p:ph type="chart" sz="quarter" idx="13"/>
            <p:extLst>
              <p:ext uri="{D42A27DB-BD31-4B8C-83A1-F6EECF244321}">
                <p14:modId xmlns:p14="http://schemas.microsoft.com/office/powerpoint/2010/main" val="4120973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49BDB-7D22-4A10-96C9-9E04F63E8D8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2EBAC2B-B946-4F60-BDC3-7BF874247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699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A3522-CB7A-4C3D-B066-2BF2CB30B083}"/>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EA3DD3C1-556A-4C6E-8FE7-F9A3542FBD85}"/>
              </a:ext>
            </a:extLst>
          </p:cNvPr>
          <p:cNvGraphicFramePr>
            <a:graphicFrameLocks noGrp="1"/>
          </p:cNvGraphicFramePr>
          <p:nvPr>
            <p:ph type="tbl" sz="quarter" idx="13"/>
            <p:extLst>
              <p:ext uri="{D42A27DB-BD31-4B8C-83A1-F6EECF244321}">
                <p14:modId xmlns:p14="http://schemas.microsoft.com/office/powerpoint/2010/main" val="211987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7722966"/>
                    </a:ext>
                  </a:extLst>
                </a:gridCol>
                <a:gridCol w="1234440">
                  <a:extLst>
                    <a:ext uri="{9D8B030D-6E8A-4147-A177-3AD203B41FA5}">
                      <a16:colId xmlns:a16="http://schemas.microsoft.com/office/drawing/2014/main" val="1650594921"/>
                    </a:ext>
                  </a:extLst>
                </a:gridCol>
                <a:gridCol w="1234440">
                  <a:extLst>
                    <a:ext uri="{9D8B030D-6E8A-4147-A177-3AD203B41FA5}">
                      <a16:colId xmlns:a16="http://schemas.microsoft.com/office/drawing/2014/main" val="1914670261"/>
                    </a:ext>
                  </a:extLst>
                </a:gridCol>
                <a:gridCol w="1234440">
                  <a:extLst>
                    <a:ext uri="{9D8B030D-6E8A-4147-A177-3AD203B41FA5}">
                      <a16:colId xmlns:a16="http://schemas.microsoft.com/office/drawing/2014/main" val="3877157740"/>
                    </a:ext>
                  </a:extLst>
                </a:gridCol>
                <a:gridCol w="1234440">
                  <a:extLst>
                    <a:ext uri="{9D8B030D-6E8A-4147-A177-3AD203B41FA5}">
                      <a16:colId xmlns:a16="http://schemas.microsoft.com/office/drawing/2014/main" val="688193675"/>
                    </a:ext>
                  </a:extLst>
                </a:gridCol>
                <a:gridCol w="1234440">
                  <a:extLst>
                    <a:ext uri="{9D8B030D-6E8A-4147-A177-3AD203B41FA5}">
                      <a16:colId xmlns:a16="http://schemas.microsoft.com/office/drawing/2014/main" val="415552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04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152931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41731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#GenteBHDLeón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253211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18.947368421053</a:t>
                      </a:r>
                    </a:p>
                  </a:txBody>
                  <a:tcPr/>
                </a:tc>
                <a:extLst>
                  <a:ext uri="{0D108BD9-81ED-4DB2-BD59-A6C34878D82A}">
                    <a16:rowId xmlns:a16="http://schemas.microsoft.com/office/drawing/2014/main" val="148478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#MejoraTuMundo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15.409090909091</a:t>
                      </a:r>
                    </a:p>
                  </a:txBody>
                  <a:tcPr/>
                </a:tc>
                <a:extLst>
                  <a:ext uri="{0D108BD9-81ED-4DB2-BD59-A6C34878D82A}">
                    <a16:rowId xmlns:a16="http://schemas.microsoft.com/office/drawing/2014/main" val="182846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#BHDLeonNegocios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9956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02734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89177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#MujerMujerHogar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818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#InternetBankingEmpresarial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1207897178"/>
                  </a:ext>
                </a:extLst>
              </a:tr>
            </a:tbl>
          </a:graphicData>
        </a:graphic>
      </p:graphicFrame>
      <p:sp>
        <p:nvSpPr>
          <p:cNvPr id="4" name="Text Placeholder 3">
            <a:extLst>
              <a:ext uri="{FF2B5EF4-FFF2-40B4-BE49-F238E27FC236}">
                <a16:creationId xmlns:a16="http://schemas.microsoft.com/office/drawing/2014/main" id="{1EA1BEB5-A746-41CA-B7D2-7774C50DBE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8399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6318-2120-49C4-9E9F-BC1637DFDAE6}"/>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C896615D-86C3-4C99-A01E-F200C6419378}"/>
              </a:ext>
            </a:extLst>
          </p:cNvPr>
          <p:cNvGraphicFramePr>
            <a:graphicFrameLocks noGrp="1"/>
          </p:cNvGraphicFramePr>
          <p:nvPr>
            <p:ph type="tbl" sz="quarter" idx="13"/>
            <p:extLst>
              <p:ext uri="{D42A27DB-BD31-4B8C-83A1-F6EECF244321}">
                <p14:modId xmlns:p14="http://schemas.microsoft.com/office/powerpoint/2010/main" val="532376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0268802"/>
                    </a:ext>
                  </a:extLst>
                </a:gridCol>
                <a:gridCol w="1234440">
                  <a:extLst>
                    <a:ext uri="{9D8B030D-6E8A-4147-A177-3AD203B41FA5}">
                      <a16:colId xmlns:a16="http://schemas.microsoft.com/office/drawing/2014/main" val="3156336199"/>
                    </a:ext>
                  </a:extLst>
                </a:gridCol>
                <a:gridCol w="1234440">
                  <a:extLst>
                    <a:ext uri="{9D8B030D-6E8A-4147-A177-3AD203B41FA5}">
                      <a16:colId xmlns:a16="http://schemas.microsoft.com/office/drawing/2014/main" val="249270286"/>
                    </a:ext>
                  </a:extLst>
                </a:gridCol>
                <a:gridCol w="1234440">
                  <a:extLst>
                    <a:ext uri="{9D8B030D-6E8A-4147-A177-3AD203B41FA5}">
                      <a16:colId xmlns:a16="http://schemas.microsoft.com/office/drawing/2014/main" val="3713223074"/>
                    </a:ext>
                  </a:extLst>
                </a:gridCol>
                <a:gridCol w="1234440">
                  <a:extLst>
                    <a:ext uri="{9D8B030D-6E8A-4147-A177-3AD203B41FA5}">
                      <a16:colId xmlns:a16="http://schemas.microsoft.com/office/drawing/2014/main" val="3440566403"/>
                    </a:ext>
                  </a:extLst>
                </a:gridCol>
                <a:gridCol w="1234440">
                  <a:extLst>
                    <a:ext uri="{9D8B030D-6E8A-4147-A177-3AD203B41FA5}">
                      <a16:colId xmlns:a16="http://schemas.microsoft.com/office/drawing/2014/main" val="43426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5904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#NegociosBHDLeón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0910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#LaRedDeCajerosMásGrande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03181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423118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24.272727272727</a:t>
                      </a:r>
                    </a:p>
                  </a:txBody>
                  <a:tcPr/>
                </a:tc>
                <a:extLst>
                  <a:ext uri="{0D108BD9-81ED-4DB2-BD59-A6C34878D82A}">
                    <a16:rowId xmlns:a16="http://schemas.microsoft.com/office/drawing/2014/main" val="44359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#BienvenidoElMañana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00690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#HayUnPaísEnElMundo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41.555555555556</a:t>
                      </a:r>
                    </a:p>
                  </a:txBody>
                  <a:tcPr/>
                </a:tc>
                <a:extLst>
                  <a:ext uri="{0D108BD9-81ED-4DB2-BD59-A6C34878D82A}">
                    <a16:rowId xmlns:a16="http://schemas.microsoft.com/office/drawing/2014/main" val="240661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38205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#CompromisoSocialBHDLeón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258272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#Precavida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8172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1054496062"/>
                  </a:ext>
                </a:extLst>
              </a:tr>
            </a:tbl>
          </a:graphicData>
        </a:graphic>
      </p:graphicFrame>
      <p:sp>
        <p:nvSpPr>
          <p:cNvPr id="4" name="Text Placeholder 3">
            <a:extLst>
              <a:ext uri="{FF2B5EF4-FFF2-40B4-BE49-F238E27FC236}">
                <a16:creationId xmlns:a16="http://schemas.microsoft.com/office/drawing/2014/main" id="{F80F6722-8159-42D2-B433-380A8121BF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77382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F73D-A95D-4523-8F5C-D5B486894E97}"/>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368025EE-4775-4D02-B6E5-535FC04FEB36}"/>
              </a:ext>
            </a:extLst>
          </p:cNvPr>
          <p:cNvGraphicFramePr>
            <a:graphicFrameLocks noGrp="1"/>
          </p:cNvGraphicFramePr>
          <p:nvPr>
            <p:ph type="tbl" sz="quarter" idx="13"/>
            <p:extLst>
              <p:ext uri="{D42A27DB-BD31-4B8C-83A1-F6EECF244321}">
                <p14:modId xmlns:p14="http://schemas.microsoft.com/office/powerpoint/2010/main" val="252096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4270352"/>
                    </a:ext>
                  </a:extLst>
                </a:gridCol>
                <a:gridCol w="1234440">
                  <a:extLst>
                    <a:ext uri="{9D8B030D-6E8A-4147-A177-3AD203B41FA5}">
                      <a16:colId xmlns:a16="http://schemas.microsoft.com/office/drawing/2014/main" val="3061092343"/>
                    </a:ext>
                  </a:extLst>
                </a:gridCol>
                <a:gridCol w="1234440">
                  <a:extLst>
                    <a:ext uri="{9D8B030D-6E8A-4147-A177-3AD203B41FA5}">
                      <a16:colId xmlns:a16="http://schemas.microsoft.com/office/drawing/2014/main" val="1547846056"/>
                    </a:ext>
                  </a:extLst>
                </a:gridCol>
                <a:gridCol w="1234440">
                  <a:extLst>
                    <a:ext uri="{9D8B030D-6E8A-4147-A177-3AD203B41FA5}">
                      <a16:colId xmlns:a16="http://schemas.microsoft.com/office/drawing/2014/main" val="4074670444"/>
                    </a:ext>
                  </a:extLst>
                </a:gridCol>
                <a:gridCol w="1234440">
                  <a:extLst>
                    <a:ext uri="{9D8B030D-6E8A-4147-A177-3AD203B41FA5}">
                      <a16:colId xmlns:a16="http://schemas.microsoft.com/office/drawing/2014/main" val="2678933429"/>
                    </a:ext>
                  </a:extLst>
                </a:gridCol>
                <a:gridCol w="1234440">
                  <a:extLst>
                    <a:ext uri="{9D8B030D-6E8A-4147-A177-3AD203B41FA5}">
                      <a16:colId xmlns:a16="http://schemas.microsoft.com/office/drawing/2014/main" val="220563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7419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1028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#AmorPorLaPatria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72369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extLst>
                  <a:ext uri="{0D108BD9-81ED-4DB2-BD59-A6C34878D82A}">
                    <a16:rowId xmlns:a16="http://schemas.microsoft.com/office/drawing/2014/main" val="50257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#TarjetasMiPais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410313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#HipotecarioFijo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extLst>
                  <a:ext uri="{0D108BD9-81ED-4DB2-BD59-A6C34878D82A}">
                    <a16:rowId xmlns:a16="http://schemas.microsoft.com/office/drawing/2014/main" val="2305020838"/>
                  </a:ext>
                </a:extLst>
              </a:tr>
            </a:tbl>
          </a:graphicData>
        </a:graphic>
      </p:graphicFrame>
      <p:sp>
        <p:nvSpPr>
          <p:cNvPr id="4" name="Text Placeholder 3">
            <a:extLst>
              <a:ext uri="{FF2B5EF4-FFF2-40B4-BE49-F238E27FC236}">
                <a16:creationId xmlns:a16="http://schemas.microsoft.com/office/drawing/2014/main" id="{71D98EE3-2637-4367-BECB-17FF95E60E5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59508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6053-DD82-4F3E-BEC1-99CF1A2AE6CB}"/>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C21E1F1A-5AC1-43AC-AC6A-148BC037B2C7}"/>
              </a:ext>
            </a:extLst>
          </p:cNvPr>
          <p:cNvGraphicFramePr>
            <a:graphicFrameLocks noGrp="1"/>
          </p:cNvGraphicFramePr>
          <p:nvPr>
            <p:ph type="chart" sz="quarter" idx="13"/>
            <p:extLst>
              <p:ext uri="{D42A27DB-BD31-4B8C-83A1-F6EECF244321}">
                <p14:modId xmlns:p14="http://schemas.microsoft.com/office/powerpoint/2010/main" val="829061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FC89B-F02C-4F35-8CBF-74112B090F6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4D34CD4-BE9E-4587-8D28-D3350A043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366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1124</Words>
  <Application>Microsoft Office PowerPoint</Application>
  <PresentationFormat>On-screen Show (4:3)</PresentationFormat>
  <Paragraphs>585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2018-04-05T11:47:16Z</dcterms:created>
  <dcterms:modified xsi:type="dcterms:W3CDTF">2018-04-05T11:48:23Z</dcterms:modified>
</cp:coreProperties>
</file>