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2" r:id="rId35"/>
    <p:sldId id="293" r:id="rId36"/>
    <p:sldId id="294" r:id="rId37"/>
    <p:sldId id="295" r:id="rId38"/>
    <p:sldId id="296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151756</c:v>
                </c:pt>
                <c:pt idx="1">
                  <c:v>151764</c:v>
                </c:pt>
                <c:pt idx="2">
                  <c:v>151780</c:v>
                </c:pt>
                <c:pt idx="3">
                  <c:v>151798</c:v>
                </c:pt>
                <c:pt idx="4">
                  <c:v>151813</c:v>
                </c:pt>
                <c:pt idx="5">
                  <c:v>151821</c:v>
                </c:pt>
                <c:pt idx="6">
                  <c:v>151827</c:v>
                </c:pt>
                <c:pt idx="7">
                  <c:v>151837</c:v>
                </c:pt>
                <c:pt idx="8">
                  <c:v>151921</c:v>
                </c:pt>
                <c:pt idx="9">
                  <c:v>151922</c:v>
                </c:pt>
                <c:pt idx="10">
                  <c:v>151931</c:v>
                </c:pt>
                <c:pt idx="11">
                  <c:v>151925</c:v>
                </c:pt>
                <c:pt idx="12">
                  <c:v>151939</c:v>
                </c:pt>
                <c:pt idx="13">
                  <c:v>151955</c:v>
                </c:pt>
                <c:pt idx="14">
                  <c:v>151973</c:v>
                </c:pt>
                <c:pt idx="15">
                  <c:v>151985</c:v>
                </c:pt>
                <c:pt idx="16">
                  <c:v>151996</c:v>
                </c:pt>
                <c:pt idx="17">
                  <c:v>152019</c:v>
                </c:pt>
                <c:pt idx="18">
                  <c:v>152033</c:v>
                </c:pt>
                <c:pt idx="19">
                  <c:v>152055</c:v>
                </c:pt>
                <c:pt idx="20">
                  <c:v>152086</c:v>
                </c:pt>
                <c:pt idx="21">
                  <c:v>152096</c:v>
                </c:pt>
                <c:pt idx="22">
                  <c:v>152107</c:v>
                </c:pt>
                <c:pt idx="23">
                  <c:v>152134</c:v>
                </c:pt>
                <c:pt idx="24">
                  <c:v>152167</c:v>
                </c:pt>
                <c:pt idx="25">
                  <c:v>152202</c:v>
                </c:pt>
                <c:pt idx="26">
                  <c:v>152250</c:v>
                </c:pt>
                <c:pt idx="27">
                  <c:v>152330</c:v>
                </c:pt>
                <c:pt idx="28">
                  <c:v>152420</c:v>
                </c:pt>
                <c:pt idx="29">
                  <c:v>152465</c:v>
                </c:pt>
                <c:pt idx="30">
                  <c:v>152497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7A-4775-805F-C03385071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135120"/>
        <c:axId val="322134464"/>
      </c:lineChart>
      <c:dateAx>
        <c:axId val="32213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34464"/>
        <c:crosses val="autoZero"/>
        <c:auto val="1"/>
        <c:lblOffset val="100"/>
        <c:baseTimeUnit val="days"/>
      </c:dateAx>
      <c:valAx>
        <c:axId val="32213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3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</c:v>
                </c:pt>
                <c:pt idx="1">
                  <c:v>8</c:v>
                </c:pt>
                <c:pt idx="2">
                  <c:v>16</c:v>
                </c:pt>
                <c:pt idx="3">
                  <c:v>18</c:v>
                </c:pt>
                <c:pt idx="4">
                  <c:v>15</c:v>
                </c:pt>
                <c:pt idx="5">
                  <c:v>8</c:v>
                </c:pt>
                <c:pt idx="6">
                  <c:v>6</c:v>
                </c:pt>
                <c:pt idx="7">
                  <c:v>10</c:v>
                </c:pt>
                <c:pt idx="8">
                  <c:v>84</c:v>
                </c:pt>
                <c:pt idx="9">
                  <c:v>1</c:v>
                </c:pt>
                <c:pt idx="10">
                  <c:v>9</c:v>
                </c:pt>
                <c:pt idx="11">
                  <c:v>-6</c:v>
                </c:pt>
                <c:pt idx="12">
                  <c:v>14</c:v>
                </c:pt>
                <c:pt idx="13">
                  <c:v>16</c:v>
                </c:pt>
                <c:pt idx="14">
                  <c:v>18</c:v>
                </c:pt>
                <c:pt idx="15">
                  <c:v>12</c:v>
                </c:pt>
                <c:pt idx="16">
                  <c:v>11</c:v>
                </c:pt>
                <c:pt idx="17">
                  <c:v>23</c:v>
                </c:pt>
                <c:pt idx="18">
                  <c:v>14</c:v>
                </c:pt>
                <c:pt idx="19">
                  <c:v>22</c:v>
                </c:pt>
                <c:pt idx="20">
                  <c:v>31</c:v>
                </c:pt>
                <c:pt idx="21">
                  <c:v>10</c:v>
                </c:pt>
                <c:pt idx="22">
                  <c:v>11</c:v>
                </c:pt>
                <c:pt idx="23">
                  <c:v>27</c:v>
                </c:pt>
                <c:pt idx="24">
                  <c:v>33</c:v>
                </c:pt>
                <c:pt idx="25">
                  <c:v>35</c:v>
                </c:pt>
                <c:pt idx="26">
                  <c:v>48</c:v>
                </c:pt>
                <c:pt idx="27">
                  <c:v>80</c:v>
                </c:pt>
                <c:pt idx="28">
                  <c:v>90</c:v>
                </c:pt>
                <c:pt idx="29">
                  <c:v>45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F9-4594-A4F7-5AC15181D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812392"/>
        <c:axId val="249813048"/>
      </c:lineChart>
      <c:dateAx>
        <c:axId val="24981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13048"/>
        <c:crosses val="autoZero"/>
        <c:auto val="1"/>
        <c:lblOffset val="100"/>
        <c:baseTimeUnit val="days"/>
      </c:dateAx>
      <c:valAx>
        <c:axId val="24981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1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A8-45F2-AE7E-1934DDF3E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4267016"/>
        <c:axId val="324267672"/>
      </c:radarChart>
      <c:catAx>
        <c:axId val="32426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267672"/>
        <c:crosses val="autoZero"/>
        <c:auto val="1"/>
        <c:lblAlgn val="ctr"/>
        <c:lblOffset val="100"/>
        <c:noMultiLvlLbl val="0"/>
      </c:catAx>
      <c:valAx>
        <c:axId val="32426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26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2.2409406678003001E-2</c:v>
                </c:pt>
                <c:pt idx="1">
                  <c:v>5.2716202324785003E-3</c:v>
                </c:pt>
                <c:pt idx="2">
                  <c:v>1.0542684694657E-2</c:v>
                </c:pt>
                <c:pt idx="3">
                  <c:v>1.1859269996047E-2</c:v>
                </c:pt>
                <c:pt idx="4">
                  <c:v>9.8815531166419005E-3</c:v>
                </c:pt>
                <c:pt idx="5">
                  <c:v>5.2696409398404996E-3</c:v>
                </c:pt>
                <c:pt idx="6">
                  <c:v>3.9520224474874997E-3</c:v>
                </c:pt>
                <c:pt idx="7">
                  <c:v>6.5864437814090997E-3</c:v>
                </c:pt>
                <c:pt idx="8">
                  <c:v>5.5322483979530997E-2</c:v>
                </c:pt>
                <c:pt idx="9">
                  <c:v>6.5823684678220998E-4</c:v>
                </c:pt>
                <c:pt idx="10">
                  <c:v>5.9240926264794002E-3</c:v>
                </c:pt>
                <c:pt idx="11">
                  <c:v>-3.9491611323560997E-3</c:v>
                </c:pt>
                <c:pt idx="12">
                  <c:v>9.2150732269211996E-3</c:v>
                </c:pt>
                <c:pt idx="13">
                  <c:v>1.0530541862195E-2</c:v>
                </c:pt>
                <c:pt idx="14">
                  <c:v>1.1845612187819E-2</c:v>
                </c:pt>
                <c:pt idx="15">
                  <c:v>7.8961394458225993E-3</c:v>
                </c:pt>
                <c:pt idx="16">
                  <c:v>7.2375563377965E-3</c:v>
                </c:pt>
                <c:pt idx="17">
                  <c:v>1.5131977157294E-2</c:v>
                </c:pt>
                <c:pt idx="18">
                  <c:v>9.2093751438964994E-3</c:v>
                </c:pt>
                <c:pt idx="19">
                  <c:v>1.4470542579571999E-2</c:v>
                </c:pt>
                <c:pt idx="20">
                  <c:v>2.0387359836901001E-2</c:v>
                </c:pt>
                <c:pt idx="21">
                  <c:v>6.5752271740988997E-3</c:v>
                </c:pt>
                <c:pt idx="22">
                  <c:v>7.2322743530401998E-3</c:v>
                </c:pt>
                <c:pt idx="23">
                  <c:v>1.7750662362678998E-2</c:v>
                </c:pt>
                <c:pt idx="24">
                  <c:v>2.1691403631009999E-2</c:v>
                </c:pt>
                <c:pt idx="25">
                  <c:v>2.3001044904610999E-2</c:v>
                </c:pt>
                <c:pt idx="26">
                  <c:v>3.1537036307013003E-2</c:v>
                </c:pt>
                <c:pt idx="27">
                  <c:v>5.2545155993431999E-2</c:v>
                </c:pt>
                <c:pt idx="28">
                  <c:v>5.9082255629225998E-2</c:v>
                </c:pt>
                <c:pt idx="29">
                  <c:v>2.9523684555832999E-2</c:v>
                </c:pt>
                <c:pt idx="30">
                  <c:v>2.0988423572623E-2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E4-4F59-8A30-614D113DF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388384"/>
        <c:axId val="323389040"/>
      </c:lineChart>
      <c:dateAx>
        <c:axId val="32338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89040"/>
        <c:crosses val="autoZero"/>
        <c:auto val="1"/>
        <c:lblOffset val="100"/>
        <c:baseTimeUnit val="days"/>
      </c:dateAx>
      <c:valAx>
        <c:axId val="32338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8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23</c:v>
                </c:pt>
                <c:pt idx="2">
                  <c:v>33</c:v>
                </c:pt>
                <c:pt idx="3">
                  <c:v>32</c:v>
                </c:pt>
                <c:pt idx="4">
                  <c:v>32</c:v>
                </c:pt>
                <c:pt idx="5">
                  <c:v>17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3A-4DED-BCC8-9D6BB33FB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392648"/>
        <c:axId val="323391336"/>
      </c:barChart>
      <c:catAx>
        <c:axId val="32339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91336"/>
        <c:crosses val="autoZero"/>
        <c:auto val="1"/>
        <c:lblAlgn val="ctr"/>
        <c:lblOffset val="100"/>
        <c:noMultiLvlLbl val="0"/>
      </c:catAx>
      <c:valAx>
        <c:axId val="32339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9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151756</c:v>
                </c:pt>
                <c:pt idx="1">
                  <c:v>151764</c:v>
                </c:pt>
                <c:pt idx="2">
                  <c:v>151780</c:v>
                </c:pt>
                <c:pt idx="3">
                  <c:v>151798</c:v>
                </c:pt>
                <c:pt idx="4">
                  <c:v>151813</c:v>
                </c:pt>
                <c:pt idx="5">
                  <c:v>151821</c:v>
                </c:pt>
                <c:pt idx="6">
                  <c:v>151827</c:v>
                </c:pt>
                <c:pt idx="7">
                  <c:v>151837</c:v>
                </c:pt>
                <c:pt idx="8">
                  <c:v>151921</c:v>
                </c:pt>
                <c:pt idx="9">
                  <c:v>151922</c:v>
                </c:pt>
                <c:pt idx="10">
                  <c:v>151931</c:v>
                </c:pt>
                <c:pt idx="11">
                  <c:v>151925</c:v>
                </c:pt>
                <c:pt idx="12">
                  <c:v>151939</c:v>
                </c:pt>
                <c:pt idx="13">
                  <c:v>151955</c:v>
                </c:pt>
                <c:pt idx="14">
                  <c:v>151973</c:v>
                </c:pt>
                <c:pt idx="15">
                  <c:v>151985</c:v>
                </c:pt>
                <c:pt idx="16">
                  <c:v>151996</c:v>
                </c:pt>
                <c:pt idx="17">
                  <c:v>152019</c:v>
                </c:pt>
                <c:pt idx="18">
                  <c:v>152033</c:v>
                </c:pt>
                <c:pt idx="19">
                  <c:v>152055</c:v>
                </c:pt>
                <c:pt idx="20">
                  <c:v>152086</c:v>
                </c:pt>
                <c:pt idx="21">
                  <c:v>152096</c:v>
                </c:pt>
                <c:pt idx="22">
                  <c:v>152107</c:v>
                </c:pt>
                <c:pt idx="23">
                  <c:v>152134</c:v>
                </c:pt>
                <c:pt idx="24">
                  <c:v>152167</c:v>
                </c:pt>
                <c:pt idx="25">
                  <c:v>152202</c:v>
                </c:pt>
                <c:pt idx="26">
                  <c:v>152250</c:v>
                </c:pt>
                <c:pt idx="27">
                  <c:v>152330</c:v>
                </c:pt>
                <c:pt idx="28">
                  <c:v>152420</c:v>
                </c:pt>
                <c:pt idx="29">
                  <c:v>152465</c:v>
                </c:pt>
                <c:pt idx="30">
                  <c:v>152497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44-4E1F-809C-A25807693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4540616"/>
        <c:axId val="324541272"/>
      </c:areaChart>
      <c:dateAx>
        <c:axId val="32454061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41272"/>
        <c:crosses val="autoZero"/>
        <c:auto val="1"/>
        <c:lblOffset val="100"/>
        <c:baseTimeUnit val="days"/>
      </c:dateAx>
      <c:valAx>
        <c:axId val="32454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406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0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4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4B-4024-A578-799AF12C0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431240"/>
        <c:axId val="249433864"/>
      </c:lineChart>
      <c:dateAx>
        <c:axId val="249431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3864"/>
        <c:crosses val="autoZero"/>
        <c:auto val="1"/>
        <c:lblOffset val="100"/>
        <c:baseTimeUnit val="days"/>
      </c:dateAx>
      <c:valAx>
        <c:axId val="24943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17</c:v>
                </c:pt>
                <c:pt idx="14">
                  <c:v>14</c:v>
                </c:pt>
                <c:pt idx="15">
                  <c:v>10</c:v>
                </c:pt>
                <c:pt idx="16">
                  <c:v>5</c:v>
                </c:pt>
                <c:pt idx="17">
                  <c:v>2</c:v>
                </c:pt>
                <c:pt idx="18">
                  <c:v>10</c:v>
                </c:pt>
                <c:pt idx="19">
                  <c:v>3</c:v>
                </c:pt>
                <c:pt idx="20">
                  <c:v>7</c:v>
                </c:pt>
                <c:pt idx="21">
                  <c:v>5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B-4380-85EC-691265216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000008"/>
        <c:axId val="246999680"/>
      </c:lineChart>
      <c:catAx>
        <c:axId val="24700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99680"/>
        <c:crosses val="autoZero"/>
        <c:auto val="1"/>
        <c:lblAlgn val="ctr"/>
        <c:lblOffset val="100"/>
        <c:noMultiLvlLbl val="0"/>
      </c:catAx>
      <c:valAx>
        <c:axId val="24699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0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13</c:v>
                </c:pt>
                <c:pt idx="5">
                  <c:v>10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8-467A-ABEF-2158085DA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428064"/>
        <c:axId val="384433640"/>
      </c:barChart>
      <c:catAx>
        <c:axId val="38442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33640"/>
        <c:crosses val="autoZero"/>
        <c:auto val="1"/>
        <c:lblAlgn val="ctr"/>
        <c:lblOffset val="100"/>
        <c:noMultiLvlLbl val="0"/>
      </c:catAx>
      <c:valAx>
        <c:axId val="38443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2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D5-46E3-B26F-BCFD8AD3C3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D5-46E3-B26F-BCFD8AD3C3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D5-46E3-B26F-BCFD8AD3C3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D5-46E3-B26F-BCFD8AD3C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443152"/>
        <c:axId val="384444464"/>
      </c:barChart>
      <c:catAx>
        <c:axId val="38444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44464"/>
        <c:crosses val="autoZero"/>
        <c:auto val="1"/>
        <c:lblAlgn val="ctr"/>
        <c:lblOffset val="100"/>
        <c:noMultiLvlLbl val="0"/>
      </c:catAx>
      <c:valAx>
        <c:axId val="38444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4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E-44DD-A410-71076E154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300928"/>
        <c:axId val="390374504"/>
      </c:barChart>
      <c:catAx>
        <c:axId val="32230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74504"/>
        <c:crosses val="autoZero"/>
        <c:auto val="1"/>
        <c:lblAlgn val="ctr"/>
        <c:lblOffset val="100"/>
        <c:noMultiLvlLbl val="0"/>
      </c:catAx>
      <c:valAx>
        <c:axId val="39037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0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79-4246-963A-D3B904CC95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79-4246-963A-D3B904CC95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79-4246-963A-D3B904CC9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031776"/>
        <c:axId val="401025544"/>
      </c:barChart>
      <c:catAx>
        <c:axId val="40103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25544"/>
        <c:crosses val="autoZero"/>
        <c:auto val="1"/>
        <c:lblAlgn val="ctr"/>
        <c:lblOffset val="100"/>
        <c:noMultiLvlLbl val="0"/>
      </c:catAx>
      <c:valAx>
        <c:axId val="40102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3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FA-4D0E-84D8-5994118F9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028824"/>
        <c:axId val="401026856"/>
      </c:lineChart>
      <c:dateAx>
        <c:axId val="40102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26856"/>
        <c:crosses val="autoZero"/>
        <c:auto val="1"/>
        <c:lblOffset val="100"/>
        <c:baseTimeUnit val="days"/>
      </c:dateAx>
      <c:valAx>
        <c:axId val="40102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2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5.9312371901752E-3</c:v>
                </c:pt>
                <c:pt idx="1">
                  <c:v>6.5893516078017996E-3</c:v>
                </c:pt>
                <c:pt idx="2">
                  <c:v>6.5888306143425997E-3</c:v>
                </c:pt>
                <c:pt idx="3">
                  <c:v>0</c:v>
                </c:pt>
                <c:pt idx="4">
                  <c:v>6.2580283916867001E-3</c:v>
                </c:pt>
                <c:pt idx="5">
                  <c:v>1.0978129370667999E-2</c:v>
                </c:pt>
                <c:pt idx="6">
                  <c:v>9.7481294130044999E-3</c:v>
                </c:pt>
                <c:pt idx="7">
                  <c:v>3.6718214869065999E-2</c:v>
                </c:pt>
                <c:pt idx="8">
                  <c:v>9.2178642208599997E-3</c:v>
                </c:pt>
                <c:pt idx="9">
                  <c:v>6.3629561855613999E-3</c:v>
                </c:pt>
                <c:pt idx="10">
                  <c:v>0</c:v>
                </c:pt>
                <c:pt idx="11">
                  <c:v>7.4596738806100996E-3</c:v>
                </c:pt>
                <c:pt idx="12">
                  <c:v>0.18122142361933999</c:v>
                </c:pt>
                <c:pt idx="13">
                  <c:v>7.5684284651885E-3</c:v>
                </c:pt>
                <c:pt idx="14">
                  <c:v>1.3654549761786001E-2</c:v>
                </c:pt>
                <c:pt idx="15">
                  <c:v>1.3817698497818999E-2</c:v>
                </c:pt>
                <c:pt idx="16">
                  <c:v>0</c:v>
                </c:pt>
                <c:pt idx="17">
                  <c:v>0</c:v>
                </c:pt>
                <c:pt idx="18">
                  <c:v>4.9333666609658999E-3</c:v>
                </c:pt>
                <c:pt idx="19">
                  <c:v>4.6039304411880999E-3</c:v>
                </c:pt>
                <c:pt idx="20">
                  <c:v>0.13332675741434999</c:v>
                </c:pt>
                <c:pt idx="21">
                  <c:v>1.2361020704710001E-2</c:v>
                </c:pt>
                <c:pt idx="22">
                  <c:v>1.8014345730797E-2</c:v>
                </c:pt>
                <c:pt idx="23">
                  <c:v>1.2928389867648001E-2</c:v>
                </c:pt>
                <c:pt idx="24">
                  <c:v>0</c:v>
                </c:pt>
                <c:pt idx="25">
                  <c:v>5.9138937076171003E-3</c:v>
                </c:pt>
                <c:pt idx="26">
                  <c:v>1.0904838858014E-2</c:v>
                </c:pt>
                <c:pt idx="27">
                  <c:v>8.1423599711078001E-3</c:v>
                </c:pt>
                <c:pt idx="28">
                  <c:v>5.2502050861361997E-3</c:v>
                </c:pt>
                <c:pt idx="29">
                  <c:v>4.7231078049355998E-3</c:v>
                </c:pt>
                <c:pt idx="30">
                  <c:v>7.2140135492290997E-3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42-44F5-9617-3BD1DDCEB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047848"/>
        <c:axId val="401046536"/>
      </c:lineChart>
      <c:dateAx>
        <c:axId val="401047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46536"/>
        <c:crosses val="autoZero"/>
        <c:auto val="1"/>
        <c:lblOffset val="100"/>
        <c:baseTimeUnit val="days"/>
      </c:dateAx>
      <c:valAx>
        <c:axId val="40104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4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52-4A83-A83E-91F0708C00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52-4A83-A83E-91F0708C00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52-4A83-A83E-91F0708C00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52-4A83-A83E-91F0708C00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52-4A83-A83E-91F0708C00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52-4A83-A83E-91F0708C00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52-4A83-A83E-91F0708C00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052-4A83-A83E-91F0708C0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054736"/>
        <c:axId val="401052112"/>
      </c:barChart>
      <c:catAx>
        <c:axId val="4010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52112"/>
        <c:crosses val="autoZero"/>
        <c:auto val="1"/>
        <c:lblAlgn val="ctr"/>
        <c:lblOffset val="100"/>
        <c:noMultiLvlLbl val="0"/>
      </c:catAx>
      <c:valAx>
        <c:axId val="40105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5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0.26196940512895001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7.3627536698725E-3</c:v>
                </c:pt>
                <c:pt idx="13">
                  <c:v>7.6179751731348996E-3</c:v>
                </c:pt>
                <c:pt idx="14">
                  <c:v>1.0612132202750001E-2</c:v>
                </c:pt>
                <c:pt idx="15">
                  <c:v>7.6257091580823003E-3</c:v>
                </c:pt>
                <c:pt idx="16">
                  <c:v>1.2227430201753001E-2</c:v>
                </c:pt>
                <c:pt idx="17">
                  <c:v>3.9443323231459996E-3</c:v>
                </c:pt>
                <c:pt idx="18">
                  <c:v>9.2034420873406998E-3</c:v>
                </c:pt>
                <c:pt idx="19">
                  <c:v>7.6695350727839003E-3</c:v>
                </c:pt>
                <c:pt idx="20">
                  <c:v>9.6730054591437995E-3</c:v>
                </c:pt>
                <c:pt idx="21">
                  <c:v>4.0889578416614003E-2</c:v>
                </c:pt>
                <c:pt idx="22">
                  <c:v>0.16829151245422999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1E-4862-8FB1-BDFBE8150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014464"/>
        <c:axId val="327019384"/>
      </c:lineChart>
      <c:catAx>
        <c:axId val="32701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19384"/>
        <c:crosses val="autoZero"/>
        <c:auto val="1"/>
        <c:lblAlgn val="ctr"/>
        <c:lblOffset val="100"/>
        <c:noMultiLvlLbl val="0"/>
      </c:catAx>
      <c:valAx>
        <c:axId val="32701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1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4.7590550162905998E-3</c:v>
                </c:pt>
                <c:pt idx="1">
                  <c:v>1.1922359615262E-2</c:v>
                </c:pt>
                <c:pt idx="2">
                  <c:v>5.9131943075648999E-3</c:v>
                </c:pt>
                <c:pt idx="3">
                  <c:v>7.3420653584756995E-2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BB-48C8-AABE-E2176ED6B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015120"/>
        <c:axId val="327020696"/>
      </c:barChart>
      <c:catAx>
        <c:axId val="3270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20696"/>
        <c:crosses val="autoZero"/>
        <c:auto val="1"/>
        <c:lblAlgn val="ctr"/>
        <c:lblOffset val="100"/>
        <c:noMultiLvlLbl val="0"/>
      </c:catAx>
      <c:valAx>
        <c:axId val="32702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1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6.1900442177318001E-3</c:v>
                </c:pt>
                <c:pt idx="1">
                  <c:v>4.9200106389540997E-2</c:v>
                </c:pt>
                <c:pt idx="2">
                  <c:v>3.9851833348670998E-2</c:v>
                </c:pt>
                <c:pt idx="3">
                  <c:v>1.5568811726014001E-2</c:v>
                </c:pt>
                <c:pt idx="4">
                  <c:v>1.1023250969085E-2</c:v>
                </c:pt>
                <c:pt idx="5">
                  <c:v>8.5455477696119997E-3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C0-485F-933C-7E62A94D7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021680"/>
        <c:axId val="327011840"/>
      </c:barChart>
      <c:catAx>
        <c:axId val="32702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11840"/>
        <c:crosses val="autoZero"/>
        <c:auto val="1"/>
        <c:lblAlgn val="ctr"/>
        <c:lblOffset val="100"/>
        <c:noMultiLvlLbl val="0"/>
      </c:catAx>
      <c:valAx>
        <c:axId val="32701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2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576B8-805A-4D4C-9D03-4A8FB60AE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CA238-F4BC-45E9-9ACB-B4870D3DD7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2975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2D257-2C71-43E9-9840-1B241AEDC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A43F6-9C23-4699-BC5A-D8DC89738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630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78419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6345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70978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3519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8721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4461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3369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7567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235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218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2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485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4891B-0A94-410D-A88B-75503CC2C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59864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485FE-A58E-40F8-BDF2-74850D91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71E5E-0B30-4D6D-BE27-5888364E3E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8425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C7936-159B-42DF-A9D7-89908C250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71579-3552-44A7-AA3A-4D9FB1EEB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A8E3-F83F-4121-8334-D8531C9B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0D2CD1-03B4-498F-95C8-C988781B47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2940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7CF79-06BF-4C45-9914-607E92E7A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9EC4B-0F3A-4721-9430-14825A46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80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BB5B9-0BB5-4429-A1C1-B1A9CC5E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52E5C6-4D4F-43CC-A682-BCE9C61E1B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4153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3CFB3-67F4-4A93-B9B9-8C0083EAF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25C08-AE31-4B08-BFD2-511F90FB3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2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DDB1-0BBF-4D17-B235-776A145A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CBEA60-E477-484E-A71F-29A73C476A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274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EB0F5-D040-4EF1-8805-0FFB97C17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3CAD1-8A36-4F55-8C55-5E623F85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37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C8AD0-6C36-46FD-B30F-A274FAC59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883204-344C-4125-89D3-DE806459E8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9760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F7060-9A7F-4B71-9ED9-1D89C0313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6BEE8-5C9B-40E9-8E73-D1DE9CB8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8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E3067-17EA-499F-A582-2EA1B8F0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C68CE9-6E82-4414-977D-9508E2913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255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567F9-913A-484E-A8AA-8AB8A1304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E29E9-B9FD-45C5-9887-6D1037CA9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02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10C2-F1B7-412C-8B1F-D062BFF6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2E6B93-9214-4B33-85A7-29853E39E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7451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CDB71-281F-4156-B13A-4E7787D62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A7D3F-AB19-4C15-A7D4-1F4494845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678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EF912-6647-49AA-914C-9EEA16F1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368973-05D9-4F97-8961-F1AB964F7A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703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162F0-03E6-400E-83DB-DEFC423D7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348A1-D90A-4117-98AC-2F9DC6A98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1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625C5-2ABE-4D13-ADBC-9DCE847EA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57568-2325-496A-9450-DDA8DCC1C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645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5200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536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768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915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633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967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04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962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2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- 2018-03-13 00:44:39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todo es tu responsabilidad, prioriza y aprende a decir que no. Elige lo que de verdad quieres hacer, di #AdiosSupermujer.
Que el reloj siempre marque una hora para ti #mujerbhdleon.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1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- 2018-03-21 22:56:19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mujer con una idea puede hacer algo extraordinario, dedicando su vida a mejorar la vida de otros, a transformar comunidades, a generar cambios reales en la sociedad; motivando a otras a poner alma, talento y energía en sus buenas ideas. Si conoces una ¡NOMÍNALA! en http://www.mujeresquecambianelmundo.com.do/wp-content/themes/nametheme/a/d/bases-form-premio-mujeres-cambian-mundo-2018.pdf #PMQCM2018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52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29B32-499A-46F0-8BD9-64319EBB2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77159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B9BC-D529-4F46-ABAA-395EDF2BE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02484-102A-4AA8-85A3-B60570CD3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129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3331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495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751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880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058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929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08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6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85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- 2018-03-08 21:22:36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lo que de verdad quieres hacer.
#mujerbhdleon
https://soysupermujer.typeform.com/to/d2xJUv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9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- 2018-03-23 21:34:09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partir de las 11:45 p.m. del viernes, 23 de marzo de 2018, por un período de dos horas, realizaremos un mantenimiento de sistemas que conlleva la interrupción de todos los productos y canales con excepción de las tarjetas de crédito, que se mantendrán funcionando como de costumbre. Si vas a necesitar los servicios correspondientes durante ese tiempo, por favor, toma las medidas de lugar. A partir de la 1:45 a.m. del sábado, 24 de marzo de 2018, los mismos estarán disponibles nuevamente.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329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BC532-B841-41EC-A6A8-22A6B0181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9367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EE48-19FC-4808-AE41-4972998A9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32D6DC-B953-42E8-8E94-57371603A5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459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8581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9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559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538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332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115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3807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649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69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- 2018-03-27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3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- 2018-03-21 18:02:03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96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- 2018-03-15 16:04:54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44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0BDD5-D843-41FC-846A-39D1C2DC0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33162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82396-DA09-4D02-AAE4-16317EE21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3B4EA-13BA-4037-A25E-FBD0FD3F0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921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07857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721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265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68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367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994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77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24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3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- 2018-03-22 15:53:20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6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- 2018-03-13 22:48:32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entusiasma compartir educación financiera con la juventud de nuestro país en la V Semana Económica y Financiera, realizada por el Banco Central en su auditorio hasta el 16 de marzo de 2018. Impartiremos en tres ocasiones la charla “Planificar para ahorrar” a más de trescientos estudiantes entre 12 y 14 años de edad. Además, ponemos a disposición del público visitante el quiosco alegórico a nuestra página sobre educación financiera www.invierteentusideas.com.do #GenteBHDLeón #CompromisoSocialBHDLeón #BHDLeón #MejoraTuMundo #sefBCRD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083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16399-D56F-4DF5-975C-87D9C984C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04777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16C53-17C7-4CCC-B6E7-3794988D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C4A1C-CD5D-493F-8958-9316A96D7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489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26265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334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905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139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74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955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73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07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- 2018-03-16 14:01:49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Adquiere el vehículo que te permite transitar con la comodidad que deseas sin salir de tu presupuesto. #MujerMujerVial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3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- 2018-03-06 20:09:29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comunicación en los negocios es ideal para fortalecer los vínculos de valor, como la confianza, con los grupos de interés, como colaboradores y clientes. 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3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- 2018-03-24 16:38:17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mantenimiento de sistemas que iniciamos el pasado viernes continuará en la madrugada del domingo, 25 de marzo de 2018, de 1:00 a 3:00 a.m. Esto implica la interrupción de todos los productos y canales durante dos horas, con excepción de las tarjetas de crédito, que funcionarán normalmente. Si vas a necesitar los servicios correspondientes durante ese tiempo, por favor, toma las medidas de lugar. A partir de las 3:00 a.m. del domingo, 25 de marzo de 2018, los mismos estarán disponibles.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949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350DC-0C36-4CE2-8C70-2271DC2E2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27079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F36E-AB64-456E-8A09-01056FFAE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B2C18-A2D3-4805-8D06-22169F8F3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487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70360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332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286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7852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263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194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118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724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5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- 2018-03-22 13:31:10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grupos de interés, como los colaboradores y los clientes, deben ser tomados en cuenta a la hora de realizar la planificación estratégica de la comunicación. 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2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- 2018-03-07 14:45:15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 Reporta cualquier situación sospechosa escribiéndonos a phishing@bhdleon.com.do.#PrevencionBHDLeon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38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- 2018-03-07 13:01:44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Transforma el espacio que habitas en el hogar que deseas compartir con tus seres queridos.  #MujerMujerHogar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80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- 2018-03-15 20:01:16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canales de distribución que utiliza un negocio son claves a la hora de definir precio y costos operacionales relacionados con los productos o servicios que oferta a sus clientes. 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68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F4B70-F6C3-4C69-A5F3-32BC63C29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11597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BE5E-4B6E-4FA2-A4DA-E46E0D008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1B59C-5D6C-49EC-A9B3-02DF7A04A2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590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11947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378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30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33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00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452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694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046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0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- 2018-03-15 12:40:02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 Reporta cualquier situación sospechosa escribiéndonos a phishing@bhdleon.com.do. 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51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14:01:34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Maneja tu presupuesto, planificándote con nuestra Supercuenta Mi Vehículo, de manera que puedas comprar el vehículo que llevará a vivir grandes aventuras. #MujerMujerVial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43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FB991-BB26-4051-900B-5803936AD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23402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E4F25-CCE4-42C4-B916-770A785E1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9454B-1650-460A-B57F-CD9DF226E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701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1760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085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448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741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100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128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346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256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68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19:06:23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Pásala bien seguro con tu cobertura para Accidentes Personales #BHDLeon desde RD$130 recibe cobertura nacional e internacional a las 48 horas de adquirir el servicio obteniendo respaldo económico ante un evento inesperado y cobertura por accidente en caso de fallecimiento o incapacidad total y permanente.
*Servicio provisto por MAPFRE BHD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92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- 2018-03-08 13:27:33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#DíaInternacionaldelaMujer te alentamos a aceptar que no todo es tu responsabilidad, prioriza y aprende a decir que no. #AdiosSuperMujer
Que el reloj siempre marque una hora para ti. #mujerbhdleon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36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E4ECC-E7AD-4834-974C-D598DA9E8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16851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6FC09-01B1-4B1C-A496-BD4513F30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8285F-8A62-4C9F-9448-4E974CAE51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8547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EF692-2566-4800-838B-0B50282E4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14CF1-ABF1-4D9B-B0A5-522B22577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030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144A-E489-45E8-B64C-DC5AF772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20F309-4601-4B31-BBCD-FE13B0A4D5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811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8985D-B66D-487F-9420-E1327C782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BA538-A0B1-4CCC-8A62-9810C084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805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814C-7CFA-4CC7-AA70-1AEA53D35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A78D7-FF9D-4B59-A926-49E8713454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0399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0538A-9C7A-4804-9EBC-ECA73856A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8A7AC-7B34-4B95-826A-46EA5C44C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45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B684C-4794-4B09-8B83-EA42ECDE8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2F551-284C-4422-9546-0734632770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039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6857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2840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08242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9141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7255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702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1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#BHDLeonNegocios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82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#HipotecarioFijo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64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1.1904761904762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79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#MejoraTuMundo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80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#BHDLeón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78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#TarjetasMiPais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9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#DíaInternacionalDeLaMujer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7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#PremioMujeresQueCambianElMundo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71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04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27586-0E5C-4FB3-BEB9-C25383060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13478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AA1E3-CCF5-400D-8ECA-BEF357E35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DD7D26-C28B-4658-AE0B-29C38244E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175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656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3964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1329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23141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77995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2937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09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5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#DíaInternacionaldelaMujer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4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#AdiosSuperMujer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21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#MujerMujerEducación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64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#AdiosSupermujer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3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#GenteBHDLeón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73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#CompromisoSocialBHDLeón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8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#sefBCRD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62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#MujerMujerNegocios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797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79713-CAF6-403A-BD8F-7D44B25E9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2635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E9813-F38B-42E9-B29E-FB0C93BB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4E015-BBDC-4E01-9820-451CFC869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5785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7388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3609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9337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11819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9969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1554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1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58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20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1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#ValoraSer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12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383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E4ACA-784A-476F-9FBD-15CEC04A1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113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95D08-3841-4433-B81D-A2D176F6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E475B-6843-4A6E-86B7-E30403634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156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0A4D7-7A12-457A-A720-F762C9AC4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10A4B-438B-4CBB-AF21-767BA53DE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755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DFFAB-C143-4615-B1E4-0E58E90A1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64BB7F-ED16-4C64-BF61-5904FB40B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21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3D891-5B4C-4201-8B8B-B26F601E2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7E92F-9911-49B2-890A-36CC5D67D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13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AB04D-CD40-40F6-AD5D-EE0F30331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9666A6-55B4-4DF5-B3D5-4689A84CA7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1002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51CB3-3D11-4F0E-AD58-1C4196CD5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63D84-A80A-4246-9D6D-F0B2A9366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82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BB776-D677-470C-9E7A-D6C41841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BCA814-AE06-46C1-B735-5C0CFD0A6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0031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833CD-21F5-4D74-9024-355E3B0E5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B0F3C-DA8F-4BF5-9657-99A3E07B4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5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866F-64B5-4A0C-A115-894C3E0A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D8C356-6C1F-4D9A-9EC4-791CBFF4EE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497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C8B75-51C7-4B9E-9649-53F5CB4DF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464F9-616A-42DD-A488-EC9C58995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83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F64E-25C1-4DD4-ACC7-E566B0862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39E44B-D9A8-4A11-89FA-82878DC49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695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5AB56-C652-4354-B72A-15542C452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BEF1F-3443-4EEB-96B3-06D709A73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73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CE17-A51C-4A19-9BF3-0F9375019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3890FD-2E06-4ED1-831A-78684F5D9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851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C208F-6E91-41E2-89D6-FC8AAFAF1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B1F65-F351-4FD5-AFE6-6F734F968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140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EA4B4-3E2D-4CC0-BA86-051E4873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74732-FE19-4355-9960-349E78418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5551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37497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598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441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923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466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112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569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340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02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- 2018-03-31 15:00:49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vas para la Zona Este del País recuerda que tienes disponible nuestros Cajeros Automáticos las 24 horas. Conoce nuestros cajeros ubicados en la Zona Este aquí http://bit.ly/2HYd0R4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- 2018-03-31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Sábado Santo. Recuerda que tienes disponible las 24 horas nuestra red de Cajeros, Internet Banking y Centro de Contacto llamando al 809-243-5000 y gratis desde el interior al 1-809-200-2445. También nuestra Red de Subagentes Bancarios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1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- 2018-03-30 18:02:46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Descubre el interior de tu país con los beneficios de tu Tarjeta Mi País: 5% de devolución en Restaurantes, 3% de devolución en Farmacias y Asistencia Vial Gratis llamando al 1-809-200-3563. #TarjetasMiPais #MiInterior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78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- 2018-03-30 15:02:38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te quedas en la ciudad recuerda que tienes disponible nuestros Cajeros Automáticos. Conoce nuestros cajeros ubicados en la Zona Metro aquí http://bit.ly/2GuQeDr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76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0CF36-DEA5-4353-B6C6-224856D47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76307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D163-AC5A-4227-9AF3-6E3160011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F199C7-E65D-4F1D-8594-7EACF5D21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206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67884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537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016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24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56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115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160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783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3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- 2018-03-30 14:02:09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puedes ahorrar cada mes un 5% en tu facturación de energía eléctrica pagando con tu Tarjeta de Crédito Edesur BHD León, a través de:
Internet Banking BHD León
Centro de Contacto BHD León
Inscribiendo tu tarjeta para pagos recurrentes en Edesur.
*Tope de facturación mensual de RD$20,000. El ahorro lo veras reflejado directamente en tu tarjeta de crédito.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5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- 2018-03-30 13:01:06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la aventura del trayecto en carretera tomando conciencia de que es mejor prevenir que lamentar. #MujerMujerVial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95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- 2018-03-30 12:01:10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tienes disponible las 24 horas nuestra Red de Cajeros, Internet Banking y Centro de Contacto llamando al 809-243-5000 y gratis desde el interior al 1-809-200-2445. También nuestra Red de Subagentes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6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- 2018-03-29 17:03:12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¿Vas para la Zona Sur del País? Conoce nuestros cajeros ubicados en esta Zona del país con este enlace http://bit.ly/2I84WgE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28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DA3C6-B940-47CA-BD2C-100B273AF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24466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5B1C-0D5F-45C4-95E7-70A4BC248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39E4E3-0EE3-4153-BE71-E59D92F2C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845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79688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908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969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351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506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82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552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984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38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- 2018-03-29 14:26:58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motivo de la Semana Santa, la hora límite el jueves 29 de marzo, para el envío de Transferencia ACH será hasta las 9:00 a.m., de Pagos al instante hasta las 11:30 a.m. y Transferencias Internacionales hasta las 10:00 a.m. 
*Las transferencias realizadas después de este horario serán procesadas con efectividad al siguiente día laborable lunes 2 de abril.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44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- 2018-03-29 14:02:42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líder del futuro sabe que para innovar debe actualizar constantemente sus conocimientos técnicos, por eso aprovecha el descanso para aprender. #BHDLeonNegocios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9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- 2018-03-29 13:29:26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esta Semana Santa. Recuerda que tienes disponible las 24 horas nuestra red de Cajeros, Internet Banking y Centro de Contacto llamando al 809-243-5000 y gratis desde el interior al 1-809-200-2445. También nuestra Red de Subagentes Bancarios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05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66EB7-C71F-418D-9B82-CC2E03463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93794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0A42-AFCC-4E75-AA36-5B914D510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DBFE8-7E65-4063-9968-2801F68B4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543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7588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651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876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006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628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969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04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857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65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21:30:37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Descubre el interior de tu país con los beneficios de tu Tarjeta Mi País: 5% de devolución en Restaurantes, 3% de devolución en Farmacias y Asistencia Vial Gratis llamando al 1-809-200-3563. #TarjetasMiPais #MiInterior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4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19:06:23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Pásala bien seguro con tu cobertura para Accidentes Personales #BHDLeon desde RD$130 recibe cobertura nacional e internacional a las 48 horas de adquirir el servicio obteniendo respaldo económico ante un evento inesperado y cobertura por accidente en caso de fallecimiento o incapacidad total y permanente.
*Servicio provisto por MAPFRE BHD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16:01:10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estas en la Zona Norte del país también tienes disponible nuestros Cajeros Automáticos. Conoce nuestros cajeros ubicados en la Zona Norte aquí http://bit.ly/2I4DGQj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2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14:01:34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Maneja tu presupuesto, planificándote con nuestra Supercuenta Mi Vehículo, de manera que puedas comprar el vehículo que llevará a vivir grandes aventuras. #MujerMujerVial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84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D0DEB-C992-4506-A8C7-213A14AF7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693028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DA97D-72DB-44F9-8993-464068B6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F659F3-287F-4266-990E-AB3A0F695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30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28910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684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644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422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55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504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827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24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04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13:43:35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esta Semana Santa. Recuerda que tienes disponible las 24 horas nuestra red de Cajeros, Internet Banking y Centro de Contacto llamando al 809-243-5000 y gratis desde el interior al 1-809-200-2445.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2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- 2018-03-27 20:02:03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tus planes no se detengan recibe un 6% de devolución a partir de RD$1,000 consumidos con tus Tarjetas BHD León en todas las estaciones de combustibles a nivel nacional, los días miércoles 28 y jueves 29 de marzo.
*Monto mínimo de consumo de RD$1,000 y monto máximo de consumo de RD$10,000. No aplica para Tarjetas de Crédito Empresariales, ni Móvilcard. La devolución será aplicada a los 30 días de finalizada la promoción.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13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- 2018-03-27 19:02:00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tienes disponible nuestros Cajeros Automáticos en las diferentes gasolineras del país. Conoce nuestros cajeros ubicados en estaciones de gasolina aquí http://bit.ly/2I84WgE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884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421A9-ABEB-43D4-9657-485F2CB68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84487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781B7-4CA8-4345-8DBB-D1413FD7F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30224-0179-4069-B1D5-C85674083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743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298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317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1500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812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930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40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4884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105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77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- 2018-03-27 18:01:39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Cuida tu salud, manteniendo el bienestar físico, sin descuidar las evaluaciones médicas de rutina para detectar los principales cánceres femeninos, sabiendo que puedes contar con el seguro Precavida. #MujerMujerSalud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7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- 2018-03-27 15:40:00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mujer con una idea puede hacer algo extraordinario, dedicando su vida a mejorar la vida de otros, a transformar comunidades, a generar cambios reales en la sociedad; motivando a otras a poner alma, talento y energía en sus buenas ideas. Si conoces una ¡NOMÍNALA! en http://www.mujeresquecambianelmundo.com.do/wp-content/themes/nametheme/a/d/bases-form-premio-mujeres-cambian-mundo-2018.pdf #PMQCM2018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4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- 2018-03-27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14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D5D70-6297-494B-8AD3-A326E6705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39159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62A18-A219-4436-9E51-61E2A61FF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BFF06-AC17-4D44-8BE4-6F7BEDC6A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700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92126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694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133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532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0294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654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491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638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14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esta Semana Santa. Recuerda que tienes disponible las 24 horas nuestra red de Cajeros, Internet Banking y Centro de Contacto llamando al 809-243-5000 y gratis desde el interior al 1-809-200-2445.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31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- 2018-03-26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Tus Tarjetas Mi País te acompañan en tus planes para esta Semana Santa. ¡Aprovecha sus beneficios mientras descubres tu país!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7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- 2018-03-26 15:37:14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esta Semana Santa pásala bien seguro con Asistencia Salud #BHDLeon desde RD$145 mensuales recibe orientación médica general y pediátrica para toda la familia, asesoría especializada, visitas médicas a domicilio y respaldo económico por hasta 7 enfermedades graves específicas.
*Servicio provisto por ARS Palic y MAPFRE BHD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74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- 2018-03-26 14:27:38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Nueva Visa Life tienes acceso a tus fondos directamente desde tu cuenta en dólares, para comprar en comercios internacionales y locales. Vive la vida #VisaLife #TarjetaDeDébito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2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90461-FC05-475F-B1A0-2C92D3F4D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86471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1420</Words>
  <Application>Microsoft Office PowerPoint</Application>
  <PresentationFormat>On-screen Show (4:3)</PresentationFormat>
  <Paragraphs>762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FACEBOOK NUEVO</vt:lpstr>
      <vt:lpstr>Facebook Key Metrics Table</vt:lpstr>
      <vt:lpstr>Facebook Fans Total</vt:lpstr>
      <vt:lpstr>Facebook Fans Change</vt:lpstr>
      <vt:lpstr>Facebook Key Metrics Radar</vt:lpstr>
      <vt:lpstr>Facebook Fans Change Rate</vt:lpstr>
      <vt:lpstr>Facebook Fans Change Per Weekday</vt:lpstr>
      <vt:lpstr>Facebook Fan Distribution Development</vt:lpstr>
      <vt:lpstr>Facebook Own Posts</vt:lpstr>
      <vt:lpstr>Facebook Own Posts By Hour</vt:lpstr>
      <vt:lpstr>Facebook Own Posts with Reactions Table - 1 of 8</vt:lpstr>
      <vt:lpstr>Facebook Own Posts with Reactions Table - 2 of 8</vt:lpstr>
      <vt:lpstr>Facebook Own Posts with Reactions Table - 3 of 8</vt:lpstr>
      <vt:lpstr>Facebook Own Posts with Reactions Table - 4 of 8</vt:lpstr>
      <vt:lpstr>Facebook Own Posts with Reactions Table - 5 of 8</vt:lpstr>
      <vt:lpstr>Facebook Own Posts with Reactions Table - 6 of 8</vt:lpstr>
      <vt:lpstr>Facebook Own Posts with Reactions Table - 7 of 8</vt:lpstr>
      <vt:lpstr>Facebook Own Posts with Reactions Table - 8 of 8</vt:lpstr>
      <vt:lpstr>Facebook Own Posts By Weekday</vt:lpstr>
      <vt:lpstr>Facebook Post Type Distribution Per Profile</vt:lpstr>
      <vt:lpstr>Facebook Own Posts App Usage</vt:lpstr>
      <vt:lpstr>Facebook Hashtag Detection - 1 of 3</vt:lpstr>
      <vt:lpstr>Facebook Hashtag Detection - 2 of 3</vt:lpstr>
      <vt:lpstr>Facebook Hashtag Detection - 3 of 3</vt:lpstr>
      <vt:lpstr>Facebook Sponsored Posts Distribution</vt:lpstr>
      <vt:lpstr>Facebook User Posts</vt:lpstr>
      <vt:lpstr>Facebook Interaction Rate</vt:lpstr>
      <vt:lpstr>Facebook Interactions Distribution</vt:lpstr>
      <vt:lpstr>Facebook Interaction Rate By Hour</vt:lpstr>
      <vt:lpstr>Facebook Interaction Rate By Post Type</vt:lpstr>
      <vt:lpstr>Facebook Interaction Rate By Weekday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Administrator</dc:creator>
  <cp:lastModifiedBy>Administrator</cp:lastModifiedBy>
  <cp:revision>1</cp:revision>
  <dcterms:created xsi:type="dcterms:W3CDTF">2018-04-05T11:44:36Z</dcterms:created>
  <dcterms:modified xsi:type="dcterms:W3CDTF">2018-04-05T11:45:57Z</dcterms:modified>
</cp:coreProperties>
</file>