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FA-43E7-858F-2DA8753A0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619248"/>
        <c:axId val="330686952"/>
      </c:radarChart>
      <c:catAx>
        <c:axId val="25461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86952"/>
        <c:crosses val="autoZero"/>
        <c:auto val="1"/>
        <c:lblAlgn val="ctr"/>
        <c:lblOffset val="100"/>
        <c:noMultiLvlLbl val="0"/>
      </c:catAx>
      <c:valAx>
        <c:axId val="33068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1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16168</c:v>
                </c:pt>
                <c:pt idx="1">
                  <c:v>16201</c:v>
                </c:pt>
                <c:pt idx="2">
                  <c:v>16218</c:v>
                </c:pt>
                <c:pt idx="3">
                  <c:v>16246</c:v>
                </c:pt>
                <c:pt idx="4">
                  <c:v>16286</c:v>
                </c:pt>
                <c:pt idx="5">
                  <c:v>16341</c:v>
                </c:pt>
                <c:pt idx="6">
                  <c:v>16389</c:v>
                </c:pt>
                <c:pt idx="7">
                  <c:v>16438</c:v>
                </c:pt>
                <c:pt idx="8">
                  <c:v>16489</c:v>
                </c:pt>
                <c:pt idx="9">
                  <c:v>16509</c:v>
                </c:pt>
                <c:pt idx="10">
                  <c:v>16536</c:v>
                </c:pt>
                <c:pt idx="11">
                  <c:v>16585</c:v>
                </c:pt>
                <c:pt idx="12">
                  <c:v>16627</c:v>
                </c:pt>
                <c:pt idx="13">
                  <c:v>16673</c:v>
                </c:pt>
                <c:pt idx="14">
                  <c:v>16711</c:v>
                </c:pt>
                <c:pt idx="15">
                  <c:v>16767</c:v>
                </c:pt>
                <c:pt idx="16">
                  <c:v>16798</c:v>
                </c:pt>
                <c:pt idx="17">
                  <c:v>16834</c:v>
                </c:pt>
                <c:pt idx="18">
                  <c:v>16882</c:v>
                </c:pt>
                <c:pt idx="19">
                  <c:v>16923</c:v>
                </c:pt>
                <c:pt idx="20">
                  <c:v>16966</c:v>
                </c:pt>
                <c:pt idx="21">
                  <c:v>17020</c:v>
                </c:pt>
                <c:pt idx="22">
                  <c:v>17063</c:v>
                </c:pt>
                <c:pt idx="23">
                  <c:v>17091</c:v>
                </c:pt>
                <c:pt idx="24">
                  <c:v>17118</c:v>
                </c:pt>
                <c:pt idx="25">
                  <c:v>17157</c:v>
                </c:pt>
                <c:pt idx="26">
                  <c:v>17183</c:v>
                </c:pt>
                <c:pt idx="27">
                  <c:v>17204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0D-4B49-A26D-F5D36C608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84656"/>
        <c:axId val="331022016"/>
      </c:lineChart>
      <c:dateAx>
        <c:axId val="33068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2016"/>
        <c:crosses val="autoZero"/>
        <c:auto val="1"/>
        <c:lblOffset val="100"/>
        <c:baseTimeUnit val="days"/>
      </c:dateAx>
      <c:valAx>
        <c:axId val="33102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8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33</c:v>
                </c:pt>
                <c:pt idx="2">
                  <c:v>17</c:v>
                </c:pt>
                <c:pt idx="3">
                  <c:v>28</c:v>
                </c:pt>
                <c:pt idx="4">
                  <c:v>40</c:v>
                </c:pt>
                <c:pt idx="5">
                  <c:v>55</c:v>
                </c:pt>
                <c:pt idx="6">
                  <c:v>48</c:v>
                </c:pt>
                <c:pt idx="7">
                  <c:v>49</c:v>
                </c:pt>
                <c:pt idx="8">
                  <c:v>51</c:v>
                </c:pt>
                <c:pt idx="9">
                  <c:v>20</c:v>
                </c:pt>
                <c:pt idx="10">
                  <c:v>27</c:v>
                </c:pt>
                <c:pt idx="11">
                  <c:v>49</c:v>
                </c:pt>
                <c:pt idx="12">
                  <c:v>42</c:v>
                </c:pt>
                <c:pt idx="13">
                  <c:v>46</c:v>
                </c:pt>
                <c:pt idx="14">
                  <c:v>38</c:v>
                </c:pt>
                <c:pt idx="15">
                  <c:v>56</c:v>
                </c:pt>
                <c:pt idx="16">
                  <c:v>31</c:v>
                </c:pt>
                <c:pt idx="17">
                  <c:v>36</c:v>
                </c:pt>
                <c:pt idx="18">
                  <c:v>48</c:v>
                </c:pt>
                <c:pt idx="19">
                  <c:v>41</c:v>
                </c:pt>
                <c:pt idx="20">
                  <c:v>43</c:v>
                </c:pt>
                <c:pt idx="21">
                  <c:v>54</c:v>
                </c:pt>
                <c:pt idx="22">
                  <c:v>43</c:v>
                </c:pt>
                <c:pt idx="23">
                  <c:v>28</c:v>
                </c:pt>
                <c:pt idx="24">
                  <c:v>27</c:v>
                </c:pt>
                <c:pt idx="25">
                  <c:v>39</c:v>
                </c:pt>
                <c:pt idx="26">
                  <c:v>26</c:v>
                </c:pt>
                <c:pt idx="27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4-4CD3-938F-D1743E168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68488"/>
        <c:axId val="331869144"/>
      </c:lineChart>
      <c:dateAx>
        <c:axId val="33186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9144"/>
        <c:crosses val="autoZero"/>
        <c:auto val="1"/>
        <c:lblOffset val="100"/>
        <c:baseTimeUnit val="days"/>
      </c:dateAx>
      <c:valAx>
        <c:axId val="33186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66-4887-8F7C-515511573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75032"/>
        <c:axId val="252870768"/>
      </c:lineChart>
      <c:dateAx>
        <c:axId val="25287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70768"/>
        <c:crosses val="autoZero"/>
        <c:auto val="1"/>
        <c:lblOffset val="100"/>
        <c:baseTimeUnit val="days"/>
      </c:dateAx>
      <c:valAx>
        <c:axId val="25287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7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0.22600619195046001</c:v>
                </c:pt>
                <c:pt idx="1">
                  <c:v>0.18536826495304001</c:v>
                </c:pt>
                <c:pt idx="2">
                  <c:v>0</c:v>
                </c:pt>
                <c:pt idx="3">
                  <c:v>0</c:v>
                </c:pt>
                <c:pt idx="4">
                  <c:v>5.5330136481003003E-2</c:v>
                </c:pt>
                <c:pt idx="5">
                  <c:v>7.0495923496598001E-2</c:v>
                </c:pt>
                <c:pt idx="6">
                  <c:v>0.17517058763622001</c:v>
                </c:pt>
                <c:pt idx="7">
                  <c:v>3.6556388228843002E-2</c:v>
                </c:pt>
                <c:pt idx="8">
                  <c:v>0.25511753629351003</c:v>
                </c:pt>
                <c:pt idx="9">
                  <c:v>0</c:v>
                </c:pt>
                <c:pt idx="10">
                  <c:v>0</c:v>
                </c:pt>
                <c:pt idx="11">
                  <c:v>3.6231884057971002E-2</c:v>
                </c:pt>
                <c:pt idx="12">
                  <c:v>0.1053835962905</c:v>
                </c:pt>
                <c:pt idx="13">
                  <c:v>0</c:v>
                </c:pt>
                <c:pt idx="14">
                  <c:v>7.1890726096333998E-2</c:v>
                </c:pt>
                <c:pt idx="15">
                  <c:v>0</c:v>
                </c:pt>
                <c:pt idx="16">
                  <c:v>0</c:v>
                </c:pt>
                <c:pt idx="17">
                  <c:v>0.14866793529971001</c:v>
                </c:pt>
                <c:pt idx="18">
                  <c:v>0</c:v>
                </c:pt>
                <c:pt idx="19">
                  <c:v>0.18045201751272</c:v>
                </c:pt>
                <c:pt idx="20">
                  <c:v>0</c:v>
                </c:pt>
                <c:pt idx="21">
                  <c:v>7.0617313011239996E-2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7.8776915446110998E-2</c:v>
                </c:pt>
                <c:pt idx="26">
                  <c:v>7.2801397786838001E-2</c:v>
                </c:pt>
                <c:pt idx="27">
                  <c:v>2.9081602977955999E-2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B3-40D9-964D-BBE1AEC31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62896"/>
        <c:axId val="252863224"/>
      </c:lineChart>
      <c:dateAx>
        <c:axId val="25286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3224"/>
        <c:crosses val="autoZero"/>
        <c:auto val="1"/>
        <c:lblOffset val="100"/>
        <c:baseTimeUnit val="days"/>
      </c:dateAx>
      <c:valAx>
        <c:axId val="25286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56-4D32-98A8-CA50AE7D1C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56-4D32-98A8-CA50AE7D1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868144"/>
        <c:axId val="252866176"/>
      </c:barChart>
      <c:catAx>
        <c:axId val="25286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6176"/>
        <c:crosses val="autoZero"/>
        <c:auto val="1"/>
        <c:lblAlgn val="ctr"/>
        <c:lblOffset val="100"/>
        <c:noMultiLvlLbl val="0"/>
      </c:catAx>
      <c:valAx>
        <c:axId val="25286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0.22600619195046001</c:v>
                </c:pt>
                <c:pt idx="1">
                  <c:v>0.18536826495304001</c:v>
                </c:pt>
                <c:pt idx="2">
                  <c:v>0</c:v>
                </c:pt>
                <c:pt idx="3">
                  <c:v>0</c:v>
                </c:pt>
                <c:pt idx="4">
                  <c:v>5.5330136481003003E-2</c:v>
                </c:pt>
                <c:pt idx="5">
                  <c:v>7.0495923496598001E-2</c:v>
                </c:pt>
                <c:pt idx="6">
                  <c:v>0.17517058763622001</c:v>
                </c:pt>
                <c:pt idx="7">
                  <c:v>3.6556388228843002E-2</c:v>
                </c:pt>
                <c:pt idx="8">
                  <c:v>0.25511753629351003</c:v>
                </c:pt>
                <c:pt idx="9">
                  <c:v>0</c:v>
                </c:pt>
                <c:pt idx="10">
                  <c:v>0</c:v>
                </c:pt>
                <c:pt idx="11">
                  <c:v>3.6231884057971002E-2</c:v>
                </c:pt>
                <c:pt idx="12">
                  <c:v>0.1053835962905</c:v>
                </c:pt>
                <c:pt idx="13">
                  <c:v>0</c:v>
                </c:pt>
                <c:pt idx="14">
                  <c:v>7.1890726096333998E-2</c:v>
                </c:pt>
                <c:pt idx="15">
                  <c:v>0</c:v>
                </c:pt>
                <c:pt idx="16">
                  <c:v>0</c:v>
                </c:pt>
                <c:pt idx="17">
                  <c:v>0.14866793529971001</c:v>
                </c:pt>
                <c:pt idx="18">
                  <c:v>0</c:v>
                </c:pt>
                <c:pt idx="19">
                  <c:v>0.18045201751272</c:v>
                </c:pt>
                <c:pt idx="20">
                  <c:v>0</c:v>
                </c:pt>
                <c:pt idx="21">
                  <c:v>7.0617313011239996E-2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7.8776915446110998E-2</c:v>
                </c:pt>
                <c:pt idx="26">
                  <c:v>7.2801397786838001E-2</c:v>
                </c:pt>
                <c:pt idx="27">
                  <c:v>2.9081602977955999E-2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63-4787-9D76-7EA542F61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62240"/>
        <c:axId val="252859944"/>
      </c:lineChart>
      <c:dateAx>
        <c:axId val="25286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59944"/>
        <c:crosses val="autoZero"/>
        <c:auto val="1"/>
        <c:lblOffset val="100"/>
        <c:baseTimeUnit val="days"/>
      </c:dateAx>
      <c:valAx>
        <c:axId val="25285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6.7118189029227004E-2</c:v>
                </c:pt>
                <c:pt idx="1">
                  <c:v>0.11787563838567</c:v>
                </c:pt>
                <c:pt idx="2">
                  <c:v>0.13345239612785001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8-4EE7-8ACA-3537CED10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943368"/>
        <c:axId val="331943696"/>
      </c:barChart>
      <c:catAx>
        <c:axId val="33194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3696"/>
        <c:crosses val="autoZero"/>
        <c:auto val="1"/>
        <c:lblAlgn val="ctr"/>
        <c:lblOffset val="100"/>
        <c:noMultiLvlLbl val="0"/>
      </c:catAx>
      <c:valAx>
        <c:axId val="33194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0.10796545105565999</c:v>
                </c:pt>
                <c:pt idx="3">
                  <c:v>0.21593090211131999</c:v>
                </c:pt>
                <c:pt idx="4">
                  <c:v>0</c:v>
                </c:pt>
                <c:pt idx="5">
                  <c:v>0.22192898272552999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5.9980806142034999E-2</c:v>
                </c:pt>
                <c:pt idx="13">
                  <c:v>0.12446017274472</c:v>
                </c:pt>
                <c:pt idx="14">
                  <c:v>6.1480326295585003E-2</c:v>
                </c:pt>
                <c:pt idx="15">
                  <c:v>0.12296065259117001</c:v>
                </c:pt>
                <c:pt idx="16">
                  <c:v>4.1986564299423997E-2</c:v>
                </c:pt>
                <c:pt idx="17">
                  <c:v>0</c:v>
                </c:pt>
                <c:pt idx="18">
                  <c:v>5.9980806142034999E-2</c:v>
                </c:pt>
                <c:pt idx="19">
                  <c:v>8.0974088291747001E-2</c:v>
                </c:pt>
                <c:pt idx="20">
                  <c:v>0.1099648112604</c:v>
                </c:pt>
                <c:pt idx="21">
                  <c:v>0.37787907869482001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6E-4A53-8A92-2AB36E20E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42384"/>
        <c:axId val="331945008"/>
      </c:lineChart>
      <c:catAx>
        <c:axId val="33194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5008"/>
        <c:crosses val="autoZero"/>
        <c:auto val="1"/>
        <c:lblAlgn val="ctr"/>
        <c:lblOffset val="100"/>
        <c:noMultiLvlLbl val="0"/>
      </c:catAx>
      <c:valAx>
        <c:axId val="33194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6.2927004674577E-2</c:v>
                </c:pt>
                <c:pt idx="1">
                  <c:v>0.10787486515642</c:v>
                </c:pt>
                <c:pt idx="2">
                  <c:v>0.13634184346157999</c:v>
                </c:pt>
                <c:pt idx="3">
                  <c:v>9.9634424068080998E-2</c:v>
                </c:pt>
                <c:pt idx="4">
                  <c:v>0.22773582644133</c:v>
                </c:pt>
                <c:pt idx="6">
                  <c:v>0.14982620160613999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3-4CA9-8D0C-D61B2720A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23984"/>
        <c:axId val="331028904"/>
      </c:barChart>
      <c:catAx>
        <c:axId val="33102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8904"/>
        <c:crosses val="autoZero"/>
        <c:auto val="1"/>
        <c:lblAlgn val="ctr"/>
        <c:lblOffset val="100"/>
        <c:noMultiLvlLbl val="0"/>
      </c:catAx>
      <c:valAx>
        <c:axId val="33102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11</c:v>
                </c:pt>
                <c:pt idx="6">
                  <c:v>28</c:v>
                </c:pt>
                <c:pt idx="7">
                  <c:v>6</c:v>
                </c:pt>
                <c:pt idx="8">
                  <c:v>42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17</c:v>
                </c:pt>
                <c:pt idx="13">
                  <c:v>0</c:v>
                </c:pt>
                <c:pt idx="14">
                  <c:v>12</c:v>
                </c:pt>
                <c:pt idx="15">
                  <c:v>0</c:v>
                </c:pt>
                <c:pt idx="16">
                  <c:v>0</c:v>
                </c:pt>
                <c:pt idx="17">
                  <c:v>25</c:v>
                </c:pt>
                <c:pt idx="18">
                  <c:v>0</c:v>
                </c:pt>
                <c:pt idx="19">
                  <c:v>30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12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7D-424C-9DF3-966326393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22672"/>
        <c:axId val="331863896"/>
      </c:lineChart>
      <c:dateAx>
        <c:axId val="331022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3896"/>
        <c:crosses val="autoZero"/>
        <c:auto val="1"/>
        <c:lblOffset val="100"/>
        <c:baseTimeUnit val="days"/>
      </c:dateAx>
      <c:valAx>
        <c:axId val="33186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A-498D-AB5A-055927533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27072"/>
        <c:axId val="254306936"/>
      </c:lineChart>
      <c:dateAx>
        <c:axId val="24752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06936"/>
        <c:crosses val="autoZero"/>
        <c:auto val="1"/>
        <c:lblOffset val="100"/>
        <c:baseTimeUnit val="days"/>
      </c:dateAx>
      <c:valAx>
        <c:axId val="25430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2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11</c:v>
                </c:pt>
                <c:pt idx="6">
                  <c:v>28</c:v>
                </c:pt>
                <c:pt idx="7">
                  <c:v>6</c:v>
                </c:pt>
                <c:pt idx="8">
                  <c:v>42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17</c:v>
                </c:pt>
                <c:pt idx="13">
                  <c:v>0</c:v>
                </c:pt>
                <c:pt idx="14">
                  <c:v>12</c:v>
                </c:pt>
                <c:pt idx="15">
                  <c:v>0</c:v>
                </c:pt>
                <c:pt idx="16">
                  <c:v>0</c:v>
                </c:pt>
                <c:pt idx="17">
                  <c:v>25</c:v>
                </c:pt>
                <c:pt idx="18">
                  <c:v>0</c:v>
                </c:pt>
                <c:pt idx="19">
                  <c:v>30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12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9-4A83-A3C3-176CCBEDE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13824"/>
        <c:axId val="328809560"/>
      </c:lineChart>
      <c:dateAx>
        <c:axId val="32881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09560"/>
        <c:crosses val="autoZero"/>
        <c:auto val="1"/>
        <c:lblOffset val="100"/>
        <c:baseTimeUnit val="days"/>
      </c:dateAx>
      <c:valAx>
        <c:axId val="32880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D-432D-B539-3AEA47CFA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D-432D-B539-3AEA47CFA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D-432D-B539-3AEA47CFAB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AD-432D-B539-3AEA47CFA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813496"/>
        <c:axId val="328812512"/>
      </c:barChart>
      <c:catAx>
        <c:axId val="32881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2512"/>
        <c:crosses val="autoZero"/>
        <c:auto val="1"/>
        <c:lblAlgn val="ctr"/>
        <c:lblOffset val="100"/>
        <c:noMultiLvlLbl val="0"/>
      </c:catAx>
      <c:valAx>
        <c:axId val="32881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4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7-4C25-8D89-69874392E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16776"/>
        <c:axId val="328817104"/>
      </c:barChart>
      <c:catAx>
        <c:axId val="32881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7104"/>
        <c:crosses val="autoZero"/>
        <c:auto val="1"/>
        <c:lblAlgn val="ctr"/>
        <c:lblOffset val="100"/>
        <c:noMultiLvlLbl val="0"/>
      </c:catAx>
      <c:valAx>
        <c:axId val="3288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41</c:v>
                </c:pt>
                <c:pt idx="2">
                  <c:v>40</c:v>
                </c:pt>
                <c:pt idx="3">
                  <c:v>44</c:v>
                </c:pt>
                <c:pt idx="4">
                  <c:v>46</c:v>
                </c:pt>
                <c:pt idx="5">
                  <c:v>24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8-4CBF-A3C8-337D75518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20384"/>
        <c:axId val="328823336"/>
      </c:barChart>
      <c:catAx>
        <c:axId val="32882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3336"/>
        <c:crosses val="autoZero"/>
        <c:auto val="1"/>
        <c:lblAlgn val="ctr"/>
        <c:lblOffset val="100"/>
        <c:noMultiLvlLbl val="0"/>
      </c:catAx>
      <c:valAx>
        <c:axId val="32882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E6-48EC-8870-77D8F1BFB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19400"/>
        <c:axId val="328822024"/>
      </c:lineChart>
      <c:catAx>
        <c:axId val="32881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2024"/>
        <c:crosses val="autoZero"/>
        <c:auto val="1"/>
        <c:lblAlgn val="ctr"/>
        <c:lblOffset val="100"/>
        <c:noMultiLvlLbl val="0"/>
      </c:catAx>
      <c:valAx>
        <c:axId val="32882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1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CD91-A7C0-497F-88C5-88A95A2891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6BC91-DF30-489A-8F8A-75A4FEB15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41234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A02D5-868B-45E9-BE0C-DE0768E0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DC649-CCA8-417C-AF3B-571989172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633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451611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94278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45828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100021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736793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5084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2815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9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70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38759-6B05-4F47-9EBA-ACFBE93F6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2456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08A1-A5CD-4522-8F6B-5C4B676F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0ED74-2C57-49A1-826C-616D2C3DA1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543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6C62D-F286-4242-B9E2-3C64F5209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317C-8EBD-495F-AFE6-E5D5B326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39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AEB4-852D-42CA-83D1-BBA9AC57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FC1939-B0E1-4291-A692-ECC89B28D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4148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016D5-E5C1-41F3-B0E2-39B7978B1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1E6D0-FB2A-490E-81D4-78B5F5F30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55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B5C59-8D87-42B1-B412-ABF92C6C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99332-C333-4753-8F5F-40972F666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577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79800-95F2-499B-BD47-4441FB27F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6F7B4-0D22-493A-A160-FD8C5556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880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7D115-C63B-400B-A5D9-38A777A6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22288-0FE2-4F2E-8238-D04F4D6BC3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471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B2E65-8941-4583-96AB-36D08A955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85DA1-9E59-4215-AFEA-1859E59BC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4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70F3A-90BF-4F9F-A5C5-11717F9DA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2AAD2-3607-4DF4-826F-843EE1A04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93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93D5B-FC38-46D0-88ED-794642A3A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FC2DA-AB8A-4833-8A7D-60C5F3C7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55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669D2-82EB-4679-A9C0-BE5358437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F5DB4-60B0-4698-B7EA-54CEB16235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635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F3F71-49FD-45E5-9BEB-0DE1E2172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AD098-3D92-49D5-BD55-31E7A3537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68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DC54-B8F2-47EC-A6D6-282CDEB9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4B69F-3548-4C89-B866-28BF339F61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332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0FD53-EA4C-422A-95E3-A11392D43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7E504-51A6-4BB5-8F41-0ED72138D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922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8A9F6-967B-44E3-A0B3-120C5C9C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F334FE-0320-4B1C-9376-29756C8D44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92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E0029-787F-4532-8CF7-C5C16CF31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AEB46-C4A8-4211-A515-CE680486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6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3FA3C-E3BE-4FDE-821F-BB1932EE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06B24B-896D-4FA7-9E98-0810049F3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3868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51CBE-8614-41CD-A858-49EE002AC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0BAF0-4803-4AB3-B9DD-F7FDE136D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57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92E2-1647-4584-9B09-2F5887512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0909C7-0FDA-471F-9A56-FC813190B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702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C41DB-F5F0-48FD-855F-B6FCF7310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1F6BF-D93F-48F6-80F0-8B453A75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44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EA36-79A0-4748-B1B3-21291DF6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DA46FC-86EA-4467-AB56-F6D8DFA82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422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05580-4BDC-41F0-B254-730B88094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6921-0A8D-401D-8766-DC31BF96B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766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1977B-542F-4162-BD1A-DB0DA9D5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8DF59-C077-4917-A9FB-57ED5F9515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392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BA62A-27BA-40CF-9F26-BAF965E9B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52296-DCD7-46C5-BE33-58DB4A6A7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47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0FA8-15F8-4F7A-BDBB-FC955FF5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74393C-A5E9-4E6C-AE25-319767CFAE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3758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8F142-AF3F-40C2-8D03-3AACF9FC5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B09FE-812D-462B-954B-2C7FDBD8E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854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65B4-1109-4C4C-AA7B-51AC8BCA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5305EA-A22A-4973-8A2B-D2C46C0889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17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80BD3-6DF0-484E-9059-9C2832193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BB475-1B8F-474B-B1A3-4673CB48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53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077E-8892-4321-A039-378549C1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97527-D4D2-459C-B800-92F073D5A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744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4974C-72F8-4387-BF1D-EE4A6F684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9633C-DD92-4808-9A44-C54001EF9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3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4455D-6352-47B0-8057-9FD29F415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97B7DF-C94B-445B-A257-D1FDE4A37B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0103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B8B5F-F97A-4F81-9CA0-0DF0E6641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23006-BFCF-4215-AC2C-6822FAB12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51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33E5-DC4A-4410-9E58-EA132FDB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4AEE2-B7F0-4716-B778-2FA99BA312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779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A6B31-FD77-4D4D-B6C0-4DEF61A9B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31C2-8FEE-4BFA-8AB0-D902BA9B1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2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32C20-155F-478C-A9F6-43D68FE5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7068D-AA9C-4569-8A81-C82D82F63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930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38069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1281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1634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84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627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7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- 2018-02-09 21:23:22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nuevo #InternetBankingEmpresarial. Puedes consultar de manera individual, realizar pagos y conciliación de todas las tarjetas de tu empresa en pesos y dólares. #BienvenidoElMañana #BHDLeonNegocios #BHDLeón #MejoraTuMundo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- 2018-02-20 21:13:57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comodidad y para que disfrutes de una experiencia bancaria superior, hemos abierto un nuevo y más amplio espacio para que puedas realizar tus operaciones en el área bancaria del centro comercial Ágora Mall y recibir una atención más rápida.
Nuestros horarios de servicios en esta nueva sucursal serán de lunes a viernes de 8:00 am a 9:00 pm, sábados de 9:00 am a 6:00 pm, domingos de 9:00 am a 2:00 pm y feriados de 10:00 am a 4:00 pm.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49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15:11:49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#UNARED fue lanzada en presencia de autoridades del sector, ejecutivos de las entidades afiliadas; líderes de opinión y representantes de los medios de comunicación. #LaRedDeCajerosMásGrande #UNARED #Banreservas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8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7B14C-78C7-4472-B772-F6C7F4C88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5722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46F5-9538-4442-A32B-A3AE44899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28FDB-7EAE-46F2-A1CD-A25DDD970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16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37348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234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8693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5245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09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3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- 2018-02-01 05:12:43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del Banco BHD León, Jorge Besosa, Luis Lembert e Irvin Isidor, entregan la #CopaBHDLeón junto a Vitelio Mejía, presidente de LIDOM, a los campeones del Béisbol Invernal, @aguilasbbc , luego de su triunfo en una emocionante serie final. ¡Qué viva la pasión por el beisbol! #GenteBHDLeón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0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13:10:21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#Banreservas anunciaron Unared la marca de la primera y más grande red unificada de cajeros automáticos propios de República Dominicana, con la cobertura nacional de más de 1,300 cajeros automáticos #LaRedDeCajerosMásGrande #UNARED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87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- 2018-02-01 03:49:06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las @aguilasbbc! Equipo campeón de la #CopaBHDLeon de Beisbol Invernal 2017-2018.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26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- 2018-02-02 20:14:27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Realice las consultas, pagos y transferencias de su negocio con el Nuevo Internet Banking Empresarial, más simple y moderno. #InternetBankingEmpresarial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7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- 2018-02-13 02:30:35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lamentamos la situación de intermitencia del servicio de tarjetas de débito y prepago. Estamos trabajando arduamente en la normalización del mismo. En cuanto el servicio sea estabilizado, comunicaremos nuevamente por esta misma vía.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11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1DE5C-B6DD-4D7D-938D-86116FFFD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90213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F8CEC-0257-492C-9DE2-808B7FA3C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57643-C1D7-4902-9FEB-9057B6828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928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40537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335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5893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4814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012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7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- 2018-02-18 13:24:23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las personas que estudian. Ellas tienen en sus manos una herramienta esencial para construir la sociedad en valores que soñamos: la educación. Conoce más sobre Valora Ser en nuestra página web. #BHDLeon #ValoraSer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29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- 2018-02-22 14:12:09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Inscríbete gratis escribiendo a nomina_empresarial@bhdleon.com.do
*El taller es exclusivo para clientes nómina BHD León y sus parejas.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9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- 2018-02-26 20:38:13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este martes 27 de febrero la transmisión del documental “Hay un País en el Mundo” del director José “Pinky” Pintor a las 8:00 p.m. por Digital 15 y Telemicro Internacional. Este es nuestro regalo para todos los dominicanos en el día de nuestra Independencia #HayUnPaísEnElMundo #MesDeLaPatria #BHDLeón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0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- 2018-02-27 12:30:09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un año más del nacimiento de nuestra República Dominicana, un día para exaltar los valores patrios y el espíritu de trabajo, la alegría y la actitud de servicio que siempre han estado presentes en el pueblo dominicano. #BancoBHDLeón, #MejoraTuMundo #MesDeLaPatria #HayUnPaísEnElMundo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EB123-98DD-45D7-833B-4CEE98781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17161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6D8FD-EBBD-4B4D-A998-EFEC20891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17EE8-EED4-4F78-9313-5A1659EE9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316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49144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6216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2885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8152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580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3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19:54:51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Préstamos Comerciales para Negocios Pymes, los cuales te ofrecen los siguientes beneficios:
• Tasa competitiva y plazos de financiamiento flexibles.
• Asesoría personalizada de parte de personal especializado.
• Disposición de fondos con un plan de pago con capital a vencimiento o con amortización mensual del capital e intereses.
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8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buena gerencia empresarial desarrolla estrategias específicas para los diferentes departamentos del negocio, de manera que cada área sea más eficiente y entre todas puedan trabajar en sinergia. #BHDLeonNegocios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5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02:56:10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@Banreservas anunciaron @unared_rd la marca de la primera y más grande red unificada de cajeros automáticos propios de República Dominicana, con la cobertura nacional de más de 1,300 cajeros automáticos #LaRedDeCajerosMásGrande #UNARED @banreservasrd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81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33F2C-117B-425A-A159-B9C9438BC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96092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FC15-B2A1-46E7-8295-D8B6E41C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03D624-2D61-40C1-9D2F-4A305C052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640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69791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05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6358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702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725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- 2018-02-09 18:00:44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Donde tendrás más control y facilidades para el manejo de tu empresa, podrás  crear, modificar y eliminar quienes consultan o transaccionan en la plataforma.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07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- 2018-02-13 12:56:48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el servicio de tarjetas de débito y prepago ha sido restablecido. Les reiteramos nuestras más sinceras disculpas por la situación anterior y agradecemos mucho su paciencia.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0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19:26:36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Tus pagos masivos aplican para: Pagos de nómina, Pagos de efectivo en caja, a terceros y pagos interbancarios. #bhdleon #Mejoratumundo.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48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BE76D-BBF0-40F9-85DC-FDCCA8DF4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81505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0D40-EFD8-4870-9573-4B660846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D092D-2393-4E82-BFBC-17A955D50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33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3143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3577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489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0167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263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89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14:30:12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Entendiendo la forma en que se consumen los gastos necesarios del negocio y organizándolos por prioridad te permitirá lograr la gestión correcta para mejorar la reducción de lo mismos. #BHDLeonNegocios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18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- 2018-02-20 12:40:02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Puedes consultar de manera individual, realizar pagos y conciliación de todas las tarjetas de tu empresa en pesos y dólares.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8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14:45:09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Con la funcionalidad de Pagos Múltiples puedes agrupar en una misma operación: Transferencias entre productos propios, a terceros, interbancarios, pagos de nómina y pagos de impuestos y servicios.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2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DC9C7-1856-4A36-909B-A85EF21FA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56483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19B46-2096-4C00-A4DE-3D1E96F1A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35538-0F04-4E72-A3B0-34A0811015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18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28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935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043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9828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032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8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- 2018-02-26 16:30:19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martes 27 de febrero por el Día de la Independencia Nacional. 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1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- 2018-02-12 12:15:03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Internet Banking Empresarial BHD León puedes pagar la Nómina y tu negocio sigue en movimiento. Conoce los pasos a seguir con nuestros tutoriales #BHDLeón #MejoraTuMundo #InternetBankingEmpresarial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2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- 2018-02-27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martes 27 de febrero por el Día de la Independencia Nacional. 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0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14:01:09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Internet Banking Empresarial BHD León puedes pagar los Servicios e Impuestos y tu negocio sigue en movimiento. Conoce los pasos a seguir con nuestros tutoriales #BHDLeón #MejoraTuMundo #InternetBankingEmpresarial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14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A4323-463C-41F1-AB61-C4B1700B3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62706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586</Words>
  <Application>Microsoft Office PowerPoint</Application>
  <PresentationFormat>On-screen Show (4:3)</PresentationFormat>
  <Paragraphs>243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 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7</vt:lpstr>
      <vt:lpstr>LinkedIn Updates Table - 2 of 7</vt:lpstr>
      <vt:lpstr>LinkedIn Updates Table - 3 of 7</vt:lpstr>
      <vt:lpstr>LinkedIn Updates Table - 4 of 7</vt:lpstr>
      <vt:lpstr>LinkedIn Updates Table - 5 of 7</vt:lpstr>
      <vt:lpstr>LinkedIn Updates Table - 6 of 7</vt:lpstr>
      <vt:lpstr>LinkedIn Updates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2018-04-04T16:19:29Z</dcterms:created>
  <dcterms:modified xsi:type="dcterms:W3CDTF">2018-04-04T16:20:17Z</dcterms:modified>
</cp:coreProperties>
</file>