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6" r:id="rId28"/>
    <p:sldId id="287"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100</c:v>
                </c:pt>
                <c:pt idx="1">
                  <c:v>100</c:v>
                </c:pt>
                <c:pt idx="2">
                  <c:v>100</c:v>
                </c:pt>
                <c:pt idx="3">
                  <c:v>100</c:v>
                </c:pt>
                <c:pt idx="4">
                  <c:v>100</c:v>
                </c:pt>
                <c:pt idx="5">
                  <c:v>100</c:v>
                </c:pt>
                <c:pt idx="6">
                  <c:v>100</c:v>
                </c:pt>
              </c:numCache>
            </c:numRef>
          </c:val>
          <c:extLst>
            <c:ext xmlns:c16="http://schemas.microsoft.com/office/drawing/2014/chart" uri="{C3380CC4-5D6E-409C-BE32-E72D297353CC}">
              <c16:uniqueId val="{00000000-ECB1-45DD-9E64-1D0247D4C21C}"/>
            </c:ext>
          </c:extLst>
        </c:ser>
        <c:dLbls>
          <c:showLegendKey val="0"/>
          <c:showVal val="0"/>
          <c:showCatName val="0"/>
          <c:showSerName val="0"/>
          <c:showPercent val="0"/>
          <c:showBubbleSize val="0"/>
        </c:dLbls>
        <c:axId val="321681816"/>
        <c:axId val="321680504"/>
      </c:radarChart>
      <c:catAx>
        <c:axId val="321681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80504"/>
        <c:crosses val="autoZero"/>
        <c:auto val="1"/>
        <c:lblAlgn val="ctr"/>
        <c:lblOffset val="100"/>
        <c:noMultiLvlLbl val="0"/>
      </c:catAx>
      <c:valAx>
        <c:axId val="32168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8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61820</c:v>
                </c:pt>
                <c:pt idx="1">
                  <c:v>61830</c:v>
                </c:pt>
                <c:pt idx="2">
                  <c:v>61838</c:v>
                </c:pt>
                <c:pt idx="3">
                  <c:v>61850</c:v>
                </c:pt>
                <c:pt idx="4">
                  <c:v>61864</c:v>
                </c:pt>
                <c:pt idx="5">
                  <c:v>61877</c:v>
                </c:pt>
                <c:pt idx="6">
                  <c:v>61889</c:v>
                </c:pt>
                <c:pt idx="7">
                  <c:v>61905</c:v>
                </c:pt>
                <c:pt idx="8">
                  <c:v>61926</c:v>
                </c:pt>
                <c:pt idx="9">
                  <c:v>61935</c:v>
                </c:pt>
                <c:pt idx="10">
                  <c:v>61954</c:v>
                </c:pt>
                <c:pt idx="11">
                  <c:v>61968</c:v>
                </c:pt>
                <c:pt idx="12">
                  <c:v>61997</c:v>
                </c:pt>
                <c:pt idx="13">
                  <c:v>62008</c:v>
                </c:pt>
                <c:pt idx="14">
                  <c:v>62016</c:v>
                </c:pt>
                <c:pt idx="15">
                  <c:v>62028</c:v>
                </c:pt>
                <c:pt idx="16">
                  <c:v>62038</c:v>
                </c:pt>
                <c:pt idx="17">
                  <c:v>62052</c:v>
                </c:pt>
                <c:pt idx="18">
                  <c:v>62068</c:v>
                </c:pt>
                <c:pt idx="19">
                  <c:v>62085</c:v>
                </c:pt>
                <c:pt idx="20">
                  <c:v>62102</c:v>
                </c:pt>
                <c:pt idx="21">
                  <c:v>62131</c:v>
                </c:pt>
                <c:pt idx="22">
                  <c:v>62145</c:v>
                </c:pt>
                <c:pt idx="23">
                  <c:v>62158</c:v>
                </c:pt>
                <c:pt idx="24">
                  <c:v>62158</c:v>
                </c:pt>
                <c:pt idx="25">
                  <c:v>62171</c:v>
                </c:pt>
                <c:pt idx="26">
                  <c:v>62196</c:v>
                </c:pt>
                <c:pt idx="27">
                  <c:v>62213</c:v>
                </c:pt>
              </c:numCache>
            </c:numRef>
          </c:val>
          <c:smooth val="0"/>
          <c:extLst>
            <c:ext xmlns:c16="http://schemas.microsoft.com/office/drawing/2014/chart" uri="{C3380CC4-5D6E-409C-BE32-E72D297353CC}">
              <c16:uniqueId val="{00000000-3643-485F-B762-63E84BC3B814}"/>
            </c:ext>
          </c:extLst>
        </c:ser>
        <c:dLbls>
          <c:showLegendKey val="0"/>
          <c:showVal val="0"/>
          <c:showCatName val="0"/>
          <c:showSerName val="0"/>
          <c:showPercent val="0"/>
          <c:showBubbleSize val="0"/>
        </c:dLbls>
        <c:smooth val="0"/>
        <c:axId val="321681488"/>
        <c:axId val="321677880"/>
      </c:lineChart>
      <c:dateAx>
        <c:axId val="32168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77880"/>
        <c:crosses val="autoZero"/>
        <c:auto val="1"/>
        <c:lblOffset val="100"/>
        <c:baseTimeUnit val="days"/>
      </c:dateAx>
      <c:valAx>
        <c:axId val="32167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8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20</c:v>
                </c:pt>
                <c:pt idx="1">
                  <c:v>10</c:v>
                </c:pt>
                <c:pt idx="2">
                  <c:v>8</c:v>
                </c:pt>
                <c:pt idx="3">
                  <c:v>12</c:v>
                </c:pt>
                <c:pt idx="4">
                  <c:v>14</c:v>
                </c:pt>
                <c:pt idx="5">
                  <c:v>13</c:v>
                </c:pt>
                <c:pt idx="6">
                  <c:v>12</c:v>
                </c:pt>
                <c:pt idx="7">
                  <c:v>16</c:v>
                </c:pt>
                <c:pt idx="8">
                  <c:v>21</c:v>
                </c:pt>
                <c:pt idx="9">
                  <c:v>9</c:v>
                </c:pt>
                <c:pt idx="10">
                  <c:v>19</c:v>
                </c:pt>
                <c:pt idx="11">
                  <c:v>14</c:v>
                </c:pt>
                <c:pt idx="12">
                  <c:v>29</c:v>
                </c:pt>
                <c:pt idx="13">
                  <c:v>11</c:v>
                </c:pt>
                <c:pt idx="14">
                  <c:v>8</c:v>
                </c:pt>
                <c:pt idx="15">
                  <c:v>12</c:v>
                </c:pt>
                <c:pt idx="16">
                  <c:v>10</c:v>
                </c:pt>
                <c:pt idx="17">
                  <c:v>14</c:v>
                </c:pt>
                <c:pt idx="18">
                  <c:v>16</c:v>
                </c:pt>
                <c:pt idx="19">
                  <c:v>17</c:v>
                </c:pt>
                <c:pt idx="20">
                  <c:v>17</c:v>
                </c:pt>
                <c:pt idx="21">
                  <c:v>29</c:v>
                </c:pt>
                <c:pt idx="22">
                  <c:v>14</c:v>
                </c:pt>
                <c:pt idx="23">
                  <c:v>13</c:v>
                </c:pt>
                <c:pt idx="24">
                  <c:v>0</c:v>
                </c:pt>
                <c:pt idx="25">
                  <c:v>13</c:v>
                </c:pt>
                <c:pt idx="26">
                  <c:v>25</c:v>
                </c:pt>
                <c:pt idx="27">
                  <c:v>17</c:v>
                </c:pt>
              </c:numCache>
            </c:numRef>
          </c:val>
          <c:smooth val="0"/>
          <c:extLst>
            <c:ext xmlns:c16="http://schemas.microsoft.com/office/drawing/2014/chart" uri="{C3380CC4-5D6E-409C-BE32-E72D297353CC}">
              <c16:uniqueId val="{00000000-E93A-4C57-A4EB-7792373BC4E5}"/>
            </c:ext>
          </c:extLst>
        </c:ser>
        <c:dLbls>
          <c:showLegendKey val="0"/>
          <c:showVal val="0"/>
          <c:showCatName val="0"/>
          <c:showSerName val="0"/>
          <c:showPercent val="0"/>
          <c:showBubbleSize val="0"/>
        </c:dLbls>
        <c:smooth val="0"/>
        <c:axId val="250104600"/>
        <c:axId val="250104928"/>
      </c:lineChart>
      <c:dateAx>
        <c:axId val="250104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04928"/>
        <c:crosses val="autoZero"/>
        <c:auto val="1"/>
        <c:lblOffset val="100"/>
        <c:baseTimeUnit val="days"/>
      </c:dateAx>
      <c:valAx>
        <c:axId val="25010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0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21</c:v>
                </c:pt>
                <c:pt idx="2">
                  <c:v>14</c:v>
                </c:pt>
                <c:pt idx="3">
                  <c:v>18</c:v>
                </c:pt>
                <c:pt idx="4">
                  <c:v>14</c:v>
                </c:pt>
                <c:pt idx="5">
                  <c:v>10</c:v>
                </c:pt>
                <c:pt idx="6">
                  <c:v>11</c:v>
                </c:pt>
              </c:numCache>
            </c:numRef>
          </c:val>
          <c:extLst>
            <c:ext xmlns:c16="http://schemas.microsoft.com/office/drawing/2014/chart" uri="{C3380CC4-5D6E-409C-BE32-E72D297353CC}">
              <c16:uniqueId val="{00000000-CBCA-4E3D-8CFE-A9CE9558AB9C}"/>
            </c:ext>
          </c:extLst>
        </c:ser>
        <c:dLbls>
          <c:showLegendKey val="0"/>
          <c:showVal val="0"/>
          <c:showCatName val="0"/>
          <c:showSerName val="0"/>
          <c:showPercent val="0"/>
          <c:showBubbleSize val="0"/>
        </c:dLbls>
        <c:gapWidth val="219"/>
        <c:overlap val="-27"/>
        <c:axId val="155415720"/>
        <c:axId val="155422936"/>
      </c:barChart>
      <c:catAx>
        <c:axId val="15541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422936"/>
        <c:crosses val="autoZero"/>
        <c:auto val="1"/>
        <c:lblAlgn val="ctr"/>
        <c:lblOffset val="100"/>
        <c:noMultiLvlLbl val="0"/>
      </c:catAx>
      <c:valAx>
        <c:axId val="15542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41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c:v>
                </c:pt>
                <c:pt idx="1">
                  <c:v>3</c:v>
                </c:pt>
                <c:pt idx="2">
                  <c:v>0</c:v>
                </c:pt>
                <c:pt idx="3">
                  <c:v>0</c:v>
                </c:pt>
                <c:pt idx="4">
                  <c:v>0</c:v>
                </c:pt>
                <c:pt idx="5">
                  <c:v>5</c:v>
                </c:pt>
                <c:pt idx="6">
                  <c:v>8</c:v>
                </c:pt>
                <c:pt idx="7">
                  <c:v>4</c:v>
                </c:pt>
                <c:pt idx="8">
                  <c:v>3</c:v>
                </c:pt>
                <c:pt idx="9">
                  <c:v>1</c:v>
                </c:pt>
                <c:pt idx="10">
                  <c:v>2</c:v>
                </c:pt>
                <c:pt idx="11">
                  <c:v>3</c:v>
                </c:pt>
                <c:pt idx="12">
                  <c:v>2</c:v>
                </c:pt>
                <c:pt idx="13">
                  <c:v>5</c:v>
                </c:pt>
                <c:pt idx="14">
                  <c:v>5</c:v>
                </c:pt>
                <c:pt idx="15">
                  <c:v>4</c:v>
                </c:pt>
                <c:pt idx="16">
                  <c:v>2</c:v>
                </c:pt>
                <c:pt idx="17">
                  <c:v>2</c:v>
                </c:pt>
                <c:pt idx="18">
                  <c:v>3</c:v>
                </c:pt>
                <c:pt idx="19">
                  <c:v>3</c:v>
                </c:pt>
                <c:pt idx="20">
                  <c:v>3</c:v>
                </c:pt>
                <c:pt idx="21">
                  <c:v>4</c:v>
                </c:pt>
                <c:pt idx="22">
                  <c:v>3</c:v>
                </c:pt>
                <c:pt idx="23">
                  <c:v>0</c:v>
                </c:pt>
                <c:pt idx="24">
                  <c:v>2</c:v>
                </c:pt>
                <c:pt idx="25">
                  <c:v>5</c:v>
                </c:pt>
                <c:pt idx="26">
                  <c:v>5</c:v>
                </c:pt>
                <c:pt idx="27">
                  <c:v>5</c:v>
                </c:pt>
              </c:numCache>
            </c:numRef>
          </c:val>
          <c:smooth val="0"/>
          <c:extLst>
            <c:ext xmlns:c16="http://schemas.microsoft.com/office/drawing/2014/chart" uri="{C3380CC4-5D6E-409C-BE32-E72D297353CC}">
              <c16:uniqueId val="{00000000-0AA2-4234-B6F3-1E868FE2CA7E}"/>
            </c:ext>
          </c:extLst>
        </c:ser>
        <c:dLbls>
          <c:showLegendKey val="0"/>
          <c:showVal val="0"/>
          <c:showCatName val="0"/>
          <c:showSerName val="0"/>
          <c:showPercent val="0"/>
          <c:showBubbleSize val="0"/>
        </c:dLbls>
        <c:smooth val="0"/>
        <c:axId val="155422280"/>
        <c:axId val="155416048"/>
      </c:lineChart>
      <c:dateAx>
        <c:axId val="155422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416048"/>
        <c:crosses val="autoZero"/>
        <c:auto val="1"/>
        <c:lblOffset val="100"/>
        <c:baseTimeUnit val="days"/>
      </c:dateAx>
      <c:valAx>
        <c:axId val="15541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42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@BHDLeon</c:v>
                </c:pt>
              </c:strCache>
            </c:strRef>
          </c:cat>
          <c:val>
            <c:numRef>
              <c:f>Sheet1!$B$2</c:f>
              <c:numCache>
                <c:formatCode>General</c:formatCode>
                <c:ptCount val="1"/>
                <c:pt idx="0">
                  <c:v>86</c:v>
                </c:pt>
              </c:numCache>
            </c:numRef>
          </c:val>
          <c:extLst>
            <c:ext xmlns:c16="http://schemas.microsoft.com/office/drawing/2014/chart" uri="{C3380CC4-5D6E-409C-BE32-E72D297353CC}">
              <c16:uniqueId val="{00000000-9CDE-465D-BDB9-C34251ACA5EF}"/>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@BHDLeon</c:v>
                </c:pt>
              </c:strCache>
            </c:strRef>
          </c:cat>
          <c:val>
            <c:numRef>
              <c:f>Sheet1!$C$2</c:f>
              <c:numCache>
                <c:formatCode>General</c:formatCode>
                <c:ptCount val="1"/>
                <c:pt idx="0">
                  <c:v>0</c:v>
                </c:pt>
              </c:numCache>
            </c:numRef>
          </c:val>
          <c:extLst>
            <c:ext xmlns:c16="http://schemas.microsoft.com/office/drawing/2014/chart" uri="{C3380CC4-5D6E-409C-BE32-E72D297353CC}">
              <c16:uniqueId val="{00000001-9CDE-465D-BDB9-C34251ACA5EF}"/>
            </c:ext>
          </c:extLst>
        </c:ser>
        <c:dLbls>
          <c:showLegendKey val="0"/>
          <c:showVal val="0"/>
          <c:showCatName val="0"/>
          <c:showSerName val="0"/>
          <c:showPercent val="0"/>
          <c:showBubbleSize val="0"/>
        </c:dLbls>
        <c:gapWidth val="150"/>
        <c:overlap val="100"/>
        <c:axId val="155419000"/>
        <c:axId val="155429824"/>
      </c:barChart>
      <c:catAx>
        <c:axId val="15541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429824"/>
        <c:crosses val="autoZero"/>
        <c:auto val="1"/>
        <c:lblAlgn val="ctr"/>
        <c:lblOffset val="100"/>
        <c:noMultiLvlLbl val="0"/>
      </c:catAx>
      <c:valAx>
        <c:axId val="155429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41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15</c:v>
                </c:pt>
                <c:pt idx="2">
                  <c:v>21</c:v>
                </c:pt>
                <c:pt idx="3">
                  <c:v>17</c:v>
                </c:pt>
                <c:pt idx="4">
                  <c:v>13</c:v>
                </c:pt>
                <c:pt idx="5">
                  <c:v>3</c:v>
                </c:pt>
                <c:pt idx="6">
                  <c:v>6</c:v>
                </c:pt>
              </c:numCache>
            </c:numRef>
          </c:val>
          <c:extLst>
            <c:ext xmlns:c16="http://schemas.microsoft.com/office/drawing/2014/chart" uri="{C3380CC4-5D6E-409C-BE32-E72D297353CC}">
              <c16:uniqueId val="{00000000-BD7D-43FF-8967-8F3CE2D62C10}"/>
            </c:ext>
          </c:extLst>
        </c:ser>
        <c:dLbls>
          <c:showLegendKey val="0"/>
          <c:showVal val="0"/>
          <c:showCatName val="0"/>
          <c:showSerName val="0"/>
          <c:showPercent val="0"/>
          <c:showBubbleSize val="0"/>
        </c:dLbls>
        <c:gapWidth val="219"/>
        <c:overlap val="-27"/>
        <c:axId val="155427200"/>
        <c:axId val="155427528"/>
      </c:barChart>
      <c:catAx>
        <c:axId val="155427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427528"/>
        <c:crosses val="autoZero"/>
        <c:auto val="1"/>
        <c:lblAlgn val="ctr"/>
        <c:lblOffset val="100"/>
        <c:noMultiLvlLbl val="0"/>
      </c:catAx>
      <c:valAx>
        <c:axId val="15542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42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9.5283328642461994E-3</c:v>
                </c:pt>
                <c:pt idx="1">
                  <c:v>1.4189886480908E-2</c:v>
                </c:pt>
                <c:pt idx="2">
                  <c:v>7.5249398004815999E-3</c:v>
                </c:pt>
                <c:pt idx="3">
                  <c:v>8.9161051417471007E-3</c:v>
                </c:pt>
                <c:pt idx="4">
                  <c:v>6.3259109311741002E-3</c:v>
                </c:pt>
                <c:pt idx="5">
                  <c:v>8.5999312005504008E-3</c:v>
                </c:pt>
                <c:pt idx="6">
                  <c:v>6.7186962504300002E-3</c:v>
                </c:pt>
              </c:numCache>
            </c:numRef>
          </c:val>
          <c:extLst>
            <c:ext xmlns:c16="http://schemas.microsoft.com/office/drawing/2014/chart" uri="{C3380CC4-5D6E-409C-BE32-E72D297353CC}">
              <c16:uniqueId val="{00000000-9251-493D-96C8-B0FEDD7FB605}"/>
            </c:ext>
          </c:extLst>
        </c:ser>
        <c:dLbls>
          <c:showLegendKey val="0"/>
          <c:showVal val="0"/>
          <c:showCatName val="0"/>
          <c:showSerName val="0"/>
          <c:showPercent val="0"/>
          <c:showBubbleSize val="0"/>
        </c:dLbls>
        <c:gapWidth val="219"/>
        <c:overlap val="-27"/>
        <c:axId val="321680832"/>
        <c:axId val="250104272"/>
      </c:barChart>
      <c:catAx>
        <c:axId val="32168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04272"/>
        <c:crosses val="autoZero"/>
        <c:auto val="1"/>
        <c:lblAlgn val="ctr"/>
        <c:lblOffset val="100"/>
        <c:noMultiLvlLbl val="0"/>
      </c:catAx>
      <c:valAx>
        <c:axId val="25010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8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c:v>
                </c:pt>
                <c:pt idx="3">
                  <c:v>2</c:v>
                </c:pt>
                <c:pt idx="4">
                  <c:v>0</c:v>
                </c:pt>
                <c:pt idx="5">
                  <c:v>0</c:v>
                </c:pt>
                <c:pt idx="6">
                  <c:v>0</c:v>
                </c:pt>
                <c:pt idx="7">
                  <c:v>0</c:v>
                </c:pt>
                <c:pt idx="8">
                  <c:v>0</c:v>
                </c:pt>
                <c:pt idx="9">
                  <c:v>0</c:v>
                </c:pt>
                <c:pt idx="10">
                  <c:v>0</c:v>
                </c:pt>
                <c:pt idx="11">
                  <c:v>0</c:v>
                </c:pt>
                <c:pt idx="12">
                  <c:v>6</c:v>
                </c:pt>
                <c:pt idx="13">
                  <c:v>11</c:v>
                </c:pt>
                <c:pt idx="14">
                  <c:v>22</c:v>
                </c:pt>
                <c:pt idx="15">
                  <c:v>15</c:v>
                </c:pt>
                <c:pt idx="16">
                  <c:v>2</c:v>
                </c:pt>
                <c:pt idx="17">
                  <c:v>1</c:v>
                </c:pt>
                <c:pt idx="18">
                  <c:v>1</c:v>
                </c:pt>
                <c:pt idx="19">
                  <c:v>10</c:v>
                </c:pt>
                <c:pt idx="20">
                  <c:v>8</c:v>
                </c:pt>
                <c:pt idx="21">
                  <c:v>5</c:v>
                </c:pt>
                <c:pt idx="22">
                  <c:v>2</c:v>
                </c:pt>
                <c:pt idx="23">
                  <c:v>0</c:v>
                </c:pt>
              </c:numCache>
            </c:numRef>
          </c:val>
          <c:smooth val="0"/>
          <c:extLst>
            <c:ext xmlns:c16="http://schemas.microsoft.com/office/drawing/2014/chart" uri="{C3380CC4-5D6E-409C-BE32-E72D297353CC}">
              <c16:uniqueId val="{00000000-63E7-459E-B6C0-20606A7EB04F}"/>
            </c:ext>
          </c:extLst>
        </c:ser>
        <c:dLbls>
          <c:showLegendKey val="0"/>
          <c:showVal val="0"/>
          <c:showCatName val="0"/>
          <c:showSerName val="0"/>
          <c:showPercent val="0"/>
          <c:showBubbleSize val="0"/>
        </c:dLbls>
        <c:smooth val="0"/>
        <c:axId val="327131800"/>
        <c:axId val="327132128"/>
      </c:lineChart>
      <c:catAx>
        <c:axId val="327131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32128"/>
        <c:crosses val="autoZero"/>
        <c:auto val="1"/>
        <c:lblAlgn val="ctr"/>
        <c:lblOffset val="100"/>
        <c:noMultiLvlLbl val="0"/>
      </c:catAx>
      <c:valAx>
        <c:axId val="32713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3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4.5154007418157997E-2</c:v>
                </c:pt>
                <c:pt idx="3">
                  <c:v>3.7090791807772999E-2</c:v>
                </c:pt>
                <c:pt idx="4">
                  <c:v>0</c:v>
                </c:pt>
                <c:pt idx="5">
                  <c:v>0</c:v>
                </c:pt>
                <c:pt idx="6">
                  <c:v>0</c:v>
                </c:pt>
                <c:pt idx="7">
                  <c:v>0</c:v>
                </c:pt>
                <c:pt idx="8">
                  <c:v>0</c:v>
                </c:pt>
                <c:pt idx="9">
                  <c:v>0</c:v>
                </c:pt>
                <c:pt idx="10">
                  <c:v>0</c:v>
                </c:pt>
                <c:pt idx="11">
                  <c:v>0</c:v>
                </c:pt>
                <c:pt idx="12">
                  <c:v>1.0482180293501E-2</c:v>
                </c:pt>
                <c:pt idx="13">
                  <c:v>9.8224626526512999E-3</c:v>
                </c:pt>
                <c:pt idx="14">
                  <c:v>6.0840626878363004E-3</c:v>
                </c:pt>
                <c:pt idx="15">
                  <c:v>5.5904961565338999E-3</c:v>
                </c:pt>
                <c:pt idx="16">
                  <c:v>7.2568940493468997E-3</c:v>
                </c:pt>
                <c:pt idx="17">
                  <c:v>1.6126431220770999E-3</c:v>
                </c:pt>
                <c:pt idx="18">
                  <c:v>8.0632156103854005E-3</c:v>
                </c:pt>
                <c:pt idx="19">
                  <c:v>9.3533301080471008E-3</c:v>
                </c:pt>
                <c:pt idx="20">
                  <c:v>1.1288501854540001E-2</c:v>
                </c:pt>
                <c:pt idx="21">
                  <c:v>7.7406869859700002E-3</c:v>
                </c:pt>
                <c:pt idx="22">
                  <c:v>1.0482180293501E-2</c:v>
                </c:pt>
                <c:pt idx="23">
                  <c:v>0</c:v>
                </c:pt>
              </c:numCache>
            </c:numRef>
          </c:val>
          <c:smooth val="0"/>
          <c:extLst>
            <c:ext xmlns:c16="http://schemas.microsoft.com/office/drawing/2014/chart" uri="{C3380CC4-5D6E-409C-BE32-E72D297353CC}">
              <c16:uniqueId val="{00000000-05EA-4DEB-AC5E-DCC9B93C82A2}"/>
            </c:ext>
          </c:extLst>
        </c:ser>
        <c:dLbls>
          <c:showLegendKey val="0"/>
          <c:showVal val="0"/>
          <c:showCatName val="0"/>
          <c:showSerName val="0"/>
          <c:showPercent val="0"/>
          <c:showBubbleSize val="0"/>
        </c:dLbls>
        <c:smooth val="0"/>
        <c:axId val="327139016"/>
        <c:axId val="327140984"/>
      </c:lineChart>
      <c:catAx>
        <c:axId val="32713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40984"/>
        <c:crosses val="autoZero"/>
        <c:auto val="1"/>
        <c:lblAlgn val="ctr"/>
        <c:lblOffset val="100"/>
        <c:noMultiLvlLbl val="0"/>
      </c:catAx>
      <c:valAx>
        <c:axId val="32714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3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9</c:v>
                </c:pt>
                <c:pt idx="1">
                  <c:v>4</c:v>
                </c:pt>
                <c:pt idx="2">
                  <c:v>3</c:v>
                </c:pt>
                <c:pt idx="3">
                  <c:v>4</c:v>
                </c:pt>
                <c:pt idx="4">
                  <c:v>8</c:v>
                </c:pt>
                <c:pt idx="5">
                  <c:v>16</c:v>
                </c:pt>
                <c:pt idx="6">
                  <c:v>19</c:v>
                </c:pt>
                <c:pt idx="7">
                  <c:v>7</c:v>
                </c:pt>
                <c:pt idx="8">
                  <c:v>13</c:v>
                </c:pt>
                <c:pt idx="9">
                  <c:v>3</c:v>
                </c:pt>
                <c:pt idx="10">
                  <c:v>1</c:v>
                </c:pt>
                <c:pt idx="11">
                  <c:v>7</c:v>
                </c:pt>
                <c:pt idx="12">
                  <c:v>48</c:v>
                </c:pt>
                <c:pt idx="13">
                  <c:v>9</c:v>
                </c:pt>
                <c:pt idx="14">
                  <c:v>8</c:v>
                </c:pt>
                <c:pt idx="15">
                  <c:v>8</c:v>
                </c:pt>
                <c:pt idx="16">
                  <c:v>12</c:v>
                </c:pt>
                <c:pt idx="17">
                  <c:v>3</c:v>
                </c:pt>
                <c:pt idx="18">
                  <c:v>6</c:v>
                </c:pt>
                <c:pt idx="19">
                  <c:v>3</c:v>
                </c:pt>
                <c:pt idx="20">
                  <c:v>17</c:v>
                </c:pt>
                <c:pt idx="21">
                  <c:v>10</c:v>
                </c:pt>
                <c:pt idx="22">
                  <c:v>10</c:v>
                </c:pt>
                <c:pt idx="23">
                  <c:v>2</c:v>
                </c:pt>
                <c:pt idx="24">
                  <c:v>2</c:v>
                </c:pt>
                <c:pt idx="25">
                  <c:v>8</c:v>
                </c:pt>
                <c:pt idx="26">
                  <c:v>10</c:v>
                </c:pt>
                <c:pt idx="27">
                  <c:v>35</c:v>
                </c:pt>
              </c:numCache>
            </c:numRef>
          </c:val>
          <c:smooth val="0"/>
          <c:extLst>
            <c:ext xmlns:c16="http://schemas.microsoft.com/office/drawing/2014/chart" uri="{C3380CC4-5D6E-409C-BE32-E72D297353CC}">
              <c16:uniqueId val="{00000000-5C57-4CB5-ADBD-38BB509ABE3E}"/>
            </c:ext>
          </c:extLst>
        </c:ser>
        <c:dLbls>
          <c:showLegendKey val="0"/>
          <c:showVal val="0"/>
          <c:showCatName val="0"/>
          <c:showSerName val="0"/>
          <c:showPercent val="0"/>
          <c:showBubbleSize val="0"/>
        </c:dLbls>
        <c:smooth val="0"/>
        <c:axId val="380052016"/>
        <c:axId val="380048080"/>
      </c:lineChart>
      <c:dateAx>
        <c:axId val="380052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48080"/>
        <c:crosses val="autoZero"/>
        <c:auto val="1"/>
        <c:lblOffset val="100"/>
        <c:baseTimeUnit val="days"/>
      </c:dateAx>
      <c:valAx>
        <c:axId val="38004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5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12</c:v>
                </c:pt>
                <c:pt idx="1">
                  <c:v>15</c:v>
                </c:pt>
                <c:pt idx="2">
                  <c:v>6</c:v>
                </c:pt>
                <c:pt idx="3">
                  <c:v>4</c:v>
                </c:pt>
                <c:pt idx="4">
                  <c:v>9</c:v>
                </c:pt>
              </c:numCache>
            </c:numRef>
          </c:val>
          <c:extLst>
            <c:ext xmlns:c16="http://schemas.microsoft.com/office/drawing/2014/chart" uri="{C3380CC4-5D6E-409C-BE32-E72D297353CC}">
              <c16:uniqueId val="{00000000-268B-422E-8792-733606D9DB97}"/>
            </c:ext>
          </c:extLst>
        </c:ser>
        <c:dLbls>
          <c:showLegendKey val="0"/>
          <c:showVal val="0"/>
          <c:showCatName val="0"/>
          <c:showSerName val="0"/>
          <c:showPercent val="0"/>
          <c:showBubbleSize val="0"/>
        </c:dLbls>
        <c:gapWidth val="219"/>
        <c:overlap val="-27"/>
        <c:axId val="407086440"/>
        <c:axId val="407086768"/>
      </c:barChart>
      <c:catAx>
        <c:axId val="40708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86768"/>
        <c:crosses val="autoZero"/>
        <c:auto val="1"/>
        <c:lblAlgn val="ctr"/>
        <c:lblOffset val="100"/>
        <c:noMultiLvlLbl val="0"/>
      </c:catAx>
      <c:valAx>
        <c:axId val="40708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8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1AAC0-F536-4971-A148-CDFA90F3F579}"/>
              </a:ext>
            </a:extLst>
          </p:cNvPr>
          <p:cNvSpPr>
            <a:spLocks noGrp="1"/>
          </p:cNvSpPr>
          <p:nvPr>
            <p:ph type="ctrTitle"/>
          </p:nvPr>
        </p:nvSpPr>
        <p:spPr/>
        <p:txBody>
          <a:bodyPr/>
          <a:lstStyle/>
          <a:p>
            <a:r>
              <a:rPr lang="en-US"/>
              <a:t>Reporte Twitter</a:t>
            </a:r>
          </a:p>
        </p:txBody>
      </p:sp>
      <p:sp>
        <p:nvSpPr>
          <p:cNvPr id="3" name="Subtitle 2">
            <a:extLst>
              <a:ext uri="{FF2B5EF4-FFF2-40B4-BE49-F238E27FC236}">
                <a16:creationId xmlns:a16="http://schemas.microsoft.com/office/drawing/2014/main" id="{8E4343FB-1CE7-4490-86CB-73C9CA9FF6E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491077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93D82-33B5-4C84-A04A-630EE79B1FF7}"/>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3318CA9D-2E49-4830-85AC-BFA3DE056C05}"/>
              </a:ext>
            </a:extLst>
          </p:cNvPr>
          <p:cNvGraphicFramePr>
            <a:graphicFrameLocks noGrp="1"/>
          </p:cNvGraphicFramePr>
          <p:nvPr>
            <p:ph type="tbl" sz="quarter" idx="13"/>
            <p:extLst>
              <p:ext uri="{D42A27DB-BD31-4B8C-83A1-F6EECF244321}">
                <p14:modId xmlns:p14="http://schemas.microsoft.com/office/powerpoint/2010/main" val="2441163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59819761"/>
                    </a:ext>
                  </a:extLst>
                </a:gridCol>
                <a:gridCol w="493776">
                  <a:extLst>
                    <a:ext uri="{9D8B030D-6E8A-4147-A177-3AD203B41FA5}">
                      <a16:colId xmlns:a16="http://schemas.microsoft.com/office/drawing/2014/main" val="3757856108"/>
                    </a:ext>
                  </a:extLst>
                </a:gridCol>
                <a:gridCol w="493776">
                  <a:extLst>
                    <a:ext uri="{9D8B030D-6E8A-4147-A177-3AD203B41FA5}">
                      <a16:colId xmlns:a16="http://schemas.microsoft.com/office/drawing/2014/main" val="3269274816"/>
                    </a:ext>
                  </a:extLst>
                </a:gridCol>
                <a:gridCol w="493776">
                  <a:extLst>
                    <a:ext uri="{9D8B030D-6E8A-4147-A177-3AD203B41FA5}">
                      <a16:colId xmlns:a16="http://schemas.microsoft.com/office/drawing/2014/main" val="3609981442"/>
                    </a:ext>
                  </a:extLst>
                </a:gridCol>
                <a:gridCol w="493776">
                  <a:extLst>
                    <a:ext uri="{9D8B030D-6E8A-4147-A177-3AD203B41FA5}">
                      <a16:colId xmlns:a16="http://schemas.microsoft.com/office/drawing/2014/main" val="273646922"/>
                    </a:ext>
                  </a:extLst>
                </a:gridCol>
                <a:gridCol w="493776">
                  <a:extLst>
                    <a:ext uri="{9D8B030D-6E8A-4147-A177-3AD203B41FA5}">
                      <a16:colId xmlns:a16="http://schemas.microsoft.com/office/drawing/2014/main" val="4003763737"/>
                    </a:ext>
                  </a:extLst>
                </a:gridCol>
                <a:gridCol w="493776">
                  <a:extLst>
                    <a:ext uri="{9D8B030D-6E8A-4147-A177-3AD203B41FA5}">
                      <a16:colId xmlns:a16="http://schemas.microsoft.com/office/drawing/2014/main" val="1261193801"/>
                    </a:ext>
                  </a:extLst>
                </a:gridCol>
                <a:gridCol w="493776">
                  <a:extLst>
                    <a:ext uri="{9D8B030D-6E8A-4147-A177-3AD203B41FA5}">
                      <a16:colId xmlns:a16="http://schemas.microsoft.com/office/drawing/2014/main" val="2741390187"/>
                    </a:ext>
                  </a:extLst>
                </a:gridCol>
                <a:gridCol w="493776">
                  <a:extLst>
                    <a:ext uri="{9D8B030D-6E8A-4147-A177-3AD203B41FA5}">
                      <a16:colId xmlns:a16="http://schemas.microsoft.com/office/drawing/2014/main" val="1893928482"/>
                    </a:ext>
                  </a:extLst>
                </a:gridCol>
                <a:gridCol w="493776">
                  <a:extLst>
                    <a:ext uri="{9D8B030D-6E8A-4147-A177-3AD203B41FA5}">
                      <a16:colId xmlns:a16="http://schemas.microsoft.com/office/drawing/2014/main" val="1088035760"/>
                    </a:ext>
                  </a:extLst>
                </a:gridCol>
                <a:gridCol w="493776">
                  <a:extLst>
                    <a:ext uri="{9D8B030D-6E8A-4147-A177-3AD203B41FA5}">
                      <a16:colId xmlns:a16="http://schemas.microsoft.com/office/drawing/2014/main" val="230997407"/>
                    </a:ext>
                  </a:extLst>
                </a:gridCol>
                <a:gridCol w="493776">
                  <a:extLst>
                    <a:ext uri="{9D8B030D-6E8A-4147-A177-3AD203B41FA5}">
                      <a16:colId xmlns:a16="http://schemas.microsoft.com/office/drawing/2014/main" val="1649068205"/>
                    </a:ext>
                  </a:extLst>
                </a:gridCol>
                <a:gridCol w="493776">
                  <a:extLst>
                    <a:ext uri="{9D8B030D-6E8A-4147-A177-3AD203B41FA5}">
                      <a16:colId xmlns:a16="http://schemas.microsoft.com/office/drawing/2014/main" val="3430975239"/>
                    </a:ext>
                  </a:extLst>
                </a:gridCol>
                <a:gridCol w="493776">
                  <a:extLst>
                    <a:ext uri="{9D8B030D-6E8A-4147-A177-3AD203B41FA5}">
                      <a16:colId xmlns:a16="http://schemas.microsoft.com/office/drawing/2014/main" val="20430058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81381396"/>
                  </a:ext>
                </a:extLst>
              </a:tr>
              <a:tr h="370840">
                <a:tc>
                  <a:txBody>
                    <a:bodyPr/>
                    <a:lstStyle/>
                    <a:p>
                      <a:r>
                        <a:rPr lang="en-US" sz="1000"/>
                        <a:t>@BHDLeon</a:t>
                      </a:r>
                    </a:p>
                  </a:txBody>
                  <a:tcPr/>
                </a:tc>
                <a:tc>
                  <a:txBody>
                    <a:bodyPr/>
                    <a:lstStyle/>
                    <a:p>
                      <a:r>
                        <a:rPr lang="en-US" sz="1000"/>
                        <a:t>62213</a:t>
                      </a:r>
                    </a:p>
                  </a:txBody>
                  <a:tcPr/>
                </a:tc>
                <a:tc>
                  <a:txBody>
                    <a:bodyPr/>
                    <a:lstStyle/>
                    <a:p>
                      <a:r>
                        <a:rPr lang="en-US" sz="1000"/>
                        <a:t>413</a:t>
                      </a:r>
                    </a:p>
                  </a:txBody>
                  <a:tcPr/>
                </a:tc>
                <a:tc>
                  <a:txBody>
                    <a:bodyPr/>
                    <a:lstStyle/>
                    <a:p>
                      <a:r>
                        <a:rPr lang="en-US" sz="1000"/>
                        <a:t>214</a:t>
                      </a:r>
                    </a:p>
                  </a:txBody>
                  <a:tcPr/>
                </a:tc>
                <a:tc>
                  <a:txBody>
                    <a:bodyPr/>
                    <a:lstStyle/>
                    <a:p>
                      <a:r>
                        <a:rPr lang="en-US" sz="1000"/>
                        <a:t>86</a:t>
                      </a:r>
                    </a:p>
                  </a:txBody>
                  <a:tcPr/>
                </a:tc>
                <a:tc>
                  <a:txBody>
                    <a:bodyPr/>
                    <a:lstStyle/>
                    <a:p>
                      <a:r>
                        <a:rPr lang="en-US" sz="1000"/>
                        <a:t>0</a:t>
                      </a:r>
                    </a:p>
                  </a:txBody>
                  <a:tcPr/>
                </a:tc>
                <a:tc>
                  <a:txBody>
                    <a:bodyPr/>
                    <a:lstStyle/>
                    <a:p>
                      <a:r>
                        <a:rPr lang="en-US" sz="1000"/>
                        <a:t>128</a:t>
                      </a:r>
                    </a:p>
                  </a:txBody>
                  <a:tcPr/>
                </a:tc>
                <a:tc>
                  <a:txBody>
                    <a:bodyPr/>
                    <a:lstStyle/>
                    <a:p>
                      <a:r>
                        <a:rPr lang="en-US" sz="1000"/>
                        <a:t>143</a:t>
                      </a:r>
                    </a:p>
                  </a:txBody>
                  <a:tcPr/>
                </a:tc>
                <a:tc>
                  <a:txBody>
                    <a:bodyPr/>
                    <a:lstStyle/>
                    <a:p>
                      <a:r>
                        <a:rPr lang="en-US" sz="1000"/>
                        <a:t>138</a:t>
                      </a:r>
                    </a:p>
                  </a:txBody>
                  <a:tcPr/>
                </a:tc>
                <a:tc>
                  <a:txBody>
                    <a:bodyPr/>
                    <a:lstStyle/>
                    <a:p>
                      <a:r>
                        <a:rPr lang="en-US" sz="1000"/>
                        <a:t>321</a:t>
                      </a:r>
                    </a:p>
                  </a:txBody>
                  <a:tcPr/>
                </a:tc>
                <a:tc>
                  <a:txBody>
                    <a:bodyPr/>
                    <a:lstStyle/>
                    <a:p>
                      <a:r>
                        <a:rPr lang="en-US" sz="1000"/>
                        <a:t>22</a:t>
                      </a:r>
                    </a:p>
                  </a:txBody>
                  <a:tcPr/>
                </a:tc>
                <a:tc>
                  <a:txBody>
                    <a:bodyPr/>
                    <a:lstStyle/>
                    <a:p>
                      <a:r>
                        <a:rPr lang="en-US" sz="1000"/>
                        <a:t>285</a:t>
                      </a:r>
                    </a:p>
                  </a:txBody>
                  <a:tcPr/>
                </a:tc>
                <a:tc>
                  <a:txBody>
                    <a:bodyPr/>
                    <a:lstStyle/>
                    <a:p>
                      <a:r>
                        <a:rPr lang="en-US" sz="1000"/>
                        <a:t>0.0090%</a:t>
                      </a:r>
                    </a:p>
                  </a:txBody>
                  <a:tcPr/>
                </a:tc>
                <a:tc>
                  <a:txBody>
                    <a:bodyPr/>
                    <a:lstStyle/>
                    <a:p>
                      <a:r>
                        <a:rPr lang="en-US" sz="1000"/>
                        <a:t>80.4%</a:t>
                      </a:r>
                    </a:p>
                  </a:txBody>
                  <a:tcPr/>
                </a:tc>
                <a:extLst>
                  <a:ext uri="{0D108BD9-81ED-4DB2-BD59-A6C34878D82A}">
                    <a16:rowId xmlns:a16="http://schemas.microsoft.com/office/drawing/2014/main" val="2579681666"/>
                  </a:ext>
                </a:extLst>
              </a:tr>
            </a:tbl>
          </a:graphicData>
        </a:graphic>
      </p:graphicFrame>
      <p:sp>
        <p:nvSpPr>
          <p:cNvPr id="4" name="Text Placeholder 3">
            <a:extLst>
              <a:ext uri="{FF2B5EF4-FFF2-40B4-BE49-F238E27FC236}">
                <a16:creationId xmlns:a16="http://schemas.microsoft.com/office/drawing/2014/main" id="{7E6D4B3E-31E6-42E6-ACFE-0E98C4BC227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30929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E27BA-84D9-4A1B-A2C8-770C763076B3}"/>
              </a:ext>
            </a:extLst>
          </p:cNvPr>
          <p:cNvSpPr>
            <a:spLocks noGrp="1"/>
          </p:cNvSpPr>
          <p:nvPr>
            <p:ph type="title"/>
          </p:nvPr>
        </p:nvSpPr>
        <p:spPr/>
        <p:txBody>
          <a:bodyPr/>
          <a:lstStyle/>
          <a:p>
            <a:r>
              <a:rPr lang="en-US"/>
              <a:t>Twitter Key Metrics Radar</a:t>
            </a:r>
          </a:p>
        </p:txBody>
      </p:sp>
      <p:graphicFrame>
        <p:nvGraphicFramePr>
          <p:cNvPr id="6" name="Chart Placeholder 5">
            <a:extLst>
              <a:ext uri="{FF2B5EF4-FFF2-40B4-BE49-F238E27FC236}">
                <a16:creationId xmlns:a16="http://schemas.microsoft.com/office/drawing/2014/main" id="{5DCA6D50-C025-4B03-A812-D497F9F4BF49}"/>
              </a:ext>
            </a:extLst>
          </p:cNvPr>
          <p:cNvGraphicFramePr>
            <a:graphicFrameLocks noGrp="1"/>
          </p:cNvGraphicFramePr>
          <p:nvPr>
            <p:ph type="chart" sz="quarter" idx="13"/>
            <p:extLst>
              <p:ext uri="{D42A27DB-BD31-4B8C-83A1-F6EECF244321}">
                <p14:modId xmlns:p14="http://schemas.microsoft.com/office/powerpoint/2010/main" val="1654903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4EF3B7-A7B5-4FBC-BA04-65E0CC3D20A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5BBEF25-D76D-4722-9112-1EAB9EE485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8027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AE601-028B-4B39-ABEF-05BDB2AFAD6E}"/>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76C403E3-26CE-4B99-8580-41CE4BCDF1AC}"/>
              </a:ext>
            </a:extLst>
          </p:cNvPr>
          <p:cNvGraphicFramePr>
            <a:graphicFrameLocks noGrp="1"/>
          </p:cNvGraphicFramePr>
          <p:nvPr>
            <p:ph type="chart" sz="quarter" idx="13"/>
            <p:extLst>
              <p:ext uri="{D42A27DB-BD31-4B8C-83A1-F6EECF244321}">
                <p14:modId xmlns:p14="http://schemas.microsoft.com/office/powerpoint/2010/main" val="1550705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099715-3165-4769-9A20-521E53477B6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5263507-C44A-49DF-9DA3-A7336C3860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803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5A12B-9888-4B9E-B203-8852CBB3082C}"/>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8EBB9EBF-88F6-4035-92E2-817AD9105097}"/>
              </a:ext>
            </a:extLst>
          </p:cNvPr>
          <p:cNvGraphicFramePr>
            <a:graphicFrameLocks noGrp="1"/>
          </p:cNvGraphicFramePr>
          <p:nvPr>
            <p:ph type="chart" sz="quarter" idx="13"/>
            <p:extLst>
              <p:ext uri="{D42A27DB-BD31-4B8C-83A1-F6EECF244321}">
                <p14:modId xmlns:p14="http://schemas.microsoft.com/office/powerpoint/2010/main" val="1485888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02DC0C-0B1C-4BBF-AC67-C771D712ACA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796F483-C5CD-4C24-8F84-9F2ABDB0D1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7281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FEA83-CDA4-4CD5-AAB7-47840910BDA0}"/>
              </a:ext>
            </a:extLst>
          </p:cNvPr>
          <p:cNvSpPr>
            <a:spLocks noGrp="1"/>
          </p:cNvSpPr>
          <p:nvPr>
            <p:ph type="title"/>
          </p:nvPr>
        </p:nvSpPr>
        <p:spPr/>
        <p:txBody>
          <a:bodyPr/>
          <a:lstStyle/>
          <a:p>
            <a:r>
              <a:rPr lang="en-US"/>
              <a:t>Twitter Followers Change Per Weekday</a:t>
            </a:r>
          </a:p>
        </p:txBody>
      </p:sp>
      <p:graphicFrame>
        <p:nvGraphicFramePr>
          <p:cNvPr id="6" name="Chart Placeholder 5">
            <a:extLst>
              <a:ext uri="{FF2B5EF4-FFF2-40B4-BE49-F238E27FC236}">
                <a16:creationId xmlns:a16="http://schemas.microsoft.com/office/drawing/2014/main" id="{5816D0A2-6143-421E-B627-6F3C30537640}"/>
              </a:ext>
            </a:extLst>
          </p:cNvPr>
          <p:cNvGraphicFramePr>
            <a:graphicFrameLocks noGrp="1"/>
          </p:cNvGraphicFramePr>
          <p:nvPr>
            <p:ph type="chart" sz="quarter" idx="13"/>
            <p:extLst>
              <p:ext uri="{D42A27DB-BD31-4B8C-83A1-F6EECF244321}">
                <p14:modId xmlns:p14="http://schemas.microsoft.com/office/powerpoint/2010/main" val="1532045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DCBFC-FA67-4864-9C82-9849A3FB1EA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F865101-FF83-4989-930D-F2347EC0E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8535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95297-27DE-4A56-828A-78C9A11BE9B1}"/>
              </a:ext>
            </a:extLst>
          </p:cNvPr>
          <p:cNvSpPr>
            <a:spLocks noGrp="1"/>
          </p:cNvSpPr>
          <p:nvPr>
            <p:ph type="title"/>
          </p:nvPr>
        </p:nvSpPr>
        <p:spPr/>
        <p:txBody>
          <a:bodyPr/>
          <a:lstStyle/>
          <a:p>
            <a:r>
              <a:rPr lang="en-US"/>
              <a:t>Twitter Own Tweets</a:t>
            </a:r>
          </a:p>
        </p:txBody>
      </p:sp>
      <p:graphicFrame>
        <p:nvGraphicFramePr>
          <p:cNvPr id="6" name="Chart Placeholder 5">
            <a:extLst>
              <a:ext uri="{FF2B5EF4-FFF2-40B4-BE49-F238E27FC236}">
                <a16:creationId xmlns:a16="http://schemas.microsoft.com/office/drawing/2014/main" id="{C0FD4ACD-6C9F-4F5B-A652-C519457E8591}"/>
              </a:ext>
            </a:extLst>
          </p:cNvPr>
          <p:cNvGraphicFramePr>
            <a:graphicFrameLocks noGrp="1"/>
          </p:cNvGraphicFramePr>
          <p:nvPr>
            <p:ph type="chart" sz="quarter" idx="13"/>
            <p:extLst>
              <p:ext uri="{D42A27DB-BD31-4B8C-83A1-F6EECF244321}">
                <p14:modId xmlns:p14="http://schemas.microsoft.com/office/powerpoint/2010/main" val="147829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2F646E-5C18-44F2-8A65-A4942047493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2684276-D1E7-4F2D-BD46-C8C56F7498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0312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24C78-EF97-462B-AAD9-21A0CAC26DEC}"/>
              </a:ext>
            </a:extLst>
          </p:cNvPr>
          <p:cNvSpPr>
            <a:spLocks noGrp="1"/>
          </p:cNvSpPr>
          <p:nvPr>
            <p:ph type="title"/>
          </p:nvPr>
        </p:nvSpPr>
        <p:spPr/>
        <p:txBody>
          <a:bodyPr/>
          <a:lstStyle/>
          <a:p>
            <a:r>
              <a:rPr lang="en-US"/>
              <a:t>Twitter Tweet Type Distribution</a:t>
            </a:r>
          </a:p>
        </p:txBody>
      </p:sp>
      <p:graphicFrame>
        <p:nvGraphicFramePr>
          <p:cNvPr id="6" name="Chart Placeholder 5">
            <a:extLst>
              <a:ext uri="{FF2B5EF4-FFF2-40B4-BE49-F238E27FC236}">
                <a16:creationId xmlns:a16="http://schemas.microsoft.com/office/drawing/2014/main" id="{948964C4-751F-41E1-8811-186E8E72839E}"/>
              </a:ext>
            </a:extLst>
          </p:cNvPr>
          <p:cNvGraphicFramePr>
            <a:graphicFrameLocks noGrp="1"/>
          </p:cNvGraphicFramePr>
          <p:nvPr>
            <p:ph type="chart" sz="quarter" idx="13"/>
            <p:extLst>
              <p:ext uri="{D42A27DB-BD31-4B8C-83A1-F6EECF244321}">
                <p14:modId xmlns:p14="http://schemas.microsoft.com/office/powerpoint/2010/main" val="3395090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FF0AC5-BDF3-401A-98A7-395FB850AB4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4F667B5-47E2-4F82-A6EC-3DFBA6BAC9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4447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6136-631C-430B-A4CB-A364865928BD}"/>
              </a:ext>
            </a:extLst>
          </p:cNvPr>
          <p:cNvSpPr>
            <a:spLocks noGrp="1"/>
          </p:cNvSpPr>
          <p:nvPr>
            <p:ph type="title"/>
          </p:nvPr>
        </p:nvSpPr>
        <p:spPr/>
        <p:txBody>
          <a:bodyPr/>
          <a:lstStyle/>
          <a:p>
            <a:r>
              <a:rPr lang="en-US"/>
              <a:t>Twitter Own Tweets By Weekday</a:t>
            </a:r>
          </a:p>
        </p:txBody>
      </p:sp>
      <p:graphicFrame>
        <p:nvGraphicFramePr>
          <p:cNvPr id="6" name="Chart Placeholder 5">
            <a:extLst>
              <a:ext uri="{FF2B5EF4-FFF2-40B4-BE49-F238E27FC236}">
                <a16:creationId xmlns:a16="http://schemas.microsoft.com/office/drawing/2014/main" id="{66CDDA64-0DFD-48EE-B8C1-D7FD1C9D823B}"/>
              </a:ext>
            </a:extLst>
          </p:cNvPr>
          <p:cNvGraphicFramePr>
            <a:graphicFrameLocks noGrp="1"/>
          </p:cNvGraphicFramePr>
          <p:nvPr>
            <p:ph type="chart" sz="quarter" idx="13"/>
            <p:extLst>
              <p:ext uri="{D42A27DB-BD31-4B8C-83A1-F6EECF244321}">
                <p14:modId xmlns:p14="http://schemas.microsoft.com/office/powerpoint/2010/main" val="4125680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41290F-A299-4ED9-89CC-F6658175D58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ABEFA20-C744-4ED2-A270-4F2962E83C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3156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5BC40-B917-4B7D-B50C-066AD160F5C5}"/>
              </a:ext>
            </a:extLst>
          </p:cNvPr>
          <p:cNvSpPr>
            <a:spLocks noGrp="1"/>
          </p:cNvSpPr>
          <p:nvPr>
            <p:ph type="title"/>
          </p:nvPr>
        </p:nvSpPr>
        <p:spPr/>
        <p:txBody>
          <a:bodyPr/>
          <a:lstStyle/>
          <a:p>
            <a:r>
              <a:rPr lang="en-US"/>
              <a:t>Twitter Interaction Rate By Weekday</a:t>
            </a:r>
          </a:p>
        </p:txBody>
      </p:sp>
      <p:graphicFrame>
        <p:nvGraphicFramePr>
          <p:cNvPr id="6" name="Chart Placeholder 5">
            <a:extLst>
              <a:ext uri="{FF2B5EF4-FFF2-40B4-BE49-F238E27FC236}">
                <a16:creationId xmlns:a16="http://schemas.microsoft.com/office/drawing/2014/main" id="{B74559E3-8E9E-45B6-B417-446C809F69E4}"/>
              </a:ext>
            </a:extLst>
          </p:cNvPr>
          <p:cNvGraphicFramePr>
            <a:graphicFrameLocks noGrp="1"/>
          </p:cNvGraphicFramePr>
          <p:nvPr>
            <p:ph type="chart" sz="quarter" idx="13"/>
            <p:extLst>
              <p:ext uri="{D42A27DB-BD31-4B8C-83A1-F6EECF244321}">
                <p14:modId xmlns:p14="http://schemas.microsoft.com/office/powerpoint/2010/main" val="3381011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557E94-8F9A-4164-8FA4-0D5B02CBF27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4699EC4-F2FD-42C5-AFB3-E42302AC19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8643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FB04C-0997-4555-B0F1-F39934408B2F}"/>
              </a:ext>
            </a:extLst>
          </p:cNvPr>
          <p:cNvSpPr>
            <a:spLocks noGrp="1"/>
          </p:cNvSpPr>
          <p:nvPr>
            <p:ph type="title"/>
          </p:nvPr>
        </p:nvSpPr>
        <p:spPr/>
        <p:txBody>
          <a:bodyPr/>
          <a:lstStyle/>
          <a:p>
            <a:r>
              <a:rPr lang="en-US"/>
              <a:t>Twitter Own Tweets By Hour</a:t>
            </a:r>
          </a:p>
        </p:txBody>
      </p:sp>
      <p:graphicFrame>
        <p:nvGraphicFramePr>
          <p:cNvPr id="6" name="Chart Placeholder 5">
            <a:extLst>
              <a:ext uri="{FF2B5EF4-FFF2-40B4-BE49-F238E27FC236}">
                <a16:creationId xmlns:a16="http://schemas.microsoft.com/office/drawing/2014/main" id="{8DF6B7B9-1EFE-4A81-A000-693F39C627DA}"/>
              </a:ext>
            </a:extLst>
          </p:cNvPr>
          <p:cNvGraphicFramePr>
            <a:graphicFrameLocks noGrp="1"/>
          </p:cNvGraphicFramePr>
          <p:nvPr>
            <p:ph type="chart" sz="quarter" idx="13"/>
            <p:extLst>
              <p:ext uri="{D42A27DB-BD31-4B8C-83A1-F6EECF244321}">
                <p14:modId xmlns:p14="http://schemas.microsoft.com/office/powerpoint/2010/main" val="107872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768A1A-B04C-48CB-85CD-E1A5DDD80BA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4418E6B-B53F-4211-8006-538AE7C7A8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5405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A1D4-8060-48E0-9A7A-B31A75A450B5}"/>
              </a:ext>
            </a:extLst>
          </p:cNvPr>
          <p:cNvSpPr>
            <a:spLocks noGrp="1"/>
          </p:cNvSpPr>
          <p:nvPr>
            <p:ph type="title"/>
          </p:nvPr>
        </p:nvSpPr>
        <p:spPr/>
        <p:txBody>
          <a:bodyPr/>
          <a:lstStyle/>
          <a:p>
            <a:r>
              <a:rPr lang="en-US"/>
              <a:t>Twitter Interaction Rate By Hour</a:t>
            </a:r>
          </a:p>
        </p:txBody>
      </p:sp>
      <p:graphicFrame>
        <p:nvGraphicFramePr>
          <p:cNvPr id="6" name="Chart Placeholder 5">
            <a:extLst>
              <a:ext uri="{FF2B5EF4-FFF2-40B4-BE49-F238E27FC236}">
                <a16:creationId xmlns:a16="http://schemas.microsoft.com/office/drawing/2014/main" id="{BF0A0262-53D8-4B12-8118-9D4066A6ADF1}"/>
              </a:ext>
            </a:extLst>
          </p:cNvPr>
          <p:cNvGraphicFramePr>
            <a:graphicFrameLocks noGrp="1"/>
          </p:cNvGraphicFramePr>
          <p:nvPr>
            <p:ph type="chart" sz="quarter" idx="13"/>
            <p:extLst>
              <p:ext uri="{D42A27DB-BD31-4B8C-83A1-F6EECF244321}">
                <p14:modId xmlns:p14="http://schemas.microsoft.com/office/powerpoint/2010/main" val="4155538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BB7D81-2A97-46C7-A259-35CF2DCF9B7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3909293-10FE-483E-8616-F726DA475D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4539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69E82-4EBF-4C68-9290-0B640E8A529D}"/>
              </a:ext>
            </a:extLst>
          </p:cNvPr>
          <p:cNvSpPr>
            <a:spLocks noGrp="1"/>
          </p:cNvSpPr>
          <p:nvPr>
            <p:ph type="title"/>
          </p:nvPr>
        </p:nvSpPr>
        <p:spPr/>
        <p:txBody>
          <a:bodyPr/>
          <a:lstStyle/>
          <a:p>
            <a:r>
              <a:rPr lang="en-US"/>
              <a:t>Twitter Own and Retweeted Tweets Table - 1 of 7</a:t>
            </a:r>
          </a:p>
        </p:txBody>
      </p:sp>
      <p:graphicFrame>
        <p:nvGraphicFramePr>
          <p:cNvPr id="5" name="Table Placeholder 4">
            <a:extLst>
              <a:ext uri="{FF2B5EF4-FFF2-40B4-BE49-F238E27FC236}">
                <a16:creationId xmlns:a16="http://schemas.microsoft.com/office/drawing/2014/main" id="{A425FCA2-BE9A-4E47-93B8-1029F7BDEA8C}"/>
              </a:ext>
            </a:extLst>
          </p:cNvPr>
          <p:cNvGraphicFramePr>
            <a:graphicFrameLocks noGrp="1"/>
          </p:cNvGraphicFramePr>
          <p:nvPr>
            <p:ph type="tbl" sz="quarter" idx="13"/>
            <p:extLst>
              <p:ext uri="{D42A27DB-BD31-4B8C-83A1-F6EECF244321}">
                <p14:modId xmlns:p14="http://schemas.microsoft.com/office/powerpoint/2010/main" val="2286452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4463193"/>
                    </a:ext>
                  </a:extLst>
                </a:gridCol>
                <a:gridCol w="822960">
                  <a:extLst>
                    <a:ext uri="{9D8B030D-6E8A-4147-A177-3AD203B41FA5}">
                      <a16:colId xmlns:a16="http://schemas.microsoft.com/office/drawing/2014/main" val="4096612212"/>
                    </a:ext>
                  </a:extLst>
                </a:gridCol>
                <a:gridCol w="822960">
                  <a:extLst>
                    <a:ext uri="{9D8B030D-6E8A-4147-A177-3AD203B41FA5}">
                      <a16:colId xmlns:a16="http://schemas.microsoft.com/office/drawing/2014/main" val="2868806973"/>
                    </a:ext>
                  </a:extLst>
                </a:gridCol>
                <a:gridCol w="822960">
                  <a:extLst>
                    <a:ext uri="{9D8B030D-6E8A-4147-A177-3AD203B41FA5}">
                      <a16:colId xmlns:a16="http://schemas.microsoft.com/office/drawing/2014/main" val="3658030067"/>
                    </a:ext>
                  </a:extLst>
                </a:gridCol>
                <a:gridCol w="822960">
                  <a:extLst>
                    <a:ext uri="{9D8B030D-6E8A-4147-A177-3AD203B41FA5}">
                      <a16:colId xmlns:a16="http://schemas.microsoft.com/office/drawing/2014/main" val="1778091445"/>
                    </a:ext>
                  </a:extLst>
                </a:gridCol>
                <a:gridCol w="822960">
                  <a:extLst>
                    <a:ext uri="{9D8B030D-6E8A-4147-A177-3AD203B41FA5}">
                      <a16:colId xmlns:a16="http://schemas.microsoft.com/office/drawing/2014/main" val="993424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9239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- 2018-02-27 19:00:12</a:t>
                      </a:r>
                      <a:r>
                        <a:rPr kumimoji="0" lang="es-ES" sz="1000" b="0" i="0" u="none" strike="noStrike" kern="1200" cap="none" spc="0" normalizeH="0" baseline="0" noProof="0">
                          <a:ln>
                            <a:noFill/>
                          </a:ln>
                          <a:solidFill>
                            <a:prstClr val="black"/>
                          </a:solidFill>
                          <a:effectLst/>
                          <a:uLnTx/>
                          <a:uFillTx/>
                          <a:latin typeface="+mn-lt"/>
                          <a:ea typeface="+mn-ea"/>
                          <a:cs typeface="+mn-cs"/>
                        </a:rPr>
                        <a:t>
No te pierdas la transmisión del documental “Hay un  País en el Mundo”, esta noche a las 8:00 p.m. por Digital 15 y Telemicro Internacional. Este es nuestro regalo para todos los dominicanos en el día de nuestra Independencia #HayUnPaísEnElMundo #MesDeLaPatria #BHDLeón https://t.co/N8oBddl1zR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0.0515%</a:t>
                      </a:r>
                    </a:p>
                  </a:txBody>
                  <a:tcPr/>
                </a:tc>
                <a:extLst>
                  <a:ext uri="{0D108BD9-81ED-4DB2-BD59-A6C34878D82A}">
                    <a16:rowId xmlns:a16="http://schemas.microsoft.com/office/drawing/2014/main" val="189061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- 2018-02-13 02:24:40</a:t>
                      </a:r>
                      <a:r>
                        <a:rPr kumimoji="0" lang="es-ES" sz="1000" b="0" i="0" u="none" strike="noStrike" kern="1200" cap="none" spc="0" normalizeH="0" baseline="0" noProof="0">
                          <a:ln>
                            <a:noFill/>
                          </a:ln>
                          <a:solidFill>
                            <a:prstClr val="black"/>
                          </a:solidFill>
                          <a:effectLst/>
                          <a:uLnTx/>
                          <a:uFillTx/>
                          <a:latin typeface="+mn-lt"/>
                          <a:ea typeface="+mn-ea"/>
                          <a:cs typeface="+mn-cs"/>
                        </a:rPr>
                        <a:t>
Apreciados clientes, lamentamos la situación de intermitencia del servicio de tarjetas de débito y prepago. Estamos trabajando arduamente en la normalización del mismo. En cuanto el servicio sea estabilizado, comunicaremos nuevamente por esta misma vía. #BHDLeon https://t.co/lluNsex5l5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0.0452%</a:t>
                      </a:r>
                    </a:p>
                  </a:txBody>
                  <a:tcPr/>
                </a:tc>
                <a:extLst>
                  <a:ext uri="{0D108BD9-81ED-4DB2-BD59-A6C34878D82A}">
                    <a16:rowId xmlns:a16="http://schemas.microsoft.com/office/drawing/2014/main" val="364585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- 2018-02-26 13:02:27</a:t>
                      </a:r>
                      <a:r>
                        <a:rPr kumimoji="0" lang="es-ES" sz="1000" b="0" i="0" u="none" strike="noStrike" kern="1200" cap="none" spc="0" normalizeH="0" baseline="0" noProof="0">
                          <a:ln>
                            <a:noFill/>
                          </a:ln>
                          <a:solidFill>
                            <a:prstClr val="black"/>
                          </a:solidFill>
                          <a:effectLst/>
                          <a:uLnTx/>
                          <a:uFillTx/>
                          <a:latin typeface="+mn-lt"/>
                          <a:ea typeface="+mn-ea"/>
                          <a:cs typeface="+mn-cs"/>
                        </a:rPr>
                        <a:t>
Celebremos al país que nos abraza cuando estamos en el trayecto del sol. No te pierdas la transmisión del documental “Hay un  País en el Mundo”, este martes 27 de febrero a las 8:00 p.m. por Digital 15 y Telemicro Internacional #HayUnPaísEnElMundo #MesDeLaPatria #BHDLeón https://t.co/d7uD3Ft2c0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a:t>
                      </a:r>
                    </a:p>
                  </a:txBody>
                  <a:tcPr/>
                </a:tc>
                <a:extLst>
                  <a:ext uri="{0D108BD9-81ED-4DB2-BD59-A6C34878D82A}">
                    <a16:rowId xmlns:a16="http://schemas.microsoft.com/office/drawing/2014/main" val="155936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- 2018-02-01 03:49:05</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las @aguilasbbc! Equipo campeón de la #CopaBHDLeon de Beisbol Invernal 2017-2018. https://t.co/qHl2SE7nxZ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0.0485%</a:t>
                      </a:r>
                    </a:p>
                  </a:txBody>
                  <a:tcPr/>
                </a:tc>
                <a:extLst>
                  <a:ext uri="{0D108BD9-81ED-4DB2-BD59-A6C34878D82A}">
                    <a16:rowId xmlns:a16="http://schemas.microsoft.com/office/drawing/2014/main" val="492484163"/>
                  </a:ext>
                </a:extLst>
              </a:tr>
            </a:tbl>
          </a:graphicData>
        </a:graphic>
      </p:graphicFrame>
      <p:sp>
        <p:nvSpPr>
          <p:cNvPr id="4" name="Text Placeholder 3">
            <a:extLst>
              <a:ext uri="{FF2B5EF4-FFF2-40B4-BE49-F238E27FC236}">
                <a16:creationId xmlns:a16="http://schemas.microsoft.com/office/drawing/2014/main" id="{67E2934B-F714-4BB9-870A-DF66DB3C749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82514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1FFC7-F1BB-45DB-A356-803E8F8EC82E}"/>
              </a:ext>
            </a:extLst>
          </p:cNvPr>
          <p:cNvSpPr>
            <a:spLocks noGrp="1"/>
          </p:cNvSpPr>
          <p:nvPr>
            <p:ph type="title"/>
          </p:nvPr>
        </p:nvSpPr>
        <p:spPr/>
        <p:txBody>
          <a:bodyPr/>
          <a:lstStyle/>
          <a:p>
            <a:r>
              <a:rPr lang="en-US"/>
              <a:t>Twitter Own and Retweeted Tweets Table - 2 of 7</a:t>
            </a:r>
          </a:p>
        </p:txBody>
      </p:sp>
      <p:graphicFrame>
        <p:nvGraphicFramePr>
          <p:cNvPr id="5" name="Table Placeholder 4">
            <a:extLst>
              <a:ext uri="{FF2B5EF4-FFF2-40B4-BE49-F238E27FC236}">
                <a16:creationId xmlns:a16="http://schemas.microsoft.com/office/drawing/2014/main" id="{5185CF94-FD2E-40B6-A776-1CE6846566B4}"/>
              </a:ext>
            </a:extLst>
          </p:cNvPr>
          <p:cNvGraphicFramePr>
            <a:graphicFrameLocks noGrp="1"/>
          </p:cNvGraphicFramePr>
          <p:nvPr>
            <p:ph type="tbl" sz="quarter" idx="13"/>
            <p:extLst>
              <p:ext uri="{D42A27DB-BD31-4B8C-83A1-F6EECF244321}">
                <p14:modId xmlns:p14="http://schemas.microsoft.com/office/powerpoint/2010/main" val="3679510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75579954"/>
                    </a:ext>
                  </a:extLst>
                </a:gridCol>
                <a:gridCol w="822960">
                  <a:extLst>
                    <a:ext uri="{9D8B030D-6E8A-4147-A177-3AD203B41FA5}">
                      <a16:colId xmlns:a16="http://schemas.microsoft.com/office/drawing/2014/main" val="841325305"/>
                    </a:ext>
                  </a:extLst>
                </a:gridCol>
                <a:gridCol w="822960">
                  <a:extLst>
                    <a:ext uri="{9D8B030D-6E8A-4147-A177-3AD203B41FA5}">
                      <a16:colId xmlns:a16="http://schemas.microsoft.com/office/drawing/2014/main" val="417781136"/>
                    </a:ext>
                  </a:extLst>
                </a:gridCol>
                <a:gridCol w="822960">
                  <a:extLst>
                    <a:ext uri="{9D8B030D-6E8A-4147-A177-3AD203B41FA5}">
                      <a16:colId xmlns:a16="http://schemas.microsoft.com/office/drawing/2014/main" val="1157604354"/>
                    </a:ext>
                  </a:extLst>
                </a:gridCol>
                <a:gridCol w="822960">
                  <a:extLst>
                    <a:ext uri="{9D8B030D-6E8A-4147-A177-3AD203B41FA5}">
                      <a16:colId xmlns:a16="http://schemas.microsoft.com/office/drawing/2014/main" val="1573231303"/>
                    </a:ext>
                  </a:extLst>
                </a:gridCol>
                <a:gridCol w="822960">
                  <a:extLst>
                    <a:ext uri="{9D8B030D-6E8A-4147-A177-3AD203B41FA5}">
                      <a16:colId xmlns:a16="http://schemas.microsoft.com/office/drawing/2014/main" val="114259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42838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- 2018-02-27 12:30:31</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un año más del nacimiento de nuestra República Dominicana, un día para exaltar los valores patrios y el espíritu de trabajo, la alegría y la actitud de servicio que siempre han estado presentes en el pueblo dominicano. #BancoBHDLeón, #MejoraTuMundo #MesDeLaPatria https://t.co/92XeR6zYYB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a:t>
                      </a:r>
                    </a:p>
                  </a:txBody>
                  <a:tcPr/>
                </a:tc>
                <a:extLst>
                  <a:ext uri="{0D108BD9-81ED-4DB2-BD59-A6C34878D82A}">
                    <a16:rowId xmlns:a16="http://schemas.microsoft.com/office/drawing/2014/main" val="3814687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- 2018-02-07 03:04:34</a:t>
                      </a:r>
                      <a:r>
                        <a:rPr kumimoji="0" lang="es-ES" sz="1000" b="0" i="0" u="none" strike="noStrike" kern="1200" cap="none" spc="0" normalizeH="0" baseline="0" noProof="0">
                          <a:ln>
                            <a:noFill/>
                          </a:ln>
                          <a:solidFill>
                            <a:prstClr val="black"/>
                          </a:solidFill>
                          <a:effectLst/>
                          <a:uLnTx/>
                          <a:uFillTx/>
                          <a:latin typeface="+mn-lt"/>
                          <a:ea typeface="+mn-ea"/>
                          <a:cs typeface="+mn-cs"/>
                        </a:rPr>
                        <a:t>
Ejecutivos de #BHDLeón y @Banreservas anunciaron UnaRed la marca de la primera y más grande red unificada de cajeros automáticos propios de República Dominicana, con la cobertura nacional de más de 1,300 cajeros automáticos #LaRedDeCajerosMásGrande #UNARED https://t.co/Ic4fwSDxgp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0.0259%</a:t>
                      </a:r>
                    </a:p>
                  </a:txBody>
                  <a:tcPr/>
                </a:tc>
                <a:extLst>
                  <a:ext uri="{0D108BD9-81ED-4DB2-BD59-A6C34878D82A}">
                    <a16:rowId xmlns:a16="http://schemas.microsoft.com/office/drawing/2014/main" val="391316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- 2018-02-26 20:38:55</a:t>
                      </a:r>
                      <a:r>
                        <a:rPr kumimoji="0" lang="es-ES" sz="1000" b="0" i="0" u="none" strike="noStrike" kern="1200" cap="none" spc="0" normalizeH="0" baseline="0" noProof="0">
                          <a:ln>
                            <a:noFill/>
                          </a:ln>
                          <a:solidFill>
                            <a:prstClr val="black"/>
                          </a:solidFill>
                          <a:effectLst/>
                          <a:uLnTx/>
                          <a:uFillTx/>
                          <a:latin typeface="+mn-lt"/>
                          <a:ea typeface="+mn-ea"/>
                          <a:cs typeface="+mn-cs"/>
                        </a:rPr>
                        <a:t>
No te pierdas este martes 27 de febrero la transmisión del documental “Hay un País en el Mundo” del director José “Pinky” Pintor a las 8:00 p.m. por Digital 15 y Telemicro Internacional. #HayUnPaísEnElMundo #MesDeLaPatria #BHDLeón https://t.co/hcGjIEHYLu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a:t>
                      </a:r>
                    </a:p>
                  </a:txBody>
                  <a:tcPr/>
                </a:tc>
                <a:extLst>
                  <a:ext uri="{0D108BD9-81ED-4DB2-BD59-A6C34878D82A}">
                    <a16:rowId xmlns:a16="http://schemas.microsoft.com/office/drawing/2014/main" val="131452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- 2018-02-22 13:30:18</a:t>
                      </a:r>
                      <a:r>
                        <a:rPr kumimoji="0" lang="es-ES" sz="1000" b="0" i="0" u="none" strike="noStrike" kern="1200" cap="none" spc="0" normalizeH="0" baseline="0" noProof="0">
                          <a:ln>
                            <a:noFill/>
                          </a:ln>
                          <a:solidFill>
                            <a:prstClr val="black"/>
                          </a:solidFill>
                          <a:effectLst/>
                          <a:uLnTx/>
                          <a:uFillTx/>
                          <a:latin typeface="+mn-lt"/>
                          <a:ea typeface="+mn-ea"/>
                          <a:cs typeface="+mn-cs"/>
                        </a:rPr>
                        <a:t>
Operar el día a día es necesario para sostener las finanzas de tu negocio, pero también es importante participar de Foros, actividades gremiales y educativas que te mantengan actualizado en tu área profesional. #BHDLeonNegocios https://t.co/CIHboDpvVt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a:t>
                      </a:r>
                    </a:p>
                  </a:txBody>
                  <a:tcPr/>
                </a:tc>
                <a:extLst>
                  <a:ext uri="{0D108BD9-81ED-4DB2-BD59-A6C34878D82A}">
                    <a16:rowId xmlns:a16="http://schemas.microsoft.com/office/drawing/2014/main" val="100506285"/>
                  </a:ext>
                </a:extLst>
              </a:tr>
            </a:tbl>
          </a:graphicData>
        </a:graphic>
      </p:graphicFrame>
      <p:sp>
        <p:nvSpPr>
          <p:cNvPr id="4" name="Text Placeholder 3">
            <a:extLst>
              <a:ext uri="{FF2B5EF4-FFF2-40B4-BE49-F238E27FC236}">
                <a16:creationId xmlns:a16="http://schemas.microsoft.com/office/drawing/2014/main" id="{27BED8CA-87DA-4CF9-B4D8-14FFCF6794E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57391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49736-9092-4CB5-8ACD-B6FF16B57FB2}"/>
              </a:ext>
            </a:extLst>
          </p:cNvPr>
          <p:cNvSpPr>
            <a:spLocks noGrp="1"/>
          </p:cNvSpPr>
          <p:nvPr>
            <p:ph type="title"/>
          </p:nvPr>
        </p:nvSpPr>
        <p:spPr/>
        <p:txBody>
          <a:bodyPr/>
          <a:lstStyle/>
          <a:p>
            <a:r>
              <a:rPr lang="en-US"/>
              <a:t>Twitter Own and Retweeted Tweets Table - 3 of 7</a:t>
            </a:r>
          </a:p>
        </p:txBody>
      </p:sp>
      <p:graphicFrame>
        <p:nvGraphicFramePr>
          <p:cNvPr id="5" name="Table Placeholder 4">
            <a:extLst>
              <a:ext uri="{FF2B5EF4-FFF2-40B4-BE49-F238E27FC236}">
                <a16:creationId xmlns:a16="http://schemas.microsoft.com/office/drawing/2014/main" id="{6907B02C-3F44-45FF-B75F-EEEE0998B2CA}"/>
              </a:ext>
            </a:extLst>
          </p:cNvPr>
          <p:cNvGraphicFramePr>
            <a:graphicFrameLocks noGrp="1"/>
          </p:cNvGraphicFramePr>
          <p:nvPr>
            <p:ph type="tbl" sz="quarter" idx="13"/>
            <p:extLst>
              <p:ext uri="{D42A27DB-BD31-4B8C-83A1-F6EECF244321}">
                <p14:modId xmlns:p14="http://schemas.microsoft.com/office/powerpoint/2010/main" val="1059317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24665345"/>
                    </a:ext>
                  </a:extLst>
                </a:gridCol>
                <a:gridCol w="822960">
                  <a:extLst>
                    <a:ext uri="{9D8B030D-6E8A-4147-A177-3AD203B41FA5}">
                      <a16:colId xmlns:a16="http://schemas.microsoft.com/office/drawing/2014/main" val="1756449240"/>
                    </a:ext>
                  </a:extLst>
                </a:gridCol>
                <a:gridCol w="822960">
                  <a:extLst>
                    <a:ext uri="{9D8B030D-6E8A-4147-A177-3AD203B41FA5}">
                      <a16:colId xmlns:a16="http://schemas.microsoft.com/office/drawing/2014/main" val="2467977290"/>
                    </a:ext>
                  </a:extLst>
                </a:gridCol>
                <a:gridCol w="822960">
                  <a:extLst>
                    <a:ext uri="{9D8B030D-6E8A-4147-A177-3AD203B41FA5}">
                      <a16:colId xmlns:a16="http://schemas.microsoft.com/office/drawing/2014/main" val="2482830954"/>
                    </a:ext>
                  </a:extLst>
                </a:gridCol>
                <a:gridCol w="822960">
                  <a:extLst>
                    <a:ext uri="{9D8B030D-6E8A-4147-A177-3AD203B41FA5}">
                      <a16:colId xmlns:a16="http://schemas.microsoft.com/office/drawing/2014/main" val="1235430929"/>
                    </a:ext>
                  </a:extLst>
                </a:gridCol>
                <a:gridCol w="822960">
                  <a:extLst>
                    <a:ext uri="{9D8B030D-6E8A-4147-A177-3AD203B41FA5}">
                      <a16:colId xmlns:a16="http://schemas.microsoft.com/office/drawing/2014/main" val="3659462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76135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- 2018-02-14 20:00:56</a:t>
                      </a:r>
                      <a:r>
                        <a:rPr kumimoji="0" lang="es-ES" sz="1000" b="0" i="0" u="none" strike="noStrike" kern="1200" cap="none" spc="0" normalizeH="0" baseline="0" noProof="0">
                          <a:ln>
                            <a:noFill/>
                          </a:ln>
                          <a:solidFill>
                            <a:prstClr val="black"/>
                          </a:solidFill>
                          <a:effectLst/>
                          <a:uLnTx/>
                          <a:uFillTx/>
                          <a:latin typeface="+mn-lt"/>
                          <a:ea typeface="+mn-ea"/>
                          <a:cs typeface="+mn-cs"/>
                        </a:rPr>
                        <a:t>
A la hora de diferenciar tu negocio de otros que ofrezcan productos y servicios similares, es necesario estructurar de una propuesta de valor que vaya al ritmo de los deseos y necesidades del cliente. #BHDLeonNegocios https://t.co/rujek1kdtH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a:t>
                      </a:r>
                    </a:p>
                  </a:txBody>
                  <a:tcPr/>
                </a:tc>
                <a:extLst>
                  <a:ext uri="{0D108BD9-81ED-4DB2-BD59-A6C34878D82A}">
                    <a16:rowId xmlns:a16="http://schemas.microsoft.com/office/drawing/2014/main" val="2776170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- 2018-02-23 14:45:04</a:t>
                      </a:r>
                      <a:r>
                        <a:rPr kumimoji="0" lang="es-ES" sz="1000" b="0" i="0" u="none" strike="noStrike" kern="1200" cap="none" spc="0" normalizeH="0" baseline="0" noProof="0">
                          <a:ln>
                            <a:noFill/>
                          </a:ln>
                          <a:solidFill>
                            <a:prstClr val="black"/>
                          </a:solidFill>
                          <a:effectLst/>
                          <a:uLnTx/>
                          <a:uFillTx/>
                          <a:latin typeface="+mn-lt"/>
                          <a:ea typeface="+mn-ea"/>
                          <a:cs typeface="+mn-cs"/>
                        </a:rPr>
                        <a:t>
Vive los mejores años de tu vida con #HipotecarioFijo Hasta 20 años de cuota fija por toda la vida del préstamo. Acércate a cualquiera de nuestras sucursales a nivel nacional y recibe una rápida atención. #BHDLeon #MejoraTuMundo https://t.co/vZrtPZHncY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a:t>
                      </a:r>
                    </a:p>
                  </a:txBody>
                  <a:tcPr/>
                </a:tc>
                <a:extLst>
                  <a:ext uri="{0D108BD9-81ED-4DB2-BD59-A6C34878D82A}">
                    <a16:rowId xmlns:a16="http://schemas.microsoft.com/office/drawing/2014/main" val="37756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- 2018-02-10 15:01:44</a:t>
                      </a:r>
                      <a:r>
                        <a:rPr kumimoji="0" lang="es-ES" sz="1000" b="0" i="0" u="none" strike="noStrike" kern="1200" cap="none" spc="0" normalizeH="0" baseline="0" noProof="0">
                          <a:ln>
                            <a:noFill/>
                          </a:ln>
                          <a:solidFill>
                            <a:prstClr val="black"/>
                          </a:solidFill>
                          <a:effectLst/>
                          <a:uLnTx/>
                          <a:uFillTx/>
                          <a:latin typeface="+mn-lt"/>
                          <a:ea typeface="+mn-ea"/>
                          <a:cs typeface="+mn-cs"/>
                        </a:rPr>
                        <a:t>
Tu Tarjeta es de uso personal. Sigue estos consejos de seguridad y reporta cualquier situación de fraude a prevencion_defraude@bhdleon.com.do. #PrevencionBHDLeon https://t.co/QP5kKpjJFv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a:t>
                      </a:r>
                    </a:p>
                  </a:txBody>
                  <a:tcPr/>
                </a:tc>
                <a:extLst>
                  <a:ext uri="{0D108BD9-81ED-4DB2-BD59-A6C34878D82A}">
                    <a16:rowId xmlns:a16="http://schemas.microsoft.com/office/drawing/2014/main" val="275889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- 2018-02-21 14:00:45</a:t>
                      </a:r>
                      <a:r>
                        <a:rPr kumimoji="0" lang="es-ES" sz="1000" b="0" i="0" u="none" strike="noStrike" kern="1200" cap="none" spc="0" normalizeH="0" baseline="0" noProof="0">
                          <a:ln>
                            <a:noFill/>
                          </a:ln>
                          <a:solidFill>
                            <a:prstClr val="black"/>
                          </a:solidFill>
                          <a:effectLst/>
                          <a:uLnTx/>
                          <a:uFillTx/>
                          <a:latin typeface="+mn-lt"/>
                          <a:ea typeface="+mn-ea"/>
                          <a:cs typeface="+mn-cs"/>
                        </a:rPr>
                        <a:t>
Cualquier empresa o negocio, sin importar el tamaño, puede tomar la responsabilidad de retribuir a la comunidad con obras que ayuden al desarrollo de la sociedad dominicana. #BHDLeonNegocios https://t.co/BFjw6cHrDh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a:t>
                      </a:r>
                    </a:p>
                  </a:txBody>
                  <a:tcPr/>
                </a:tc>
                <a:extLst>
                  <a:ext uri="{0D108BD9-81ED-4DB2-BD59-A6C34878D82A}">
                    <a16:rowId xmlns:a16="http://schemas.microsoft.com/office/drawing/2014/main" val="555794388"/>
                  </a:ext>
                </a:extLst>
              </a:tr>
            </a:tbl>
          </a:graphicData>
        </a:graphic>
      </p:graphicFrame>
      <p:sp>
        <p:nvSpPr>
          <p:cNvPr id="4" name="Text Placeholder 3">
            <a:extLst>
              <a:ext uri="{FF2B5EF4-FFF2-40B4-BE49-F238E27FC236}">
                <a16:creationId xmlns:a16="http://schemas.microsoft.com/office/drawing/2014/main" id="{F442E617-F49F-4E7A-A7D0-4BE07EEFF84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80456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CD496-0598-4530-9B64-017DFFAA0042}"/>
              </a:ext>
            </a:extLst>
          </p:cNvPr>
          <p:cNvSpPr>
            <a:spLocks noGrp="1"/>
          </p:cNvSpPr>
          <p:nvPr>
            <p:ph type="title"/>
          </p:nvPr>
        </p:nvSpPr>
        <p:spPr/>
        <p:txBody>
          <a:bodyPr/>
          <a:lstStyle/>
          <a:p>
            <a:r>
              <a:rPr lang="en-US"/>
              <a:t>Twitter Own and Retweeted Tweets Table - 4 of 7</a:t>
            </a:r>
          </a:p>
        </p:txBody>
      </p:sp>
      <p:graphicFrame>
        <p:nvGraphicFramePr>
          <p:cNvPr id="5" name="Table Placeholder 4">
            <a:extLst>
              <a:ext uri="{FF2B5EF4-FFF2-40B4-BE49-F238E27FC236}">
                <a16:creationId xmlns:a16="http://schemas.microsoft.com/office/drawing/2014/main" id="{45C8BD89-DD76-4776-9917-5344EC172913}"/>
              </a:ext>
            </a:extLst>
          </p:cNvPr>
          <p:cNvGraphicFramePr>
            <a:graphicFrameLocks noGrp="1"/>
          </p:cNvGraphicFramePr>
          <p:nvPr>
            <p:ph type="tbl" sz="quarter" idx="13"/>
            <p:extLst>
              <p:ext uri="{D42A27DB-BD31-4B8C-83A1-F6EECF244321}">
                <p14:modId xmlns:p14="http://schemas.microsoft.com/office/powerpoint/2010/main" val="2323974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06253770"/>
                    </a:ext>
                  </a:extLst>
                </a:gridCol>
                <a:gridCol w="822960">
                  <a:extLst>
                    <a:ext uri="{9D8B030D-6E8A-4147-A177-3AD203B41FA5}">
                      <a16:colId xmlns:a16="http://schemas.microsoft.com/office/drawing/2014/main" val="1941223796"/>
                    </a:ext>
                  </a:extLst>
                </a:gridCol>
                <a:gridCol w="822960">
                  <a:extLst>
                    <a:ext uri="{9D8B030D-6E8A-4147-A177-3AD203B41FA5}">
                      <a16:colId xmlns:a16="http://schemas.microsoft.com/office/drawing/2014/main" val="2582191725"/>
                    </a:ext>
                  </a:extLst>
                </a:gridCol>
                <a:gridCol w="822960">
                  <a:extLst>
                    <a:ext uri="{9D8B030D-6E8A-4147-A177-3AD203B41FA5}">
                      <a16:colId xmlns:a16="http://schemas.microsoft.com/office/drawing/2014/main" val="1366856157"/>
                    </a:ext>
                  </a:extLst>
                </a:gridCol>
                <a:gridCol w="822960">
                  <a:extLst>
                    <a:ext uri="{9D8B030D-6E8A-4147-A177-3AD203B41FA5}">
                      <a16:colId xmlns:a16="http://schemas.microsoft.com/office/drawing/2014/main" val="3955784283"/>
                    </a:ext>
                  </a:extLst>
                </a:gridCol>
                <a:gridCol w="822960">
                  <a:extLst>
                    <a:ext uri="{9D8B030D-6E8A-4147-A177-3AD203B41FA5}">
                      <a16:colId xmlns:a16="http://schemas.microsoft.com/office/drawing/2014/main" val="376712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9513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- 2018-02-21 20:02:20</a:t>
                      </a:r>
                      <a:r>
                        <a:rPr kumimoji="0" lang="es-ES" sz="1000" b="0" i="0" u="none" strike="noStrike" kern="1200" cap="none" spc="0" normalizeH="0" baseline="0" noProof="0">
                          <a:ln>
                            <a:noFill/>
                          </a:ln>
                          <a:solidFill>
                            <a:prstClr val="black"/>
                          </a:solidFill>
                          <a:effectLst/>
                          <a:uLnTx/>
                          <a:uFillTx/>
                          <a:latin typeface="+mn-lt"/>
                          <a:ea typeface="+mn-ea"/>
                          <a:cs typeface="+mn-cs"/>
                        </a:rPr>
                        <a:t>
Beneficia tu cuerpo con la ingesta de proteínas en alimentos que sean bajos en grasa, contengan una variedad de nutrientes y causen una sensación de saciedad. Si deseas perder peso recuerda cuidar las porciones. #MujerMujerSalud https://t.co/OIy9itLOHa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a:t>
                      </a:r>
                    </a:p>
                  </a:txBody>
                  <a:tcPr/>
                </a:tc>
                <a:extLst>
                  <a:ext uri="{0D108BD9-81ED-4DB2-BD59-A6C34878D82A}">
                    <a16:rowId xmlns:a16="http://schemas.microsoft.com/office/drawing/2014/main" val="141133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- 2018-02-18 13:24:22</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las personas que estudian. Ellas tienen en sus manos una herramienta esencial para construir la sociedad en valores que soñamos: la educación. Conoce más sobre Valora Ser en nuestra página web. #BHDLeon #ValoraSer #MejoraTuMundo https://t.co/lt5r235h2u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a:t>
                      </a:r>
                    </a:p>
                  </a:txBody>
                  <a:tcPr/>
                </a:tc>
                <a:extLst>
                  <a:ext uri="{0D108BD9-81ED-4DB2-BD59-A6C34878D82A}">
                    <a16:rowId xmlns:a16="http://schemas.microsoft.com/office/drawing/2014/main" val="177039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- 2018-02-06 13:30:26</a:t>
                      </a:r>
                      <a:r>
                        <a:rPr kumimoji="0" lang="es-ES" sz="1000" b="0" i="0" u="none" strike="noStrike" kern="1200" cap="none" spc="0" normalizeH="0" baseline="0" noProof="0">
                          <a:ln>
                            <a:noFill/>
                          </a:ln>
                          <a:solidFill>
                            <a:prstClr val="black"/>
                          </a:solidFill>
                          <a:effectLst/>
                          <a:uLnTx/>
                          <a:uFillTx/>
                          <a:latin typeface="+mn-lt"/>
                          <a:ea typeface="+mn-ea"/>
                          <a:cs typeface="+mn-cs"/>
                        </a:rPr>
                        <a:t>
Al formalizar el negocio existen diferentes tipos de sociedades debes de tomar en cuenta, como el monto del capital a invertir y la cantidad de socios que conformarán la empresa o sociedad. #BHDLeonNegocios https://t.co/hJtrawdZCK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a:t>
                      </a:r>
                    </a:p>
                  </a:txBody>
                  <a:tcPr/>
                </a:tc>
                <a:extLst>
                  <a:ext uri="{0D108BD9-81ED-4DB2-BD59-A6C34878D82A}">
                    <a16:rowId xmlns:a16="http://schemas.microsoft.com/office/drawing/2014/main" val="17714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- 2018-02-16 20:05:07</a:t>
                      </a:r>
                      <a:r>
                        <a:rPr kumimoji="0" lang="es-ES" sz="1000" b="0" i="0" u="none" strike="noStrike" kern="1200" cap="none" spc="0" normalizeH="0" baseline="0" noProof="0">
                          <a:ln>
                            <a:noFill/>
                          </a:ln>
                          <a:solidFill>
                            <a:prstClr val="black"/>
                          </a:solidFill>
                          <a:effectLst/>
                          <a:uLnTx/>
                          <a:uFillTx/>
                          <a:latin typeface="+mn-lt"/>
                          <a:ea typeface="+mn-ea"/>
                          <a:cs typeface="+mn-cs"/>
                        </a:rPr>
                        <a:t>
Vive los mejores años de tu vida con Hipotecario Fijo. Hasta 20 años de cuota fija en toda la vida del préstamo. Solicítalo acercándote a cualquiera de nuestras sucursales a nivel nacional y recibe una rápida atención. #BHDLeon #MejoraTuMundo https://t.co/PBwCfvyQyV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a:t>
                      </a:r>
                    </a:p>
                  </a:txBody>
                  <a:tcPr/>
                </a:tc>
                <a:extLst>
                  <a:ext uri="{0D108BD9-81ED-4DB2-BD59-A6C34878D82A}">
                    <a16:rowId xmlns:a16="http://schemas.microsoft.com/office/drawing/2014/main" val="507758715"/>
                  </a:ext>
                </a:extLst>
              </a:tr>
            </a:tbl>
          </a:graphicData>
        </a:graphic>
      </p:graphicFrame>
      <p:sp>
        <p:nvSpPr>
          <p:cNvPr id="4" name="Text Placeholder 3">
            <a:extLst>
              <a:ext uri="{FF2B5EF4-FFF2-40B4-BE49-F238E27FC236}">
                <a16:creationId xmlns:a16="http://schemas.microsoft.com/office/drawing/2014/main" id="{0E2C0A99-872A-43F5-B6CC-B6F5C823BA1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08476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3CE2E-4104-464E-B332-C5476EE882D5}"/>
              </a:ext>
            </a:extLst>
          </p:cNvPr>
          <p:cNvSpPr>
            <a:spLocks noGrp="1"/>
          </p:cNvSpPr>
          <p:nvPr>
            <p:ph type="title"/>
          </p:nvPr>
        </p:nvSpPr>
        <p:spPr/>
        <p:txBody>
          <a:bodyPr/>
          <a:lstStyle/>
          <a:p>
            <a:r>
              <a:rPr lang="en-US"/>
              <a:t>Twitter Own and Retweeted Tweets Table - 5 of 7</a:t>
            </a:r>
          </a:p>
        </p:txBody>
      </p:sp>
      <p:graphicFrame>
        <p:nvGraphicFramePr>
          <p:cNvPr id="5" name="Table Placeholder 4">
            <a:extLst>
              <a:ext uri="{FF2B5EF4-FFF2-40B4-BE49-F238E27FC236}">
                <a16:creationId xmlns:a16="http://schemas.microsoft.com/office/drawing/2014/main" id="{7982F19F-9CB3-4BA1-A219-2A1E7C1C8CBA}"/>
              </a:ext>
            </a:extLst>
          </p:cNvPr>
          <p:cNvGraphicFramePr>
            <a:graphicFrameLocks noGrp="1"/>
          </p:cNvGraphicFramePr>
          <p:nvPr>
            <p:ph type="tbl" sz="quarter" idx="13"/>
            <p:extLst>
              <p:ext uri="{D42A27DB-BD31-4B8C-83A1-F6EECF244321}">
                <p14:modId xmlns:p14="http://schemas.microsoft.com/office/powerpoint/2010/main" val="1370872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7650070"/>
                    </a:ext>
                  </a:extLst>
                </a:gridCol>
                <a:gridCol w="822960">
                  <a:extLst>
                    <a:ext uri="{9D8B030D-6E8A-4147-A177-3AD203B41FA5}">
                      <a16:colId xmlns:a16="http://schemas.microsoft.com/office/drawing/2014/main" val="3491988048"/>
                    </a:ext>
                  </a:extLst>
                </a:gridCol>
                <a:gridCol w="822960">
                  <a:extLst>
                    <a:ext uri="{9D8B030D-6E8A-4147-A177-3AD203B41FA5}">
                      <a16:colId xmlns:a16="http://schemas.microsoft.com/office/drawing/2014/main" val="2005497894"/>
                    </a:ext>
                  </a:extLst>
                </a:gridCol>
                <a:gridCol w="822960">
                  <a:extLst>
                    <a:ext uri="{9D8B030D-6E8A-4147-A177-3AD203B41FA5}">
                      <a16:colId xmlns:a16="http://schemas.microsoft.com/office/drawing/2014/main" val="9607303"/>
                    </a:ext>
                  </a:extLst>
                </a:gridCol>
                <a:gridCol w="822960">
                  <a:extLst>
                    <a:ext uri="{9D8B030D-6E8A-4147-A177-3AD203B41FA5}">
                      <a16:colId xmlns:a16="http://schemas.microsoft.com/office/drawing/2014/main" val="1109177477"/>
                    </a:ext>
                  </a:extLst>
                </a:gridCol>
                <a:gridCol w="822960">
                  <a:extLst>
                    <a:ext uri="{9D8B030D-6E8A-4147-A177-3AD203B41FA5}">
                      <a16:colId xmlns:a16="http://schemas.microsoft.com/office/drawing/2014/main" val="2673609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0646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- 2018-02-27 14:00:12</a:t>
                      </a:r>
                      <a:r>
                        <a:rPr kumimoji="0" lang="es-ES" sz="1000" b="0" i="0" u="none" strike="noStrike" kern="1200" cap="none" spc="0" normalizeH="0" baseline="0" noProof="0">
                          <a:ln>
                            <a:noFill/>
                          </a:ln>
                          <a:solidFill>
                            <a:prstClr val="black"/>
                          </a:solidFill>
                          <a:effectLst/>
                          <a:uLnTx/>
                          <a:uFillTx/>
                          <a:latin typeface="+mn-lt"/>
                          <a:ea typeface="+mn-ea"/>
                          <a:cs typeface="+mn-cs"/>
                        </a:rPr>
                        <a:t>
Te invitamos a ver la transmisión del documental “Hay un país en el mundo” hoy martes 27 de febrero a las 8:00 p.m. por Digital 15 y Telemicro Internacional. Este es nuestro regalo para todos los dominicanos en el día de nuestra Independencia #HayUnPaísEnElMundo #MesDeLaPatria https://t.co/GMSANMDCol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a:t>
                      </a:r>
                    </a:p>
                  </a:txBody>
                  <a:tcPr/>
                </a:tc>
                <a:extLst>
                  <a:ext uri="{0D108BD9-81ED-4DB2-BD59-A6C34878D82A}">
                    <a16:rowId xmlns:a16="http://schemas.microsoft.com/office/drawing/2014/main" val="203445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- 2018-02-13 12:52:48</a:t>
                      </a:r>
                      <a:r>
                        <a:rPr kumimoji="0" lang="es-ES" sz="1000" b="0" i="0" u="none" strike="noStrike" kern="1200" cap="none" spc="0" normalizeH="0" baseline="0" noProof="0">
                          <a:ln>
                            <a:noFill/>
                          </a:ln>
                          <a:solidFill>
                            <a:prstClr val="black"/>
                          </a:solidFill>
                          <a:effectLst/>
                          <a:uLnTx/>
                          <a:uFillTx/>
                          <a:latin typeface="+mn-lt"/>
                          <a:ea typeface="+mn-ea"/>
                          <a:cs typeface="+mn-cs"/>
                        </a:rPr>
                        <a:t>
Apreciados clientes, el servicio de tarjetas de débito y prepago ha sido restablecido. Les reiteramos nuestras más sinceras disculpas por la situación anterior y agradecemos mucho su paciencia. https://t.co/KyOG2hUaaz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a:t>
                      </a:r>
                    </a:p>
                  </a:txBody>
                  <a:tcPr/>
                </a:tc>
                <a:extLst>
                  <a:ext uri="{0D108BD9-81ED-4DB2-BD59-A6C34878D82A}">
                    <a16:rowId xmlns:a16="http://schemas.microsoft.com/office/drawing/2014/main" val="1040988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- 2018-02-20 12:40:05</a:t>
                      </a:r>
                      <a:r>
                        <a:rPr kumimoji="0" lang="es-ES" sz="1000" b="0" i="0" u="none" strike="noStrike" kern="1200" cap="none" spc="0" normalizeH="0" baseline="0" noProof="0">
                          <a:ln>
                            <a:noFill/>
                          </a:ln>
                          <a:solidFill>
                            <a:prstClr val="black"/>
                          </a:solidFill>
                          <a:effectLst/>
                          <a:uLnTx/>
                          <a:uFillTx/>
                          <a:latin typeface="+mn-lt"/>
                          <a:ea typeface="+mn-ea"/>
                          <a:cs typeface="+mn-cs"/>
                        </a:rPr>
                        <a:t>
Ingresa a https://t.co/WopliwjVw5 y conoce el nuevo #InternetBankingEmpresarial.
Puedes consultar de manera individual, realizar pagos y conciliación de todas las tarjetas de tu empresa en pesos y dólares. #BienvenidoElMañana #BHDLeonNegocios #BHDLeón #MejoraTuMundo https://t.co/oYu40LBIHN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extLst>
                  <a:ext uri="{0D108BD9-81ED-4DB2-BD59-A6C34878D82A}">
                    <a16:rowId xmlns:a16="http://schemas.microsoft.com/office/drawing/2014/main" val="368157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- 2018-02-18 15:15:07</a:t>
                      </a:r>
                      <a:r>
                        <a:rPr kumimoji="0" lang="es-ES" sz="1000" b="0" i="0" u="none" strike="noStrike" kern="1200" cap="none" spc="0" normalizeH="0" baseline="0" noProof="0">
                          <a:ln>
                            <a:noFill/>
                          </a:ln>
                          <a:solidFill>
                            <a:prstClr val="black"/>
                          </a:solidFill>
                          <a:effectLst/>
                          <a:uLnTx/>
                          <a:uFillTx/>
                          <a:latin typeface="+mn-lt"/>
                          <a:ea typeface="+mn-ea"/>
                          <a:cs typeface="+mn-cs"/>
                        </a:rPr>
                        <a:t>
Disfruta de los beneficios de tu Tarjeta Mi País: 5% de devolución en Restaurantes, 3% de devolución en Farmacias, Asistencia Vial Gratis. Solicítala llamando al 809-243-5000 o en cualquiera de nuestras sucursales. #TarjetasMiPais #BHDLeon #MejoraTuMundo https://t.co/ctUYQHvoui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a:t>
                      </a:r>
                    </a:p>
                  </a:txBody>
                  <a:tcPr/>
                </a:tc>
                <a:extLst>
                  <a:ext uri="{0D108BD9-81ED-4DB2-BD59-A6C34878D82A}">
                    <a16:rowId xmlns:a16="http://schemas.microsoft.com/office/drawing/2014/main" val="2457203930"/>
                  </a:ext>
                </a:extLst>
              </a:tr>
            </a:tbl>
          </a:graphicData>
        </a:graphic>
      </p:graphicFrame>
      <p:sp>
        <p:nvSpPr>
          <p:cNvPr id="4" name="Text Placeholder 3">
            <a:extLst>
              <a:ext uri="{FF2B5EF4-FFF2-40B4-BE49-F238E27FC236}">
                <a16:creationId xmlns:a16="http://schemas.microsoft.com/office/drawing/2014/main" id="{37F9A2C9-6D34-4BEF-AED9-20E1135E6CB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34476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7AF3-5FFC-4ADF-997B-C69222B7FC4E}"/>
              </a:ext>
            </a:extLst>
          </p:cNvPr>
          <p:cNvSpPr>
            <a:spLocks noGrp="1"/>
          </p:cNvSpPr>
          <p:nvPr>
            <p:ph type="title"/>
          </p:nvPr>
        </p:nvSpPr>
        <p:spPr/>
        <p:txBody>
          <a:bodyPr/>
          <a:lstStyle/>
          <a:p>
            <a:r>
              <a:rPr lang="en-US"/>
              <a:t>Twitter Own and Retweeted Tweets Table - 6 of 7</a:t>
            </a:r>
          </a:p>
        </p:txBody>
      </p:sp>
      <p:graphicFrame>
        <p:nvGraphicFramePr>
          <p:cNvPr id="5" name="Table Placeholder 4">
            <a:extLst>
              <a:ext uri="{FF2B5EF4-FFF2-40B4-BE49-F238E27FC236}">
                <a16:creationId xmlns:a16="http://schemas.microsoft.com/office/drawing/2014/main" id="{2A1DAB69-C280-4D4D-9EA5-53C132AAC381}"/>
              </a:ext>
            </a:extLst>
          </p:cNvPr>
          <p:cNvGraphicFramePr>
            <a:graphicFrameLocks noGrp="1"/>
          </p:cNvGraphicFramePr>
          <p:nvPr>
            <p:ph type="tbl" sz="quarter" idx="13"/>
            <p:extLst>
              <p:ext uri="{D42A27DB-BD31-4B8C-83A1-F6EECF244321}">
                <p14:modId xmlns:p14="http://schemas.microsoft.com/office/powerpoint/2010/main" val="1411924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72460917"/>
                    </a:ext>
                  </a:extLst>
                </a:gridCol>
                <a:gridCol w="822960">
                  <a:extLst>
                    <a:ext uri="{9D8B030D-6E8A-4147-A177-3AD203B41FA5}">
                      <a16:colId xmlns:a16="http://schemas.microsoft.com/office/drawing/2014/main" val="599099806"/>
                    </a:ext>
                  </a:extLst>
                </a:gridCol>
                <a:gridCol w="822960">
                  <a:extLst>
                    <a:ext uri="{9D8B030D-6E8A-4147-A177-3AD203B41FA5}">
                      <a16:colId xmlns:a16="http://schemas.microsoft.com/office/drawing/2014/main" val="1886734789"/>
                    </a:ext>
                  </a:extLst>
                </a:gridCol>
                <a:gridCol w="822960">
                  <a:extLst>
                    <a:ext uri="{9D8B030D-6E8A-4147-A177-3AD203B41FA5}">
                      <a16:colId xmlns:a16="http://schemas.microsoft.com/office/drawing/2014/main" val="1497408297"/>
                    </a:ext>
                  </a:extLst>
                </a:gridCol>
                <a:gridCol w="822960">
                  <a:extLst>
                    <a:ext uri="{9D8B030D-6E8A-4147-A177-3AD203B41FA5}">
                      <a16:colId xmlns:a16="http://schemas.microsoft.com/office/drawing/2014/main" val="793064206"/>
                    </a:ext>
                  </a:extLst>
                </a:gridCol>
                <a:gridCol w="822960">
                  <a:extLst>
                    <a:ext uri="{9D8B030D-6E8A-4147-A177-3AD203B41FA5}">
                      <a16:colId xmlns:a16="http://schemas.microsoft.com/office/drawing/2014/main" val="2948868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1176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- 2018-02-17 13:00:51</a:t>
                      </a:r>
                      <a:r>
                        <a:rPr kumimoji="0" lang="es-ES" sz="1000" b="0" i="0" u="none" strike="noStrike" kern="1200" cap="none" spc="0" normalizeH="0" baseline="0" noProof="0">
                          <a:ln>
                            <a:noFill/>
                          </a:ln>
                          <a:solidFill>
                            <a:prstClr val="black"/>
                          </a:solidFill>
                          <a:effectLst/>
                          <a:uLnTx/>
                          <a:uFillTx/>
                          <a:latin typeface="+mn-lt"/>
                          <a:ea typeface="+mn-ea"/>
                          <a:cs typeface="+mn-cs"/>
                        </a:rPr>
                        <a:t>
Que tus planes no se queden en palabras. Cúmplelos con Supercuenta y ahorra para hasta 8 planes a la vez en pesos y dólares. Solicítalo en la sucursal más cercana. #BHDLeon #MejoraTuMundo https://t.co/vfdKZ70T9O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a:t>
                      </a:r>
                    </a:p>
                  </a:txBody>
                  <a:tcPr/>
                </a:tc>
                <a:extLst>
                  <a:ext uri="{0D108BD9-81ED-4DB2-BD59-A6C34878D82A}">
                    <a16:rowId xmlns:a16="http://schemas.microsoft.com/office/drawing/2014/main" val="211431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- 2018-02-07 22:30:23</a:t>
                      </a:r>
                      <a:r>
                        <a:rPr kumimoji="0" lang="es-ES" sz="1000" b="0" i="0" u="none" strike="noStrike" kern="1200" cap="none" spc="0" normalizeH="0" baseline="0" noProof="0">
                          <a:ln>
                            <a:noFill/>
                          </a:ln>
                          <a:solidFill>
                            <a:prstClr val="black"/>
                          </a:solidFill>
                          <a:effectLst/>
                          <a:uLnTx/>
                          <a:uFillTx/>
                          <a:latin typeface="+mn-lt"/>
                          <a:ea typeface="+mn-ea"/>
                          <a:cs typeface="+mn-cs"/>
                        </a:rPr>
                        <a:t>
Nuestro gerente general, Steven Puig, conversa con un grupo de comunicadoras sobre el Sello Igualando RD y las buenas prácticas laborales de igualdad y equidad de género que implementamos. Recientemente logramos la certificación en nivel oro. #BHDLeón #MejoraTuMundo https://t.co/fm0a3wS0qO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a:t>
                      </a:r>
                    </a:p>
                  </a:txBody>
                  <a:tcPr/>
                </a:tc>
                <a:extLst>
                  <a:ext uri="{0D108BD9-81ED-4DB2-BD59-A6C34878D82A}">
                    <a16:rowId xmlns:a16="http://schemas.microsoft.com/office/drawing/2014/main" val="54789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- 2018-02-27 12:00:58</a:t>
                      </a:r>
                      <a:r>
                        <a:rPr kumimoji="0" lang="es-ES" sz="1000" b="0" i="0" u="none" strike="noStrike" kern="1200" cap="none" spc="0" normalizeH="0" baseline="0" noProof="0">
                          <a:ln>
                            <a:noFill/>
                          </a:ln>
                          <a:solidFill>
                            <a:prstClr val="black"/>
                          </a:solidFill>
                          <a:effectLst/>
                          <a:uLnTx/>
                          <a:uFillTx/>
                          <a:latin typeface="+mn-lt"/>
                          <a:ea typeface="+mn-ea"/>
                          <a:cs typeface="+mn-cs"/>
                        </a:rPr>
                        <a:t>
Conoce el horario especial para este martes 27 de febrero por el Día de la Independencia Nacional. Recuerda que tienes disponible nuestros Centro de Contacto, Internet Banking, App BHD León y Móvil Banking Empresarial y la red de Cajeros Automáticos. https://t.co/LQc9X0tkqy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a:t>
                      </a:r>
                    </a:p>
                  </a:txBody>
                  <a:tcPr/>
                </a:tc>
                <a:extLst>
                  <a:ext uri="{0D108BD9-81ED-4DB2-BD59-A6C34878D82A}">
                    <a16:rowId xmlns:a16="http://schemas.microsoft.com/office/drawing/2014/main" val="3780270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- 2018-02-28 14:45:16</a:t>
                      </a:r>
                      <a:r>
                        <a:rPr kumimoji="0" lang="es-ES" sz="1000" b="0" i="0" u="none" strike="noStrike" kern="1200" cap="none" spc="0" normalizeH="0" baseline="0" noProof="0">
                          <a:ln>
                            <a:noFill/>
                          </a:ln>
                          <a:solidFill>
                            <a:prstClr val="black"/>
                          </a:solidFill>
                          <a:effectLst/>
                          <a:uLnTx/>
                          <a:uFillTx/>
                          <a:latin typeface="+mn-lt"/>
                          <a:ea typeface="+mn-ea"/>
                          <a:cs typeface="+mn-cs"/>
                        </a:rPr>
                        <a:t>
Este año ninguna meta se queda sin cumplir con Supercuenta ya que ahorras hasta 8 planes a la vez en pesos y dólares. Solicítala en tu sucursal más cercana. https://t.co/U9D0CtzFH7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a:t>
                      </a:r>
                    </a:p>
                  </a:txBody>
                  <a:tcPr/>
                </a:tc>
                <a:extLst>
                  <a:ext uri="{0D108BD9-81ED-4DB2-BD59-A6C34878D82A}">
                    <a16:rowId xmlns:a16="http://schemas.microsoft.com/office/drawing/2014/main" val="3687052245"/>
                  </a:ext>
                </a:extLst>
              </a:tr>
            </a:tbl>
          </a:graphicData>
        </a:graphic>
      </p:graphicFrame>
      <p:sp>
        <p:nvSpPr>
          <p:cNvPr id="4" name="Text Placeholder 3">
            <a:extLst>
              <a:ext uri="{FF2B5EF4-FFF2-40B4-BE49-F238E27FC236}">
                <a16:creationId xmlns:a16="http://schemas.microsoft.com/office/drawing/2014/main" id="{DEEC2684-1EF8-45CB-95D6-BF15E5B9E95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60982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D2D60-C437-4B0E-8A45-1F0AFBA87BA3}"/>
              </a:ext>
            </a:extLst>
          </p:cNvPr>
          <p:cNvSpPr>
            <a:spLocks noGrp="1"/>
          </p:cNvSpPr>
          <p:nvPr>
            <p:ph type="title"/>
          </p:nvPr>
        </p:nvSpPr>
        <p:spPr/>
        <p:txBody>
          <a:bodyPr/>
          <a:lstStyle/>
          <a:p>
            <a:r>
              <a:rPr lang="en-US"/>
              <a:t>Twitter Own and Retweeted Tweets Table - 7 of 7</a:t>
            </a:r>
          </a:p>
        </p:txBody>
      </p:sp>
      <p:graphicFrame>
        <p:nvGraphicFramePr>
          <p:cNvPr id="5" name="Table Placeholder 4">
            <a:extLst>
              <a:ext uri="{FF2B5EF4-FFF2-40B4-BE49-F238E27FC236}">
                <a16:creationId xmlns:a16="http://schemas.microsoft.com/office/drawing/2014/main" id="{9A6D5390-A909-45AF-A46B-14DCBA9841DD}"/>
              </a:ext>
            </a:extLst>
          </p:cNvPr>
          <p:cNvGraphicFramePr>
            <a:graphicFrameLocks noGrp="1"/>
          </p:cNvGraphicFramePr>
          <p:nvPr>
            <p:ph type="tbl" sz="quarter" idx="13"/>
            <p:extLst>
              <p:ext uri="{D42A27DB-BD31-4B8C-83A1-F6EECF244321}">
                <p14:modId xmlns:p14="http://schemas.microsoft.com/office/powerpoint/2010/main" val="340588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46716735"/>
                    </a:ext>
                  </a:extLst>
                </a:gridCol>
                <a:gridCol w="822960">
                  <a:extLst>
                    <a:ext uri="{9D8B030D-6E8A-4147-A177-3AD203B41FA5}">
                      <a16:colId xmlns:a16="http://schemas.microsoft.com/office/drawing/2014/main" val="2601904563"/>
                    </a:ext>
                  </a:extLst>
                </a:gridCol>
                <a:gridCol w="822960">
                  <a:extLst>
                    <a:ext uri="{9D8B030D-6E8A-4147-A177-3AD203B41FA5}">
                      <a16:colId xmlns:a16="http://schemas.microsoft.com/office/drawing/2014/main" val="1448612570"/>
                    </a:ext>
                  </a:extLst>
                </a:gridCol>
                <a:gridCol w="822960">
                  <a:extLst>
                    <a:ext uri="{9D8B030D-6E8A-4147-A177-3AD203B41FA5}">
                      <a16:colId xmlns:a16="http://schemas.microsoft.com/office/drawing/2014/main" val="2335711214"/>
                    </a:ext>
                  </a:extLst>
                </a:gridCol>
                <a:gridCol w="822960">
                  <a:extLst>
                    <a:ext uri="{9D8B030D-6E8A-4147-A177-3AD203B41FA5}">
                      <a16:colId xmlns:a16="http://schemas.microsoft.com/office/drawing/2014/main" val="1894489074"/>
                    </a:ext>
                  </a:extLst>
                </a:gridCol>
                <a:gridCol w="822960">
                  <a:extLst>
                    <a:ext uri="{9D8B030D-6E8A-4147-A177-3AD203B41FA5}">
                      <a16:colId xmlns:a16="http://schemas.microsoft.com/office/drawing/2014/main" val="2201918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81752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- 2018-02-26 14:45:05</a:t>
                      </a:r>
                      <a:r>
                        <a:rPr kumimoji="0" lang="es-E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https://t.co/WopliwjVw5 para acceder a Internet Banking BHD León. Reporta cualquier situación sospechosa escribiéndonos a phishing@bhdleon.com.do. #PrevencionBHDLeon https://t.co/Q7lSwQygXJ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a:t>
                      </a:r>
                    </a:p>
                  </a:txBody>
                  <a:tcPr/>
                </a:tc>
                <a:extLst>
                  <a:ext uri="{0D108BD9-81ED-4DB2-BD59-A6C34878D82A}">
                    <a16:rowId xmlns:a16="http://schemas.microsoft.com/office/drawing/2014/main" val="2322942902"/>
                  </a:ext>
                </a:extLst>
              </a:tr>
            </a:tbl>
          </a:graphicData>
        </a:graphic>
      </p:graphicFrame>
      <p:sp>
        <p:nvSpPr>
          <p:cNvPr id="4" name="Text Placeholder 3">
            <a:extLst>
              <a:ext uri="{FF2B5EF4-FFF2-40B4-BE49-F238E27FC236}">
                <a16:creationId xmlns:a16="http://schemas.microsoft.com/office/drawing/2014/main" id="{F8E44CFC-0B79-4493-9153-5A3526BC3DA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63788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1CF15-70A7-4A9D-8C0A-B669E6AB16DC}"/>
              </a:ext>
            </a:extLst>
          </p:cNvPr>
          <p:cNvSpPr>
            <a:spLocks noGrp="1"/>
          </p:cNvSpPr>
          <p:nvPr>
            <p:ph type="title"/>
          </p:nvPr>
        </p:nvSpPr>
        <p:spPr/>
        <p:txBody>
          <a:bodyPr/>
          <a:lstStyle/>
          <a:p>
            <a:r>
              <a:rPr lang="en-US"/>
              <a:t>Twitter Mentions</a:t>
            </a:r>
          </a:p>
        </p:txBody>
      </p:sp>
      <p:graphicFrame>
        <p:nvGraphicFramePr>
          <p:cNvPr id="6" name="Chart Placeholder 5">
            <a:extLst>
              <a:ext uri="{FF2B5EF4-FFF2-40B4-BE49-F238E27FC236}">
                <a16:creationId xmlns:a16="http://schemas.microsoft.com/office/drawing/2014/main" id="{329649AC-8DA1-4C74-A84B-B215744508C0}"/>
              </a:ext>
            </a:extLst>
          </p:cNvPr>
          <p:cNvGraphicFramePr>
            <a:graphicFrameLocks noGrp="1"/>
          </p:cNvGraphicFramePr>
          <p:nvPr>
            <p:ph type="chart" sz="quarter" idx="13"/>
            <p:extLst>
              <p:ext uri="{D42A27DB-BD31-4B8C-83A1-F6EECF244321}">
                <p14:modId xmlns:p14="http://schemas.microsoft.com/office/powerpoint/2010/main" val="256781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391777-D37F-47B8-8014-ED4BE2DE240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0963137-1FE8-43B6-AA18-6FF55389B7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0599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8F713-F9FC-40BD-85E1-B88E528688EE}"/>
              </a:ext>
            </a:extLst>
          </p:cNvPr>
          <p:cNvSpPr>
            <a:spLocks noGrp="1"/>
          </p:cNvSpPr>
          <p:nvPr>
            <p:ph type="title"/>
          </p:nvPr>
        </p:nvSpPr>
        <p:spPr/>
        <p:txBody>
          <a:bodyPr/>
          <a:lstStyle/>
          <a:p>
            <a:r>
              <a:rPr lang="en-US"/>
              <a:t>Twitter Mentions Table - 1 of 3</a:t>
            </a:r>
          </a:p>
        </p:txBody>
      </p:sp>
      <p:graphicFrame>
        <p:nvGraphicFramePr>
          <p:cNvPr id="5" name="Table Placeholder 4">
            <a:extLst>
              <a:ext uri="{FF2B5EF4-FFF2-40B4-BE49-F238E27FC236}">
                <a16:creationId xmlns:a16="http://schemas.microsoft.com/office/drawing/2014/main" id="{D802278E-48B6-42F7-BAA7-B4137806C5CA}"/>
              </a:ext>
            </a:extLst>
          </p:cNvPr>
          <p:cNvGraphicFramePr>
            <a:graphicFrameLocks noGrp="1"/>
          </p:cNvGraphicFramePr>
          <p:nvPr>
            <p:ph type="tbl" sz="quarter" idx="13"/>
            <p:extLst>
              <p:ext uri="{D42A27DB-BD31-4B8C-83A1-F6EECF244321}">
                <p14:modId xmlns:p14="http://schemas.microsoft.com/office/powerpoint/2010/main" val="588928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60840252"/>
                    </a:ext>
                  </a:extLst>
                </a:gridCol>
                <a:gridCol w="1645920">
                  <a:extLst>
                    <a:ext uri="{9D8B030D-6E8A-4147-A177-3AD203B41FA5}">
                      <a16:colId xmlns:a16="http://schemas.microsoft.com/office/drawing/2014/main" val="474907878"/>
                    </a:ext>
                  </a:extLst>
                </a:gridCol>
                <a:gridCol w="822960">
                  <a:extLst>
                    <a:ext uri="{9D8B030D-6E8A-4147-A177-3AD203B41FA5}">
                      <a16:colId xmlns:a16="http://schemas.microsoft.com/office/drawing/2014/main" val="3810060207"/>
                    </a:ext>
                  </a:extLst>
                </a:gridCol>
                <a:gridCol w="822960">
                  <a:extLst>
                    <a:ext uri="{9D8B030D-6E8A-4147-A177-3AD203B41FA5}">
                      <a16:colId xmlns:a16="http://schemas.microsoft.com/office/drawing/2014/main" val="81024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4249059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@urenacard - 2018-02-28 01:55:58</a:t>
                      </a:r>
                      <a:r>
                        <a:rPr kumimoji="0" lang="es-ES" sz="1000" b="0" i="0" u="none" strike="noStrike" kern="1200" cap="none" spc="0" normalizeH="0" baseline="0" noProof="0">
                          <a:ln>
                            <a:noFill/>
                          </a:ln>
                          <a:solidFill>
                            <a:prstClr val="black"/>
                          </a:solidFill>
                          <a:effectLst/>
                          <a:uLnTx/>
                          <a:uFillTx/>
                          <a:latin typeface="+mn-lt"/>
                          <a:ea typeface="+mn-ea"/>
                          <a:cs typeface="+mn-cs"/>
                        </a:rPr>
                        <a:t>
Acabo de ver el documental "Hay un país en el mundo" cuanta belleza! Felicito a @BHDLeon y @pinkypintor  por este h… https://t.co/PpesN48asD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03796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@ElDia_RD - 2018-02-21 11:38:38</a:t>
                      </a:r>
                      <a:r>
                        <a:rPr kumimoji="0" lang="es-ES" sz="1000" b="0" i="0" u="none" strike="noStrike" kern="1200" cap="none" spc="0" normalizeH="0" baseline="0" noProof="0">
                          <a:ln>
                            <a:noFill/>
                          </a:ln>
                          <a:solidFill>
                            <a:prstClr val="black"/>
                          </a:solidFill>
                          <a:effectLst/>
                          <a:uLnTx/>
                          <a:uFillTx/>
                          <a:latin typeface="+mn-lt"/>
                          <a:ea typeface="+mn-ea"/>
                          <a:cs typeface="+mn-cs"/>
                        </a:rPr>
                        <a:t>
62% de empleados en @BHDLeon son mujeres. 64% mujeres son gerentes de sucursales. @StevenPuig en @ElDia_RD https://t.co/djGxvOUDQW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4700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@enlamira941fm - 2018-02-13 22:05:20</a:t>
                      </a:r>
                      <a:r>
                        <a:rPr kumimoji="0" lang="es-ES" sz="1000" b="0" i="0" u="none" strike="noStrike" kern="1200" cap="none" spc="0" normalizeH="0" baseline="0" noProof="0">
                          <a:ln>
                            <a:noFill/>
                          </a:ln>
                          <a:solidFill>
                            <a:prstClr val="black"/>
                          </a:solidFill>
                          <a:effectLst/>
                          <a:uLnTx/>
                          <a:uFillTx/>
                          <a:latin typeface="+mn-lt"/>
                          <a:ea typeface="+mn-ea"/>
                          <a:cs typeface="+mn-cs"/>
                        </a:rPr>
                        <a:t>
Más adelante en nuestra entrevista estelar, recibiremos al señor Steven Puig, gerente general de @BHDLeon . 🔖Hablar… https://t.co/ZKKCeMcjOc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5533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@armandoomar12 - 2018-02-13 00:41:45</a:t>
                      </a:r>
                      <a:r>
                        <a:rPr kumimoji="0" lang="es-ES" sz="1000" b="0" i="0" u="none" strike="noStrike" kern="1200" cap="none" spc="0" normalizeH="0" baseline="0" noProof="0">
                          <a:ln>
                            <a:noFill/>
                          </a:ln>
                          <a:solidFill>
                            <a:prstClr val="black"/>
                          </a:solidFill>
                          <a:effectLst/>
                          <a:uLnTx/>
                          <a:uFillTx/>
                          <a:latin typeface="+mn-lt"/>
                          <a:ea typeface="+mn-ea"/>
                          <a:cs typeface="+mn-cs"/>
                        </a:rPr>
                        <a:t>
@BHDLeon la tarjetas débito están siendo declinadas teniendo fondo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 02:50:08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0343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@armandoomar12 - 2018-02-13 00:40:43</a:t>
                      </a:r>
                      <a:r>
                        <a:rPr kumimoji="0" lang="es-ES" sz="1000" b="0" i="0" u="none" strike="noStrike" kern="1200" cap="none" spc="0" normalizeH="0" baseline="0" noProof="0">
                          <a:ln>
                            <a:noFill/>
                          </a:ln>
                          <a:solidFill>
                            <a:prstClr val="black"/>
                          </a:solidFill>
                          <a:effectLst/>
                          <a:uLnTx/>
                          <a:uFillTx/>
                          <a:latin typeface="+mn-lt"/>
                          <a:ea typeface="+mn-ea"/>
                          <a:cs typeface="+mn-cs"/>
                        </a:rPr>
                        <a:t>
@BHDLeon hay algún problema con los cajeros, dicen el banco emisor no esta disponible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 02:50:08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79821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@PNUDRD - 2018-02-03 15:24:37</a:t>
                      </a:r>
                      <a:r>
                        <a:rPr kumimoji="0" lang="es-ES" sz="1000" b="0" i="0" u="none" strike="noStrike" kern="1200" cap="none" spc="0" normalizeH="0" baseline="0" noProof="0">
                          <a:ln>
                            <a:noFill/>
                          </a:ln>
                          <a:solidFill>
                            <a:prstClr val="black"/>
                          </a:solidFill>
                          <a:effectLst/>
                          <a:uLnTx/>
                          <a:uFillTx/>
                          <a:latin typeface="+mn-lt"/>
                          <a:ea typeface="+mn-ea"/>
                          <a:cs typeface="+mn-cs"/>
                        </a:rPr>
                        <a:t>
Celebramos junto al @BHDLeon este gran logro. 1era empresa certificada con el sello Oro #IgualandoRD por su comprom… https://t.co/bWGSK4hvk8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070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@AmeliaDeschamps - 2018-02-07 17:48:15</a:t>
                      </a:r>
                      <a:r>
                        <a:rPr kumimoji="0" lang="es-ES" sz="1000" b="0" i="0" u="none" strike="noStrike" kern="1200" cap="none" spc="0" normalizeH="0" baseline="0" noProof="0">
                          <a:ln>
                            <a:noFill/>
                          </a:ln>
                          <a:solidFill>
                            <a:prstClr val="black"/>
                          </a:solidFill>
                          <a:effectLst/>
                          <a:uLnTx/>
                          <a:uFillTx/>
                          <a:latin typeface="+mn-lt"/>
                          <a:ea typeface="+mn-ea"/>
                          <a:cs typeface="+mn-cs"/>
                        </a:rPr>
                        <a:t>
@BHDLeon comparte sus iniciativas para promover la igualdad de género. 
Celebra que es la 1ra empresa dominicana ce… https://t.co/rF89UbjAuF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396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@Danielcho_20 - 2018-02-13 01:18:32</a:t>
                      </a:r>
                      <a:r>
                        <a:rPr kumimoji="0" lang="en-US" sz="1000" b="0" i="0" u="none" strike="noStrike" kern="1200" cap="none" spc="0" normalizeH="0" baseline="0" noProof="0">
                          <a:ln>
                            <a:noFill/>
                          </a:ln>
                          <a:solidFill>
                            <a:prstClr val="black"/>
                          </a:solidFill>
                          <a:effectLst/>
                          <a:uLnTx/>
                          <a:uFillTx/>
                          <a:latin typeface="+mn-lt"/>
                          <a:ea typeface="+mn-ea"/>
                          <a:cs typeface="+mn-cs"/>
                        </a:rPr>
                        <a:t>
@Jah_froO @jairosoto05 @BHDLeon Wao jairo te expresaste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64119710"/>
                  </a:ext>
                </a:extLst>
              </a:tr>
            </a:tbl>
          </a:graphicData>
        </a:graphic>
      </p:graphicFrame>
      <p:sp>
        <p:nvSpPr>
          <p:cNvPr id="4" name="Text Placeholder 3">
            <a:extLst>
              <a:ext uri="{FF2B5EF4-FFF2-40B4-BE49-F238E27FC236}">
                <a16:creationId xmlns:a16="http://schemas.microsoft.com/office/drawing/2014/main" id="{12DB1BE3-5673-4941-8E54-1BD89BCA828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4018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47826-525B-470C-9115-6419C62E08EC}"/>
              </a:ext>
            </a:extLst>
          </p:cNvPr>
          <p:cNvSpPr>
            <a:spLocks noGrp="1"/>
          </p:cNvSpPr>
          <p:nvPr>
            <p:ph type="title"/>
          </p:nvPr>
        </p:nvSpPr>
        <p:spPr/>
        <p:txBody>
          <a:bodyPr/>
          <a:lstStyle/>
          <a:p>
            <a:r>
              <a:rPr lang="en-US"/>
              <a:t>Twitter Mentions Table - 2 of 3</a:t>
            </a:r>
          </a:p>
        </p:txBody>
      </p:sp>
      <p:graphicFrame>
        <p:nvGraphicFramePr>
          <p:cNvPr id="5" name="Table Placeholder 4">
            <a:extLst>
              <a:ext uri="{FF2B5EF4-FFF2-40B4-BE49-F238E27FC236}">
                <a16:creationId xmlns:a16="http://schemas.microsoft.com/office/drawing/2014/main" id="{1C0DE9CA-977A-4F31-8DD1-BE75DF1F0B2C}"/>
              </a:ext>
            </a:extLst>
          </p:cNvPr>
          <p:cNvGraphicFramePr>
            <a:graphicFrameLocks noGrp="1"/>
          </p:cNvGraphicFramePr>
          <p:nvPr>
            <p:ph type="tbl" sz="quarter" idx="13"/>
            <p:extLst>
              <p:ext uri="{D42A27DB-BD31-4B8C-83A1-F6EECF244321}">
                <p14:modId xmlns:p14="http://schemas.microsoft.com/office/powerpoint/2010/main" val="2361048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92017102"/>
                    </a:ext>
                  </a:extLst>
                </a:gridCol>
                <a:gridCol w="1645920">
                  <a:extLst>
                    <a:ext uri="{9D8B030D-6E8A-4147-A177-3AD203B41FA5}">
                      <a16:colId xmlns:a16="http://schemas.microsoft.com/office/drawing/2014/main" val="1145491027"/>
                    </a:ext>
                  </a:extLst>
                </a:gridCol>
                <a:gridCol w="822960">
                  <a:extLst>
                    <a:ext uri="{9D8B030D-6E8A-4147-A177-3AD203B41FA5}">
                      <a16:colId xmlns:a16="http://schemas.microsoft.com/office/drawing/2014/main" val="2502145463"/>
                    </a:ext>
                  </a:extLst>
                </a:gridCol>
                <a:gridCol w="822960">
                  <a:extLst>
                    <a:ext uri="{9D8B030D-6E8A-4147-A177-3AD203B41FA5}">
                      <a16:colId xmlns:a16="http://schemas.microsoft.com/office/drawing/2014/main" val="816898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25292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@RussellVasquez1 - 2018-02-13 02:52:29</a:t>
                      </a:r>
                      <a:r>
                        <a:rPr kumimoji="0" lang="es-ES" sz="1000" b="0" i="0" u="none" strike="noStrike" kern="1200" cap="none" spc="0" normalizeH="0" baseline="0" noProof="0">
                          <a:ln>
                            <a:noFill/>
                          </a:ln>
                          <a:solidFill>
                            <a:prstClr val="black"/>
                          </a:solidFill>
                          <a:effectLst/>
                          <a:uLnTx/>
                          <a:uFillTx/>
                          <a:latin typeface="+mn-lt"/>
                          <a:ea typeface="+mn-ea"/>
                          <a:cs typeface="+mn-cs"/>
                        </a:rPr>
                        <a:t>
@johanmanolo @BHDLeon Paga en Bolívares, allí los reciben..😁😁😁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15578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@RedEAmerica - 2018-02-06 15:01:56</a:t>
                      </a:r>
                      <a:r>
                        <a:rPr kumimoji="0" lang="es-ES" sz="1000" b="0" i="0" u="none" strike="noStrike" kern="1200" cap="none" spc="0" normalizeH="0" baseline="0" noProof="0">
                          <a:ln>
                            <a:noFill/>
                          </a:ln>
                          <a:solidFill>
                            <a:prstClr val="black"/>
                          </a:solidFill>
                          <a:effectLst/>
                          <a:uLnTx/>
                          <a:uFillTx/>
                          <a:latin typeface="+mn-lt"/>
                          <a:ea typeface="+mn-ea"/>
                          <a:cs typeface="+mn-cs"/>
                        </a:rPr>
                        <a:t>
En Marzo será nuestro próximo #FIR2018 en Santo Domingo. ¡Agéndate y conoce más! https://t.co/vPsWlxeL2F @BHDLeon… https://t.co/Aaf1UR0a6p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05642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@Danielcho_20 - 2018-02-13 01:18:46</a:t>
                      </a:r>
                      <a:r>
                        <a:rPr kumimoji="0" lang="en-US" sz="1000" b="0" i="0" u="none" strike="noStrike" kern="1200" cap="none" spc="0" normalizeH="0" baseline="0" noProof="0">
                          <a:ln>
                            <a:noFill/>
                          </a:ln>
                          <a:solidFill>
                            <a:prstClr val="black"/>
                          </a:solidFill>
                          <a:effectLst/>
                          <a:uLnTx/>
                          <a:uFillTx/>
                          <a:latin typeface="+mn-lt"/>
                          <a:ea typeface="+mn-ea"/>
                          <a:cs typeface="+mn-cs"/>
                        </a:rPr>
                        <a:t>
@PaolaCalderon08 @jairosoto05 @BHDLeon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01321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@AmeliaDeschamps - 2018-02-13 22:28:15</a:t>
                      </a:r>
                      <a:r>
                        <a:rPr kumimoji="0" lang="es-ES" sz="1000" b="0" i="0" u="none" strike="noStrike" kern="1200" cap="none" spc="0" normalizeH="0" baseline="0" noProof="0">
                          <a:ln>
                            <a:noFill/>
                          </a:ln>
                          <a:solidFill>
                            <a:prstClr val="black"/>
                          </a:solidFill>
                          <a:effectLst/>
                          <a:uLnTx/>
                          <a:uFillTx/>
                          <a:latin typeface="+mn-lt"/>
                          <a:ea typeface="+mn-ea"/>
                          <a:cs typeface="+mn-cs"/>
                        </a:rPr>
                        <a:t>
Conoce las prácticas de igualdad de género de @BHDLeon y sus programas para la mujer. @StevenPuig #EnLaMira @enlami… https://t.co/aen1uOcV5U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92541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@johanmanolo - 2018-02-13 00:43:50</a:t>
                      </a:r>
                      <a:r>
                        <a:rPr kumimoji="0" lang="es-ES" sz="1000" b="0" i="0" u="none" strike="noStrike" kern="1200" cap="none" spc="0" normalizeH="0" baseline="0" noProof="0">
                          <a:ln>
                            <a:noFill/>
                          </a:ln>
                          <a:solidFill>
                            <a:prstClr val="black"/>
                          </a:solidFill>
                          <a:effectLst/>
                          <a:uLnTx/>
                          <a:uFillTx/>
                          <a:latin typeface="+mn-lt"/>
                          <a:ea typeface="+mn-ea"/>
                          <a:cs typeface="+mn-cs"/>
                        </a:rPr>
                        <a:t>
Que está pasando con las tarjetas del @BHDLeon que no están pasando en los establecimientos y tampoco en los cajeros automáticos???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 02:49:51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9453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@jenvitali - 2018-02-05 13:35:10</a:t>
                      </a:r>
                      <a:r>
                        <a:rPr kumimoji="0" lang="es-ES" sz="1000" b="0" i="0" u="none" strike="noStrike" kern="1200" cap="none" spc="0" normalizeH="0" baseline="0" noProof="0">
                          <a:ln>
                            <a:noFill/>
                          </a:ln>
                          <a:solidFill>
                            <a:prstClr val="black"/>
                          </a:solidFill>
                          <a:effectLst/>
                          <a:uLnTx/>
                          <a:uFillTx/>
                          <a:latin typeface="+mn-lt"/>
                          <a:ea typeface="+mn-ea"/>
                          <a:cs typeface="+mn-cs"/>
                        </a:rPr>
                        <a:t>
Ya van 35  minutos esperando en negocios  @BHDLeon san juan shopping y aun esta con la misma clienta. Aun solo un e… https://t.co/8hgB2ALIyo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 14:01:22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1837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@RamonANunezM - 2018-02-02 02:45:55</a:t>
                      </a:r>
                      <a:r>
                        <a:rPr kumimoji="0" lang="es-ES" sz="1000" b="0" i="0" u="none" strike="noStrike" kern="1200" cap="none" spc="0" normalizeH="0" baseline="0" noProof="0">
                          <a:ln>
                            <a:noFill/>
                          </a:ln>
                          <a:solidFill>
                            <a:prstClr val="black"/>
                          </a:solidFill>
                          <a:effectLst/>
                          <a:uLnTx/>
                          <a:uFillTx/>
                          <a:latin typeface="+mn-lt"/>
                          <a:ea typeface="+mn-ea"/>
                          <a:cs typeface="+mn-cs"/>
                        </a:rPr>
                        <a:t>
Cajero del @BHDLeon en el Supermercado Bravo de la Prolongación 27 de febrero esta más en avería que en funcionamie… https://t.co/akZL91grt5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 13:01:45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1147345"/>
                  </a:ext>
                </a:extLst>
              </a:tr>
            </a:tbl>
          </a:graphicData>
        </a:graphic>
      </p:graphicFrame>
      <p:sp>
        <p:nvSpPr>
          <p:cNvPr id="4" name="Text Placeholder 3">
            <a:extLst>
              <a:ext uri="{FF2B5EF4-FFF2-40B4-BE49-F238E27FC236}">
                <a16:creationId xmlns:a16="http://schemas.microsoft.com/office/drawing/2014/main" id="{4B7481B8-C88B-4706-9BE9-C937E8061D2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47332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5D0E9-8C54-40B7-96DB-DA85E1E49CA3}"/>
              </a:ext>
            </a:extLst>
          </p:cNvPr>
          <p:cNvSpPr>
            <a:spLocks noGrp="1"/>
          </p:cNvSpPr>
          <p:nvPr>
            <p:ph type="title"/>
          </p:nvPr>
        </p:nvSpPr>
        <p:spPr/>
        <p:txBody>
          <a:bodyPr/>
          <a:lstStyle/>
          <a:p>
            <a:r>
              <a:rPr lang="en-US"/>
              <a:t>Twitter Mentions Table - 3 of 3</a:t>
            </a:r>
          </a:p>
        </p:txBody>
      </p:sp>
      <p:graphicFrame>
        <p:nvGraphicFramePr>
          <p:cNvPr id="5" name="Table Placeholder 4">
            <a:extLst>
              <a:ext uri="{FF2B5EF4-FFF2-40B4-BE49-F238E27FC236}">
                <a16:creationId xmlns:a16="http://schemas.microsoft.com/office/drawing/2014/main" id="{57099BEF-394E-4743-BFB7-9FC0AF976595}"/>
              </a:ext>
            </a:extLst>
          </p:cNvPr>
          <p:cNvGraphicFramePr>
            <a:graphicFrameLocks noGrp="1"/>
          </p:cNvGraphicFramePr>
          <p:nvPr>
            <p:ph type="tbl" sz="quarter" idx="13"/>
            <p:extLst>
              <p:ext uri="{D42A27DB-BD31-4B8C-83A1-F6EECF244321}">
                <p14:modId xmlns:p14="http://schemas.microsoft.com/office/powerpoint/2010/main" val="1649700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09675640"/>
                    </a:ext>
                  </a:extLst>
                </a:gridCol>
                <a:gridCol w="1645920">
                  <a:extLst>
                    <a:ext uri="{9D8B030D-6E8A-4147-A177-3AD203B41FA5}">
                      <a16:colId xmlns:a16="http://schemas.microsoft.com/office/drawing/2014/main" val="2671514119"/>
                    </a:ext>
                  </a:extLst>
                </a:gridCol>
                <a:gridCol w="822960">
                  <a:extLst>
                    <a:ext uri="{9D8B030D-6E8A-4147-A177-3AD203B41FA5}">
                      <a16:colId xmlns:a16="http://schemas.microsoft.com/office/drawing/2014/main" val="2298915245"/>
                    </a:ext>
                  </a:extLst>
                </a:gridCol>
                <a:gridCol w="822960">
                  <a:extLst>
                    <a:ext uri="{9D8B030D-6E8A-4147-A177-3AD203B41FA5}">
                      <a16:colId xmlns:a16="http://schemas.microsoft.com/office/drawing/2014/main" val="2667508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90274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@BanreservasRD - 2018-02-14 18:10:09</a:t>
                      </a:r>
                      <a:r>
                        <a:rPr kumimoji="0" lang="es-ES" sz="1000" b="0" i="0" u="none" strike="noStrike" kern="1200" cap="none" spc="0" normalizeH="0" baseline="0" noProof="0">
                          <a:ln>
                            <a:noFill/>
                          </a:ln>
                          <a:solidFill>
                            <a:prstClr val="black"/>
                          </a:solidFill>
                          <a:effectLst/>
                          <a:uLnTx/>
                          <a:uFillTx/>
                          <a:latin typeface="+mn-lt"/>
                          <a:ea typeface="+mn-ea"/>
                          <a:cs typeface="+mn-cs"/>
                        </a:rPr>
                        <a:t>
¡Recuerda que puedes utilizar los cajeros de #Banreservas y los del @bhdleon de manera gratuita indistintamente! Re… https://t.co/Ql8QnZX2PA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3314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@ElDia_do - 2018-02-01 13:44:16</a:t>
                      </a:r>
                      <a:r>
                        <a:rPr kumimoji="0" lang="es-ES" sz="1000" b="0" i="0" u="none" strike="noStrike" kern="1200" cap="none" spc="0" normalizeH="0" baseline="0" noProof="0">
                          <a:ln>
                            <a:noFill/>
                          </a:ln>
                          <a:solidFill>
                            <a:prstClr val="black"/>
                          </a:solidFill>
                          <a:effectLst/>
                          <a:uLnTx/>
                          <a:uFillTx/>
                          <a:latin typeface="+mn-lt"/>
                          <a:ea typeface="+mn-ea"/>
                          <a:cs typeface="+mn-cs"/>
                        </a:rPr>
                        <a:t>
.@BHDLeon fortalece su red de sucursales al llegar a Downtown Center
https://t.co/6JHLfDreWP #PeriódicoElDía https://t.co/I7bMbogSJW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9369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@NatzUrena - 2018-02-21 08:35:11</a:t>
                      </a:r>
                      <a:r>
                        <a:rPr kumimoji="0" lang="es-ES" sz="1000" b="0" i="0" u="none" strike="noStrike" kern="1200" cap="none" spc="0" normalizeH="0" baseline="0" noProof="0">
                          <a:ln>
                            <a:noFill/>
                          </a:ln>
                          <a:solidFill>
                            <a:prstClr val="black"/>
                          </a:solidFill>
                          <a:effectLst/>
                          <a:uLnTx/>
                          <a:uFillTx/>
                          <a:latin typeface="+mn-lt"/>
                          <a:ea typeface="+mn-ea"/>
                          <a:cs typeface="+mn-cs"/>
                        </a:rPr>
                        <a:t>
El app no funciona fuera de RD? 😢@BHDLeon https://t.co/5xb8eYeEBb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 13:58:05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1597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@marianaalmonte - 2018-02-21 12:10:43</a:t>
                      </a:r>
                      <a:r>
                        <a:rPr kumimoji="0" lang="es-ES" sz="1000" b="0" i="0" u="none" strike="noStrike" kern="1200" cap="none" spc="0" normalizeH="0" baseline="0" noProof="0">
                          <a:ln>
                            <a:noFill/>
                          </a:ln>
                          <a:solidFill>
                            <a:prstClr val="black"/>
                          </a:solidFill>
                          <a:effectLst/>
                          <a:uLnTx/>
                          <a:uFillTx/>
                          <a:latin typeface="+mn-lt"/>
                          <a:ea typeface="+mn-ea"/>
                          <a:cs typeface="+mn-cs"/>
                        </a:rPr>
                        <a:t>
@ElDia_RD @BHDLeon @StevenPuig @Telenoticiasrd @telesistema11rd Son muy atentos, espero sus intereses ya sean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561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@jose_kuroiha - 2018-02-21 12:44:12</a:t>
                      </a:r>
                      <a:r>
                        <a:rPr kumimoji="0" lang="es-ES" sz="1000" b="0" i="0" u="none" strike="noStrike" kern="1200" cap="none" spc="0" normalizeH="0" baseline="0" noProof="0">
                          <a:ln>
                            <a:noFill/>
                          </a:ln>
                          <a:solidFill>
                            <a:prstClr val="black"/>
                          </a:solidFill>
                          <a:effectLst/>
                          <a:uLnTx/>
                          <a:uFillTx/>
                          <a:latin typeface="+mn-lt"/>
                          <a:ea typeface="+mn-ea"/>
                          <a:cs typeface="+mn-cs"/>
                        </a:rPr>
                        <a:t>
@BHDLeon wow 1hr para preparar a un cajero para empezar a trabajar. Mucho tiempo...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 13:44:44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7570256"/>
                  </a:ext>
                </a:extLst>
              </a:tr>
            </a:tbl>
          </a:graphicData>
        </a:graphic>
      </p:graphicFrame>
      <p:sp>
        <p:nvSpPr>
          <p:cNvPr id="4" name="Text Placeholder 3">
            <a:extLst>
              <a:ext uri="{FF2B5EF4-FFF2-40B4-BE49-F238E27FC236}">
                <a16:creationId xmlns:a16="http://schemas.microsoft.com/office/drawing/2014/main" id="{6CB8320D-8689-4FA2-8EB5-6876025DD94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45593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F9E16-69BC-4394-AC4D-42A655F71E14}"/>
              </a:ext>
            </a:extLst>
          </p:cNvPr>
          <p:cNvSpPr>
            <a:spLocks noGrp="1"/>
          </p:cNvSpPr>
          <p:nvPr>
            <p:ph type="title"/>
          </p:nvPr>
        </p:nvSpPr>
        <p:spPr/>
        <p:txBody>
          <a:bodyPr/>
          <a:lstStyle/>
          <a:p>
            <a:r>
              <a:rPr lang="en-US"/>
              <a:t>Twitter Key Influencers - 1 of 2</a:t>
            </a:r>
          </a:p>
        </p:txBody>
      </p:sp>
      <p:graphicFrame>
        <p:nvGraphicFramePr>
          <p:cNvPr id="5" name="Table Placeholder 4">
            <a:extLst>
              <a:ext uri="{FF2B5EF4-FFF2-40B4-BE49-F238E27FC236}">
                <a16:creationId xmlns:a16="http://schemas.microsoft.com/office/drawing/2014/main" id="{3D15D744-020C-4162-946B-2F43594264C6}"/>
              </a:ext>
            </a:extLst>
          </p:cNvPr>
          <p:cNvGraphicFramePr>
            <a:graphicFrameLocks noGrp="1"/>
          </p:cNvGraphicFramePr>
          <p:nvPr>
            <p:ph type="tbl" sz="quarter" idx="13"/>
            <p:extLst>
              <p:ext uri="{D42A27DB-BD31-4B8C-83A1-F6EECF244321}">
                <p14:modId xmlns:p14="http://schemas.microsoft.com/office/powerpoint/2010/main" val="2877709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7248627"/>
                    </a:ext>
                  </a:extLst>
                </a:gridCol>
                <a:gridCol w="2468880">
                  <a:extLst>
                    <a:ext uri="{9D8B030D-6E8A-4147-A177-3AD203B41FA5}">
                      <a16:colId xmlns:a16="http://schemas.microsoft.com/office/drawing/2014/main" val="1130422115"/>
                    </a:ext>
                  </a:extLst>
                </a:gridCol>
                <a:gridCol w="2468880">
                  <a:extLst>
                    <a:ext uri="{9D8B030D-6E8A-4147-A177-3AD203B41FA5}">
                      <a16:colId xmlns:a16="http://schemas.microsoft.com/office/drawing/2014/main" val="329073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12270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@Leitan00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428475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@Argentarium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30368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@jairosoto05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88686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@juangu11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20788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@MariaGa33694153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1714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@dahianaacosta12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97983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@adrian_aguzman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22082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@AmeliaDeschamps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4316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@johanmanolo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11981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@Josepbri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167065687"/>
                  </a:ext>
                </a:extLst>
              </a:tr>
            </a:tbl>
          </a:graphicData>
        </a:graphic>
      </p:graphicFrame>
      <p:sp>
        <p:nvSpPr>
          <p:cNvPr id="4" name="Text Placeholder 3">
            <a:extLst>
              <a:ext uri="{FF2B5EF4-FFF2-40B4-BE49-F238E27FC236}">
                <a16:creationId xmlns:a16="http://schemas.microsoft.com/office/drawing/2014/main" id="{D81669C4-7A7E-4E08-8716-92DF660295A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38123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C49AC-C764-49B5-A2EC-20FAF8F23124}"/>
              </a:ext>
            </a:extLst>
          </p:cNvPr>
          <p:cNvSpPr>
            <a:spLocks noGrp="1"/>
          </p:cNvSpPr>
          <p:nvPr>
            <p:ph type="title"/>
          </p:nvPr>
        </p:nvSpPr>
        <p:spPr/>
        <p:txBody>
          <a:bodyPr/>
          <a:lstStyle/>
          <a:p>
            <a:r>
              <a:rPr lang="en-US"/>
              <a:t>Twitter Key Influencers - 2 of 2</a:t>
            </a:r>
          </a:p>
        </p:txBody>
      </p:sp>
      <p:graphicFrame>
        <p:nvGraphicFramePr>
          <p:cNvPr id="5" name="Table Placeholder 4">
            <a:extLst>
              <a:ext uri="{FF2B5EF4-FFF2-40B4-BE49-F238E27FC236}">
                <a16:creationId xmlns:a16="http://schemas.microsoft.com/office/drawing/2014/main" id="{665FDCBC-3CFC-494A-BDDD-62E66CB89BF0}"/>
              </a:ext>
            </a:extLst>
          </p:cNvPr>
          <p:cNvGraphicFramePr>
            <a:graphicFrameLocks noGrp="1"/>
          </p:cNvGraphicFramePr>
          <p:nvPr>
            <p:ph type="tbl" sz="quarter" idx="13"/>
            <p:extLst>
              <p:ext uri="{D42A27DB-BD31-4B8C-83A1-F6EECF244321}">
                <p14:modId xmlns:p14="http://schemas.microsoft.com/office/powerpoint/2010/main" val="1167020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686924"/>
                    </a:ext>
                  </a:extLst>
                </a:gridCol>
                <a:gridCol w="2468880">
                  <a:extLst>
                    <a:ext uri="{9D8B030D-6E8A-4147-A177-3AD203B41FA5}">
                      <a16:colId xmlns:a16="http://schemas.microsoft.com/office/drawing/2014/main" val="3992465408"/>
                    </a:ext>
                  </a:extLst>
                </a:gridCol>
                <a:gridCol w="2468880">
                  <a:extLst>
                    <a:ext uri="{9D8B030D-6E8A-4147-A177-3AD203B41FA5}">
                      <a16:colId xmlns:a16="http://schemas.microsoft.com/office/drawing/2014/main" val="767876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247518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@armandoomar12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11453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@BHDFondos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26663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@estban72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5458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@sarahzaiter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4186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@IngHernanGomez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8102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@Richard2106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27106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@fjvaca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918903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@famarte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894196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@makatron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26669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@Scenariossg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02954358"/>
                  </a:ext>
                </a:extLst>
              </a:tr>
            </a:tbl>
          </a:graphicData>
        </a:graphic>
      </p:graphicFrame>
      <p:sp>
        <p:nvSpPr>
          <p:cNvPr id="4" name="Text Placeholder 3">
            <a:extLst>
              <a:ext uri="{FF2B5EF4-FFF2-40B4-BE49-F238E27FC236}">
                <a16:creationId xmlns:a16="http://schemas.microsoft.com/office/drawing/2014/main" id="{2D8E784C-9B36-4423-A535-D5F3B9AB644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1661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38485-59C4-4E72-8901-B6B439C873C3}"/>
              </a:ext>
            </a:extLst>
          </p:cNvPr>
          <p:cNvSpPr>
            <a:spLocks noGrp="1"/>
          </p:cNvSpPr>
          <p:nvPr>
            <p:ph type="title"/>
          </p:nvPr>
        </p:nvSpPr>
        <p:spPr/>
        <p:txBody>
          <a:bodyPr/>
          <a:lstStyle/>
          <a:p>
            <a:r>
              <a:rPr lang="en-US"/>
              <a:t>Twitter Response Times</a:t>
            </a:r>
          </a:p>
        </p:txBody>
      </p:sp>
      <p:graphicFrame>
        <p:nvGraphicFramePr>
          <p:cNvPr id="6" name="Chart Placeholder 5">
            <a:extLst>
              <a:ext uri="{FF2B5EF4-FFF2-40B4-BE49-F238E27FC236}">
                <a16:creationId xmlns:a16="http://schemas.microsoft.com/office/drawing/2014/main" id="{F81D3460-F6FF-426A-BA27-63D98F2AA31D}"/>
              </a:ext>
            </a:extLst>
          </p:cNvPr>
          <p:cNvGraphicFramePr>
            <a:graphicFrameLocks noGrp="1"/>
          </p:cNvGraphicFramePr>
          <p:nvPr>
            <p:ph type="chart" sz="quarter" idx="13"/>
            <p:extLst>
              <p:ext uri="{D42A27DB-BD31-4B8C-83A1-F6EECF244321}">
                <p14:modId xmlns:p14="http://schemas.microsoft.com/office/powerpoint/2010/main" val="3493863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5F42B4-2D1A-4A27-8A28-311F1EC8484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9CD4632-11A2-4D4A-A572-C4C6D8349F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4317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0347E-813A-406E-BE95-03111632B954}"/>
              </a:ext>
            </a:extLst>
          </p:cNvPr>
          <p:cNvSpPr>
            <a:spLocks noGrp="1"/>
          </p:cNvSpPr>
          <p:nvPr>
            <p:ph type="title"/>
          </p:nvPr>
        </p:nvSpPr>
        <p:spPr/>
        <p:txBody>
          <a:bodyPr/>
          <a:lstStyle/>
          <a:p>
            <a:r>
              <a:rPr lang="en-US"/>
              <a:t>Twitter Questions Table - 1 of 2</a:t>
            </a:r>
          </a:p>
        </p:txBody>
      </p:sp>
      <p:graphicFrame>
        <p:nvGraphicFramePr>
          <p:cNvPr id="5" name="Table Placeholder 4">
            <a:extLst>
              <a:ext uri="{FF2B5EF4-FFF2-40B4-BE49-F238E27FC236}">
                <a16:creationId xmlns:a16="http://schemas.microsoft.com/office/drawing/2014/main" id="{04F604C6-8D00-436B-8639-059CAF214253}"/>
              </a:ext>
            </a:extLst>
          </p:cNvPr>
          <p:cNvGraphicFramePr>
            <a:graphicFrameLocks noGrp="1"/>
          </p:cNvGraphicFramePr>
          <p:nvPr>
            <p:ph type="tbl" sz="quarter" idx="13"/>
            <p:extLst>
              <p:ext uri="{D42A27DB-BD31-4B8C-83A1-F6EECF244321}">
                <p14:modId xmlns:p14="http://schemas.microsoft.com/office/powerpoint/2010/main" val="2218919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31764086"/>
                    </a:ext>
                  </a:extLst>
                </a:gridCol>
                <a:gridCol w="1645920">
                  <a:extLst>
                    <a:ext uri="{9D8B030D-6E8A-4147-A177-3AD203B41FA5}">
                      <a16:colId xmlns:a16="http://schemas.microsoft.com/office/drawing/2014/main" val="3697222453"/>
                    </a:ext>
                  </a:extLst>
                </a:gridCol>
                <a:gridCol w="822960">
                  <a:extLst>
                    <a:ext uri="{9D8B030D-6E8A-4147-A177-3AD203B41FA5}">
                      <a16:colId xmlns:a16="http://schemas.microsoft.com/office/drawing/2014/main" val="1666112302"/>
                    </a:ext>
                  </a:extLst>
                </a:gridCol>
                <a:gridCol w="822960">
                  <a:extLst>
                    <a:ext uri="{9D8B030D-6E8A-4147-A177-3AD203B41FA5}">
                      <a16:colId xmlns:a16="http://schemas.microsoft.com/office/drawing/2014/main" val="37959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51454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@jessica_s0328 - 2018-02-28 20:23:12</a:t>
                      </a:r>
                      <a:r>
                        <a:rPr kumimoji="0" lang="es-ES" sz="1000" b="0" i="0" u="none" strike="noStrike" kern="1200" cap="none" spc="0" normalizeH="0" baseline="0" noProof="0">
                          <a:ln>
                            <a:noFill/>
                          </a:ln>
                          <a:solidFill>
                            <a:prstClr val="black"/>
                          </a:solidFill>
                          <a:effectLst/>
                          <a:uLnTx/>
                          <a:uFillTx/>
                          <a:latin typeface="+mn-lt"/>
                          <a:ea typeface="+mn-ea"/>
                          <a:cs typeface="+mn-cs"/>
                        </a:rPr>
                        <a:t>
@BHDLeon Están teniendo algún problema con su plataformas?? Estoy tratando de acceder a mis productos  en mi Pc &amp;amp; cel y no he podido.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 19:10:54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312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@EstevezH - 2018-02-28 20:09:52</a:t>
                      </a:r>
                      <a:r>
                        <a:rPr kumimoji="0" lang="es-ES" sz="1000" b="0" i="0" u="none" strike="noStrike" kern="1200" cap="none" spc="0" normalizeH="0" baseline="0" noProof="0">
                          <a:ln>
                            <a:noFill/>
                          </a:ln>
                          <a:solidFill>
                            <a:prstClr val="black"/>
                          </a:solidFill>
                          <a:effectLst/>
                          <a:uLnTx/>
                          <a:uFillTx/>
                          <a:latin typeface="+mn-lt"/>
                          <a:ea typeface="+mn-ea"/>
                          <a:cs typeface="+mn-cs"/>
                        </a:rPr>
                        <a:t>
Señores @bhdleon que pasa con bancasa empresarial? No he podido pasar la nomina, y la versión antigua que funcionaba bien fue desactivada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20:29:56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4586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@JoanMGF - 2018-02-28 20:07:26</a:t>
                      </a:r>
                      <a:r>
                        <a:rPr kumimoji="0" lang="es-ES" sz="1000" b="0" i="0" u="none" strike="noStrike" kern="1200" cap="none" spc="0" normalizeH="0" baseline="0" noProof="0">
                          <a:ln>
                            <a:noFill/>
                          </a:ln>
                          <a:solidFill>
                            <a:prstClr val="black"/>
                          </a:solidFill>
                          <a:effectLst/>
                          <a:uLnTx/>
                          <a:uFillTx/>
                          <a:latin typeface="+mn-lt"/>
                          <a:ea typeface="+mn-ea"/>
                          <a:cs typeface="+mn-cs"/>
                        </a:rPr>
                        <a:t>
@BHDLeon señores y es que tienen problemas en tu plataforma Online???? No podemos acceder a nuestras ctas corporativas.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20:34:57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5641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@antoniodgr - 2018-02-28 19:20:02</a:t>
                      </a:r>
                      <a:r>
                        <a:rPr kumimoji="0" lang="es-ES" sz="1000" b="0" i="0" u="none" strike="noStrike" kern="1200" cap="none" spc="0" normalizeH="0" baseline="0" noProof="0">
                          <a:ln>
                            <a:noFill/>
                          </a:ln>
                          <a:solidFill>
                            <a:prstClr val="black"/>
                          </a:solidFill>
                          <a:effectLst/>
                          <a:uLnTx/>
                          <a:uFillTx/>
                          <a:latin typeface="+mn-lt"/>
                          <a:ea typeface="+mn-ea"/>
                          <a:cs typeface="+mn-cs"/>
                        </a:rPr>
                        <a:t>
algún problema con la plataforma de @BHDLeon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19:29:52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472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@Tiburcio_Mejia - 2018-02-28 16:09:27</a:t>
                      </a:r>
                      <a:r>
                        <a:rPr kumimoji="0" lang="es-ES" sz="1000" b="0" i="0" u="none" strike="noStrike" kern="1200" cap="none" spc="0" normalizeH="0" baseline="0" noProof="0">
                          <a:ln>
                            <a:noFill/>
                          </a:ln>
                          <a:solidFill>
                            <a:prstClr val="black"/>
                          </a:solidFill>
                          <a:effectLst/>
                          <a:uLnTx/>
                          <a:uFillTx/>
                          <a:latin typeface="+mn-lt"/>
                          <a:ea typeface="+mn-ea"/>
                          <a:cs typeface="+mn-cs"/>
                        </a:rPr>
                        <a:t>
@BHDLeon Que les pasa a sus plataformas hoy, no puedo ingresar por la web y tampoco la 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18:02:15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3068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@ChalyCruz - 2018-02-28 15:44:57</a:t>
                      </a:r>
                      <a:r>
                        <a:rPr kumimoji="0" lang="es-ES" sz="1000" b="0" i="0" u="none" strike="noStrike" kern="1200" cap="none" spc="0" normalizeH="0" baseline="0" noProof="0">
                          <a:ln>
                            <a:noFill/>
                          </a:ln>
                          <a:solidFill>
                            <a:prstClr val="black"/>
                          </a:solidFill>
                          <a:effectLst/>
                          <a:uLnTx/>
                          <a:uFillTx/>
                          <a:latin typeface="+mn-lt"/>
                          <a:ea typeface="+mn-ea"/>
                          <a:cs typeface="+mn-cs"/>
                        </a:rPr>
                        <a:t>
@BHDLeon Hola, el internet banking de ustedes está bien? He intentado acceder desde la app y desde la pagina web y no he podido.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18:03:59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35168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@rdinaguantable - 2018-02-28 15:16:46</a:t>
                      </a:r>
                      <a:r>
                        <a:rPr kumimoji="0" lang="en-US" sz="1000" b="0" i="0" u="none" strike="noStrike" kern="1200" cap="none" spc="0" normalizeH="0" baseline="0" noProof="0">
                          <a:ln>
                            <a:noFill/>
                          </a:ln>
                          <a:solidFill>
                            <a:prstClr val="black"/>
                          </a:solidFill>
                          <a:effectLst/>
                          <a:uLnTx/>
                          <a:uFillTx/>
                          <a:latin typeface="+mn-lt"/>
                          <a:ea typeface="+mn-ea"/>
                          <a:cs typeface="+mn-cs"/>
                        </a:rPr>
                        <a:t>
El @BHDLeon tiene problemas?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18:05:21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7995042"/>
                  </a:ext>
                </a:extLst>
              </a:tr>
            </a:tbl>
          </a:graphicData>
        </a:graphic>
      </p:graphicFrame>
      <p:sp>
        <p:nvSpPr>
          <p:cNvPr id="4" name="Text Placeholder 3">
            <a:extLst>
              <a:ext uri="{FF2B5EF4-FFF2-40B4-BE49-F238E27FC236}">
                <a16:creationId xmlns:a16="http://schemas.microsoft.com/office/drawing/2014/main" id="{417C7CA1-A061-455C-B79E-50BA25E47FE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48956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6421-0D6E-4343-BE31-055536463B7B}"/>
              </a:ext>
            </a:extLst>
          </p:cNvPr>
          <p:cNvSpPr>
            <a:spLocks noGrp="1"/>
          </p:cNvSpPr>
          <p:nvPr>
            <p:ph type="title"/>
          </p:nvPr>
        </p:nvSpPr>
        <p:spPr/>
        <p:txBody>
          <a:bodyPr/>
          <a:lstStyle/>
          <a:p>
            <a:r>
              <a:rPr lang="en-US"/>
              <a:t>Twitter Questions Table - 2 of 2</a:t>
            </a:r>
          </a:p>
        </p:txBody>
      </p:sp>
      <p:graphicFrame>
        <p:nvGraphicFramePr>
          <p:cNvPr id="5" name="Table Placeholder 4">
            <a:extLst>
              <a:ext uri="{FF2B5EF4-FFF2-40B4-BE49-F238E27FC236}">
                <a16:creationId xmlns:a16="http://schemas.microsoft.com/office/drawing/2014/main" id="{6088C97D-589A-4A2F-9E78-ADE333893C6E}"/>
              </a:ext>
            </a:extLst>
          </p:cNvPr>
          <p:cNvGraphicFramePr>
            <a:graphicFrameLocks noGrp="1"/>
          </p:cNvGraphicFramePr>
          <p:nvPr>
            <p:ph type="tbl" sz="quarter" idx="13"/>
            <p:extLst>
              <p:ext uri="{D42A27DB-BD31-4B8C-83A1-F6EECF244321}">
                <p14:modId xmlns:p14="http://schemas.microsoft.com/office/powerpoint/2010/main" val="3371073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7572113"/>
                    </a:ext>
                  </a:extLst>
                </a:gridCol>
                <a:gridCol w="1645920">
                  <a:extLst>
                    <a:ext uri="{9D8B030D-6E8A-4147-A177-3AD203B41FA5}">
                      <a16:colId xmlns:a16="http://schemas.microsoft.com/office/drawing/2014/main" val="2581347792"/>
                    </a:ext>
                  </a:extLst>
                </a:gridCol>
                <a:gridCol w="822960">
                  <a:extLst>
                    <a:ext uri="{9D8B030D-6E8A-4147-A177-3AD203B41FA5}">
                      <a16:colId xmlns:a16="http://schemas.microsoft.com/office/drawing/2014/main" val="1157730106"/>
                    </a:ext>
                  </a:extLst>
                </a:gridCol>
                <a:gridCol w="822960">
                  <a:extLst>
                    <a:ext uri="{9D8B030D-6E8A-4147-A177-3AD203B41FA5}">
                      <a16:colId xmlns:a16="http://schemas.microsoft.com/office/drawing/2014/main" val="3899595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66012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@ramoncerda_ - 2018-02-28 14:35:30</a:t>
                      </a:r>
                      <a:r>
                        <a:rPr kumimoji="0" lang="es-ES" sz="1000" b="0" i="0" u="none" strike="noStrike" kern="1200" cap="none" spc="0" normalizeH="0" baseline="0" noProof="0">
                          <a:ln>
                            <a:noFill/>
                          </a:ln>
                          <a:solidFill>
                            <a:prstClr val="black"/>
                          </a:solidFill>
                          <a:effectLst/>
                          <a:uLnTx/>
                          <a:uFillTx/>
                          <a:latin typeface="+mn-lt"/>
                          <a:ea typeface="+mn-ea"/>
                          <a:cs typeface="+mn-cs"/>
                        </a:rPr>
                        <a:t>
@BHDLeon hace 30 minutos trato de acceder a bancasa personal y nada. Algun problema con la plataforma? https://t.co/T6TfE6OgtB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18:06:02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980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@Elrubiobarahona - 2018-02-27 17:00:27</a:t>
                      </a:r>
                      <a:r>
                        <a:rPr kumimoji="0" lang="es-ES" sz="1000" b="0" i="0" u="none" strike="noStrike" kern="1200" cap="none" spc="0" normalizeH="0" baseline="0" noProof="0">
                          <a:ln>
                            <a:noFill/>
                          </a:ln>
                          <a:solidFill>
                            <a:prstClr val="black"/>
                          </a:solidFill>
                          <a:effectLst/>
                          <a:uLnTx/>
                          <a:uFillTx/>
                          <a:latin typeface="+mn-lt"/>
                          <a:ea typeface="+mn-ea"/>
                          <a:cs typeface="+mn-cs"/>
                        </a:rPr>
                        <a:t>
@BHDLeon y que lo que pasa con la plataforma de internet empresarial? por favor arreglen eso, necesito hace varias transacciones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02/27/2018 18:52:19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69084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@francobrazoban - 2018-02-27 14:45:18</a:t>
                      </a:r>
                      <a:r>
                        <a:rPr kumimoji="0" lang="es-ES" sz="1000" b="0" i="0" u="none" strike="noStrike" kern="1200" cap="none" spc="0" normalizeH="0" baseline="0" noProof="0">
                          <a:ln>
                            <a:noFill/>
                          </a:ln>
                          <a:solidFill>
                            <a:prstClr val="black"/>
                          </a:solidFill>
                          <a:effectLst/>
                          <a:uLnTx/>
                          <a:uFillTx/>
                          <a:latin typeface="+mn-lt"/>
                          <a:ea typeface="+mn-ea"/>
                          <a:cs typeface="+mn-cs"/>
                        </a:rPr>
                        <a:t>
@BHDLeon ¿en una semana funcionará? Díganme para yo saber. La pascalina es más funcional. https://t.co/Ag0Lc3yIaO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741707"/>
                  </a:ext>
                </a:extLst>
              </a:tr>
            </a:tbl>
          </a:graphicData>
        </a:graphic>
      </p:graphicFrame>
      <p:sp>
        <p:nvSpPr>
          <p:cNvPr id="4" name="Text Placeholder 3">
            <a:extLst>
              <a:ext uri="{FF2B5EF4-FFF2-40B4-BE49-F238E27FC236}">
                <a16:creationId xmlns:a16="http://schemas.microsoft.com/office/drawing/2014/main" id="{F3458631-86A2-4120-BF36-7FE0228DF8A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55815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1311</Words>
  <Application>Microsoft Office PowerPoint</Application>
  <PresentationFormat>On-screen Show (4:3)</PresentationFormat>
  <Paragraphs>494</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Reporte Twitter</vt:lpstr>
      <vt:lpstr>Twitter Key Metrics Table</vt:lpstr>
      <vt:lpstr>Twitter Key Metrics Radar</vt:lpstr>
      <vt:lpstr>Twitter Followers Total</vt:lpstr>
      <vt:lpstr>Twitter Followers Change</vt:lpstr>
      <vt:lpstr>Twitter Followers Change Per Weekday</vt:lpstr>
      <vt:lpstr>Twitter Own Tweets</vt:lpstr>
      <vt:lpstr>Twitter Tweet Type Distribution</vt:lpstr>
      <vt:lpstr>Twitter Own Tweets By Weekday</vt:lpstr>
      <vt:lpstr>Twitter Interaction Rate By Weekday</vt:lpstr>
      <vt:lpstr>Twitter Own Tweets By Hour</vt:lpstr>
      <vt:lpstr>Twitter Interaction Rate By Hour</vt:lpstr>
      <vt:lpstr>Twitter Own and Retweeted Tweets Table - 1 of 7</vt:lpstr>
      <vt:lpstr>Twitter Own and Retweeted Tweets Table - 2 of 7</vt:lpstr>
      <vt:lpstr>Twitter Own and Retweeted Tweets Table - 3 of 7</vt:lpstr>
      <vt:lpstr>Twitter Own and Retweeted Tweets Table - 4 of 7</vt:lpstr>
      <vt:lpstr>Twitter Own and Retweeted Tweets Table - 5 of 7</vt:lpstr>
      <vt:lpstr>Twitter Own and Retweeted Tweets Table - 6 of 7</vt:lpstr>
      <vt:lpstr>Twitter Own and Retweeted Tweets Table - 7 of 7</vt:lpstr>
      <vt:lpstr>Twitter Mentions</vt:lpstr>
      <vt:lpstr>Twitter Mentions Table - 1 of 3</vt:lpstr>
      <vt:lpstr>Twitter Mentions Table - 2 of 3</vt:lpstr>
      <vt:lpstr>Twitter Mentions Table - 3 of 3</vt:lpstr>
      <vt:lpstr>Twitter Key Influencers - 1 of 2</vt:lpstr>
      <vt:lpstr>Twitter Key Influencers - 2 of 2</vt:lpstr>
      <vt:lpstr>Twitter Response Times</vt:lpstr>
      <vt:lpstr>Twitter Questions Table - 1 of 2</vt:lpstr>
      <vt:lpstr>Twitter Questions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Twitter</dc:title>
  <dc:creator>Administrator</dc:creator>
  <cp:lastModifiedBy>Administrator</cp:lastModifiedBy>
  <cp:revision>1</cp:revision>
  <dcterms:created xsi:type="dcterms:W3CDTF">2018-04-04T16:14:12Z</dcterms:created>
  <dcterms:modified xsi:type="dcterms:W3CDTF">2018-04-04T16:15:12Z</dcterms:modified>
</cp:coreProperties>
</file>