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1-4E75-BBE0-D4C3E2679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138080"/>
        <c:axId val="278139064"/>
      </c:radarChart>
      <c:catAx>
        <c:axId val="2781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39064"/>
        <c:crosses val="autoZero"/>
        <c:auto val="1"/>
        <c:lblAlgn val="ctr"/>
        <c:lblOffset val="100"/>
        <c:noMultiLvlLbl val="0"/>
      </c:catAx>
      <c:valAx>
        <c:axId val="27813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3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43456</c:v>
                </c:pt>
                <c:pt idx="1">
                  <c:v>43500</c:v>
                </c:pt>
                <c:pt idx="2">
                  <c:v>43527</c:v>
                </c:pt>
                <c:pt idx="3">
                  <c:v>43544</c:v>
                </c:pt>
                <c:pt idx="4">
                  <c:v>43576</c:v>
                </c:pt>
                <c:pt idx="5">
                  <c:v>43625</c:v>
                </c:pt>
                <c:pt idx="6">
                  <c:v>43688</c:v>
                </c:pt>
                <c:pt idx="7">
                  <c:v>43744</c:v>
                </c:pt>
                <c:pt idx="8">
                  <c:v>43801</c:v>
                </c:pt>
                <c:pt idx="9">
                  <c:v>43845</c:v>
                </c:pt>
                <c:pt idx="10">
                  <c:v>43896</c:v>
                </c:pt>
                <c:pt idx="11">
                  <c:v>43951</c:v>
                </c:pt>
                <c:pt idx="12">
                  <c:v>44041</c:v>
                </c:pt>
                <c:pt idx="13">
                  <c:v>44101</c:v>
                </c:pt>
                <c:pt idx="14">
                  <c:v>44142</c:v>
                </c:pt>
                <c:pt idx="15">
                  <c:v>44189</c:v>
                </c:pt>
                <c:pt idx="16">
                  <c:v>44225</c:v>
                </c:pt>
                <c:pt idx="17">
                  <c:v>44272</c:v>
                </c:pt>
                <c:pt idx="18">
                  <c:v>44310</c:v>
                </c:pt>
                <c:pt idx="19">
                  <c:v>44363</c:v>
                </c:pt>
                <c:pt idx="20">
                  <c:v>44423</c:v>
                </c:pt>
                <c:pt idx="21">
                  <c:v>44476</c:v>
                </c:pt>
                <c:pt idx="22">
                  <c:v>44526</c:v>
                </c:pt>
                <c:pt idx="23">
                  <c:v>44576</c:v>
                </c:pt>
                <c:pt idx="24">
                  <c:v>44619</c:v>
                </c:pt>
                <c:pt idx="25">
                  <c:v>44660</c:v>
                </c:pt>
                <c:pt idx="26">
                  <c:v>44789</c:v>
                </c:pt>
                <c:pt idx="27">
                  <c:v>44849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2-49D9-8861-20749F9A8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42344"/>
        <c:axId val="278142672"/>
      </c:lineChart>
      <c:dateAx>
        <c:axId val="278142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42672"/>
        <c:crosses val="autoZero"/>
        <c:auto val="1"/>
        <c:lblOffset val="100"/>
        <c:baseTimeUnit val="days"/>
      </c:dateAx>
      <c:valAx>
        <c:axId val="27814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4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42</c:v>
                </c:pt>
                <c:pt idx="1">
                  <c:v>80</c:v>
                </c:pt>
                <c:pt idx="2">
                  <c:v>61</c:v>
                </c:pt>
                <c:pt idx="3">
                  <c:v>46</c:v>
                </c:pt>
                <c:pt idx="4">
                  <c:v>50</c:v>
                </c:pt>
                <c:pt idx="5">
                  <c:v>39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48-42CF-963C-3E7E01C1E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164136"/>
        <c:axId val="278163808"/>
      </c:barChart>
      <c:catAx>
        <c:axId val="27816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3808"/>
        <c:crosses val="autoZero"/>
        <c:auto val="1"/>
        <c:lblAlgn val="ctr"/>
        <c:lblOffset val="100"/>
        <c:noMultiLvlLbl val="0"/>
      </c:catAx>
      <c:valAx>
        <c:axId val="27816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6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7</c:v>
                </c:pt>
                <c:pt idx="14">
                  <c:v>13</c:v>
                </c:pt>
                <c:pt idx="15">
                  <c:v>10</c:v>
                </c:pt>
                <c:pt idx="16">
                  <c:v>9</c:v>
                </c:pt>
                <c:pt idx="17">
                  <c:v>4</c:v>
                </c:pt>
                <c:pt idx="18">
                  <c:v>3</c:v>
                </c:pt>
                <c:pt idx="19">
                  <c:v>7</c:v>
                </c:pt>
                <c:pt idx="20">
                  <c:v>6</c:v>
                </c:pt>
                <c:pt idx="21">
                  <c:v>4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13-4EAE-9E36-EE3968970F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51848"/>
        <c:axId val="280853488"/>
      </c:lineChart>
      <c:catAx>
        <c:axId val="28085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53488"/>
        <c:crosses val="autoZero"/>
        <c:auto val="1"/>
        <c:lblAlgn val="ctr"/>
        <c:lblOffset val="100"/>
        <c:noMultiLvlLbl val="0"/>
      </c:catAx>
      <c:valAx>
        <c:axId val="28085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51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0.83697646499195999</c:v>
                </c:pt>
                <c:pt idx="1">
                  <c:v>0</c:v>
                </c:pt>
                <c:pt idx="2">
                  <c:v>1.7056651641108</c:v>
                </c:pt>
                <c:pt idx="3">
                  <c:v>2.7476385711372999</c:v>
                </c:pt>
                <c:pt idx="4">
                  <c:v>0</c:v>
                </c:pt>
                <c:pt idx="5">
                  <c:v>1.1371101094072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0.10872765986364</c:v>
                </c:pt>
                <c:pt idx="12">
                  <c:v>0.54726255464697005</c:v>
                </c:pt>
                <c:pt idx="13">
                  <c:v>0.11977031281854</c:v>
                </c:pt>
                <c:pt idx="14">
                  <c:v>0.17758851111061</c:v>
                </c:pt>
                <c:pt idx="15">
                  <c:v>0.23104627721022999</c:v>
                </c:pt>
                <c:pt idx="16">
                  <c:v>0.17250061420672999</c:v>
                </c:pt>
                <c:pt idx="17">
                  <c:v>0.10147914920605999</c:v>
                </c:pt>
                <c:pt idx="18">
                  <c:v>0.14119494718403</c:v>
                </c:pt>
                <c:pt idx="19">
                  <c:v>0.15000390110817</c:v>
                </c:pt>
                <c:pt idx="20">
                  <c:v>0.30223700688284999</c:v>
                </c:pt>
                <c:pt idx="21">
                  <c:v>0.18970711486624001</c:v>
                </c:pt>
                <c:pt idx="22">
                  <c:v>0.16875438874668999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B3-43BA-B859-A77C6CB33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845288"/>
        <c:axId val="280844960"/>
      </c:lineChart>
      <c:catAx>
        <c:axId val="28084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44960"/>
        <c:crosses val="autoZero"/>
        <c:auto val="1"/>
        <c:lblAlgn val="ctr"/>
        <c:lblOffset val="100"/>
        <c:noMultiLvlLbl val="0"/>
      </c:catAx>
      <c:valAx>
        <c:axId val="28084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4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14</c:v>
                </c:pt>
                <c:pt idx="2">
                  <c:v>22</c:v>
                </c:pt>
                <c:pt idx="3">
                  <c:v>21</c:v>
                </c:pt>
                <c:pt idx="4">
                  <c:v>14</c:v>
                </c:pt>
                <c:pt idx="5">
                  <c:v>3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2-461E-9566-BE8A63701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50864"/>
        <c:axId val="280846928"/>
      </c:barChart>
      <c:catAx>
        <c:axId val="28085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46928"/>
        <c:crosses val="autoZero"/>
        <c:auto val="1"/>
        <c:lblAlgn val="ctr"/>
        <c:lblOffset val="100"/>
        <c:noMultiLvlLbl val="0"/>
      </c:catAx>
      <c:valAx>
        <c:axId val="280846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5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0.31516743210724002</c:v>
                </c:pt>
                <c:pt idx="1">
                  <c:v>0.1741304851853</c:v>
                </c:pt>
                <c:pt idx="2">
                  <c:v>0.25765781025845003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2C-4354-AC60-D7DC3F47B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842992"/>
        <c:axId val="280842336"/>
      </c:barChart>
      <c:catAx>
        <c:axId val="28084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42336"/>
        <c:crosses val="autoZero"/>
        <c:auto val="1"/>
        <c:lblAlgn val="ctr"/>
        <c:lblOffset val="100"/>
        <c:noMultiLvlLbl val="0"/>
      </c:catAx>
      <c:valAx>
        <c:axId val="28084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84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0-48BF-9066-E06C5E07B9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C0-48BF-9066-E06C5E07B9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C0-48BF-9066-E06C5E07B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15296"/>
        <c:axId val="280714968"/>
      </c:barChart>
      <c:catAx>
        <c:axId val="28071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4968"/>
        <c:crosses val="autoZero"/>
        <c:auto val="1"/>
        <c:lblAlgn val="ctr"/>
        <c:lblOffset val="100"/>
        <c:noMultiLvlLbl val="0"/>
      </c:catAx>
      <c:valAx>
        <c:axId val="28071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bhdleon (Banco BHD León)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0.19610285679773001</c:v>
                </c:pt>
                <c:pt idx="1">
                  <c:v>0.37047342945151002</c:v>
                </c:pt>
                <c:pt idx="2">
                  <c:v>0.24893343655801001</c:v>
                </c:pt>
                <c:pt idx="3">
                  <c:v>0.40983960172218997</c:v>
                </c:pt>
                <c:pt idx="4">
                  <c:v>0.15482230217689999</c:v>
                </c:pt>
                <c:pt idx="5">
                  <c:v>0.33218578244850999</c:v>
                </c:pt>
                <c:pt idx="6">
                  <c:v>0.22649030621489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A2-413D-A12A-5314BCEAA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715952"/>
        <c:axId val="280720872"/>
      </c:barChart>
      <c:catAx>
        <c:axId val="28071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20872"/>
        <c:crosses val="autoZero"/>
        <c:auto val="1"/>
        <c:lblAlgn val="ctr"/>
        <c:lblOffset val="100"/>
        <c:noMultiLvlLbl val="0"/>
      </c:catAx>
      <c:valAx>
        <c:axId val="28072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40-4DA8-842B-7E907392A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bhdleon (Banco BHD León)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40-4DA8-842B-7E907392A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718904"/>
        <c:axId val="280719232"/>
      </c:barChart>
      <c:catAx>
        <c:axId val="28071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9232"/>
        <c:crosses val="autoZero"/>
        <c:auto val="1"/>
        <c:lblAlgn val="ctr"/>
        <c:lblOffset val="100"/>
        <c:noMultiLvlLbl val="0"/>
      </c:catAx>
      <c:valAx>
        <c:axId val="28071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71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77917-4957-4843-9264-12CF74D0DB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A0AECC-59FA-4BA7-9FA3-0F147CBEAF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85928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8B66D-3737-473B-8DBF-89F67D9B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AC4B9-D2F0-44FB-A80D-D6DFCB8759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911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876924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4431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673124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795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1219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35086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315681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32184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0603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899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01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bhdleon (Banco BHD León)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759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73D52-8962-444E-87B2-EDD50244E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62658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A5337-F3A0-48B9-B89D-C2C3CC82D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D74BA-B997-453B-AE71-C9D2FA0B91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679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7982E-7E05-4E93-9B2A-949D0014F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EF234-D72A-408C-98DE-3E3153372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917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9879-29EB-4E32-8249-D81EEF9C0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9833B-891B-4DF5-9782-D8BAD8533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6902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7C3C6-A307-48D1-90DE-47D1AEFA7E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358CC-991B-4614-A3F8-8AF29F819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223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6381F-5160-4C49-8F24-97D1A24B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8C838D-DDA1-4968-8E18-24F1035611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475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C4EDC0-7030-4786-9478-0DDA9E0B0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B8CAE-0FDD-4D0D-B9C1-CD5E18851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69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BFB5B-1E43-4B31-8C21-9BC9094CD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85E694-B89E-4215-8962-F1CE14BC5C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037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C0231-8BCA-4EE6-B0DD-B68F24960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FE53A-8A1E-4219-B1C2-BDD133F8A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238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590FD-5AF9-4597-B15D-10662E55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2DD93D-9964-4BF7-A326-4A338F729E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7820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EB51F-B845-4CFD-B40F-2FBD4A25C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AC938-0136-4BCE-B139-4C796ED18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095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20F8F-8866-4B67-83EA-7BF9A12C2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C63EED-3DF1-40C7-A644-2D0BFF3264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922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4DEE0-E620-4535-B8B3-218BA6AB94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2DCC2-45CF-452B-8E04-84F1E6512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81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B59FA-A056-4688-8C4E-22237AC70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9797E3-450F-4C8A-96F4-B3A091D46A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249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69C3A-11B6-4516-97FC-327E96B44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01A34-D7F5-482C-BFD0-B3DCF1643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5029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387A-A8B0-40FD-9CDD-98F0411B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3E3069-AF7B-4A7E-A5FB-E2DC0A3FF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130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8228B-0A34-4930-8CCB-DE5420FB3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19B6E-4779-4366-B778-253FADAA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806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8EFE-6C1A-4082-94C2-5737FE4E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9495A3-A1B1-4653-BE5E-08C1251510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541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35375-D91E-4299-91F4-EF7ABF737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8ECDE-5075-4F7F-8008-74D93DEC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997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87DB0-6CCC-402A-8418-07D07C474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8DF82B-75FC-4FF5-BB1A-1340907349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28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1C5BA-8DFE-476F-89C9-6C168FAEB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211A6-996E-42B1-ADB8-D97997341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6580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FC04A-E1DE-4DE9-9549-E058B1EA9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56560-B55C-44F4-A3CB-00B543351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8365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985244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4483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39746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349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9919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4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03:49:43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 las @aguilasbbc! Equipo campeón de la #CopaBHDLeon de Beisbol Invernal 2017-2018.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2.7913%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7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- 2018-02-13 02:22:12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lamentamos la situación de intermitencia del servicio de tarjetas de débito y prepago. Estamos trabajando arduamente en la normalización del mismo. En cuanto el servicio sea estabilizado, comunicaremos nuevamente por esta misma vía. #BHDLeon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88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- 2018-02-21 00:32:36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tu comodidad y para que disfrutes de una experiencia bancaria superior, hemos abierto un nuevo y más amplio espacio para que puedas realizar tus operaciones en el área bancaria del centro comercial Ágora Mall y recibir una atención más rápida.
Nuestros horarios de servicios en esta nueva sucursal serán de lunes a viernes de 8:00 am a 9:00 pm, sábados de 9:00 am a 6:00 pm, domingos de 9:00 am a 2:00 pm y feriados de 10:00 am a 4:00 pm.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87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- 2018-02-07 00:00:53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 #BHDLeón y @Banreservas anunciaron @unared_rd la marca de la primera y más grande red unificada de cajeros automáticos propios de República Dominicana, con la cobertura nacional de más de 1,300 cajeros automáticos #LaRedDeCajerosMásGrande #UNARED @banreservasrd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899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80747-3C0A-441F-B011-CCC0449E6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80119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6788A-94C6-4688-BFE0-E1CD4213F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BE033-0CDD-44EE-B0B4-A36C77691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3276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053419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51670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9319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326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224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5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05:14:55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Ejecutivos del Banco BHD León, Jorge Besosa, Luis Lembert e Irvin Isidor, entregan la #CopaBHDLeón junto a Vitelio Mejía, presidente de LIDOM, a los campeones del Béisbol Invernal, @aguilasbbc , luego de su triunfo en una emocionante serie final. ¡Qué viva la pasión por el béisbol! #GenteBHDLeón #BHDLeón #MejoraTuMundo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83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- 2018-02-27 12:30:59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celebramos un año más del nacimiento de nuestra República Dominicana, un día para exaltar los valores patrios y el espíritu de trabajo, la alegría y la actitud de servicio que siempre han estado presentes en el pueblo dominicano. #BancoBHDLeón, #MejoraTuMundo #MesDeLaPatria #HayUnPaísEnElMundo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15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- 2018-02-01 12:27:11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Fotos de la entrega de la #CopaBHDLeón a los campeones del Béisbol Invernal, @aguilasbbc , luego de su triunfo en una emocionante serie final. #GenteBHDLeón #BHDLeón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6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- 2018-02-17 14:20:26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Dormir bien es tan esencial para el organismo como llevar una buena alimentación o practicar actividad física regularmente, ya que permite cumplir de mejor forma con las exigencias diarias, ayuda a controlar el estrés y a mantener un buen estado de ánimo. #MujerMujerSalud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007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7C316-25A4-48B4-A0B9-BA82D448D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32336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A5CE-71E2-4AFB-BB21-5D89913D0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62C07-89A8-4BE4-BFE9-0C154ED0F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87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7845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9603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6496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5565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0645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33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- 2018-02-07 15:09:34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#UNARED fue lanzada en presencia de autoridades del sector, ejecutivos de las entidades afiliadas; líderes de opinión y representantes de los medios de comunicación @unared_rd #LaRedDeCajerosMásGrande #UNARED @Banreservas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bhdleon (Banco BHD León) - 2018-02-13 12:49:22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Apreciados clientes, el servicio de tarjetas de débito y prepago ha sido restablecido. Les reiteramos nuestras más sinceras disculpas por la situación anterior y agradecemos mucho su paciencia.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692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C40655-E8C2-46A6-A364-C360BB8D4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21957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324</Words>
  <Application>Microsoft Office PowerPoint</Application>
  <PresentationFormat>On-screen Show (4:3)</PresentationFormat>
  <Paragraphs>125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3</vt:lpstr>
      <vt:lpstr>Instagram Posts Table - 2 of 3</vt:lpstr>
      <vt:lpstr>Instagram Posts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2018-04-04T16:07:33Z</dcterms:created>
  <dcterms:modified xsi:type="dcterms:W3CDTF">2018-04-04T16:07:56Z</dcterms:modified>
</cp:coreProperties>
</file>