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151142</c:v>
                </c:pt>
                <c:pt idx="1">
                  <c:v>151153</c:v>
                </c:pt>
                <c:pt idx="2">
                  <c:v>151165</c:v>
                </c:pt>
                <c:pt idx="3">
                  <c:v>151173</c:v>
                </c:pt>
                <c:pt idx="4">
                  <c:v>151182</c:v>
                </c:pt>
                <c:pt idx="5">
                  <c:v>151189</c:v>
                </c:pt>
                <c:pt idx="6">
                  <c:v>151223</c:v>
                </c:pt>
                <c:pt idx="7">
                  <c:v>151234</c:v>
                </c:pt>
                <c:pt idx="8">
                  <c:v>151256</c:v>
                </c:pt>
                <c:pt idx="9">
                  <c:v>151273</c:v>
                </c:pt>
                <c:pt idx="10">
                  <c:v>151290</c:v>
                </c:pt>
                <c:pt idx="11">
                  <c:v>151313</c:v>
                </c:pt>
                <c:pt idx="12">
                  <c:v>151342</c:v>
                </c:pt>
                <c:pt idx="13">
                  <c:v>151364</c:v>
                </c:pt>
                <c:pt idx="14">
                  <c:v>151373</c:v>
                </c:pt>
                <c:pt idx="15">
                  <c:v>151387</c:v>
                </c:pt>
                <c:pt idx="16">
                  <c:v>151398</c:v>
                </c:pt>
                <c:pt idx="17">
                  <c:v>151411</c:v>
                </c:pt>
                <c:pt idx="18">
                  <c:v>151441</c:v>
                </c:pt>
                <c:pt idx="19">
                  <c:v>151449</c:v>
                </c:pt>
                <c:pt idx="20">
                  <c:v>151479</c:v>
                </c:pt>
                <c:pt idx="21">
                  <c:v>151493</c:v>
                </c:pt>
                <c:pt idx="22">
                  <c:v>151510</c:v>
                </c:pt>
                <c:pt idx="23">
                  <c:v>151533</c:v>
                </c:pt>
                <c:pt idx="24">
                  <c:v>151542</c:v>
                </c:pt>
                <c:pt idx="25">
                  <c:v>151557</c:v>
                </c:pt>
                <c:pt idx="26">
                  <c:v>151678</c:v>
                </c:pt>
                <c:pt idx="27">
                  <c:v>151722</c:v>
                </c:pt>
              </c:numCache>
            </c:numRef>
          </c:val>
          <c:smooth val="0"/>
          <c:extLst>
            <c:ext xmlns:c16="http://schemas.microsoft.com/office/drawing/2014/chart" uri="{C3380CC4-5D6E-409C-BE32-E72D297353CC}">
              <c16:uniqueId val="{00000000-02E3-4E2A-91F0-852E36B01EC9}"/>
            </c:ext>
          </c:extLst>
        </c:ser>
        <c:dLbls>
          <c:showLegendKey val="0"/>
          <c:showVal val="0"/>
          <c:showCatName val="0"/>
          <c:showSerName val="0"/>
          <c:showPercent val="0"/>
          <c:showBubbleSize val="0"/>
        </c:dLbls>
        <c:smooth val="0"/>
        <c:axId val="282928368"/>
        <c:axId val="282930664"/>
      </c:lineChart>
      <c:dateAx>
        <c:axId val="28292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30664"/>
        <c:crosses val="autoZero"/>
        <c:auto val="1"/>
        <c:lblOffset val="100"/>
        <c:baseTimeUnit val="days"/>
      </c:dateAx>
      <c:valAx>
        <c:axId val="28293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2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D8C-4E80-90F8-D8777AFC5A48}"/>
            </c:ext>
          </c:extLst>
        </c:ser>
        <c:dLbls>
          <c:showLegendKey val="0"/>
          <c:showVal val="0"/>
          <c:showCatName val="0"/>
          <c:showSerName val="0"/>
          <c:showPercent val="0"/>
          <c:showBubbleSize val="0"/>
        </c:dLbls>
        <c:axId val="282931976"/>
        <c:axId val="282931648"/>
      </c:radarChart>
      <c:catAx>
        <c:axId val="28293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31648"/>
        <c:crosses val="autoZero"/>
        <c:auto val="1"/>
        <c:lblAlgn val="ctr"/>
        <c:lblOffset val="100"/>
        <c:noMultiLvlLbl val="0"/>
      </c:catAx>
      <c:valAx>
        <c:axId val="28293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3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5.3484545723220998E-2</c:v>
                </c:pt>
                <c:pt idx="1">
                  <c:v>6.6160757408350998E-3</c:v>
                </c:pt>
                <c:pt idx="2">
                  <c:v>0</c:v>
                </c:pt>
                <c:pt idx="3">
                  <c:v>0</c:v>
                </c:pt>
                <c:pt idx="4">
                  <c:v>0</c:v>
                </c:pt>
                <c:pt idx="5">
                  <c:v>5.1812900309774999E-3</c:v>
                </c:pt>
                <c:pt idx="6">
                  <c:v>1.5431486404859999E-2</c:v>
                </c:pt>
                <c:pt idx="7">
                  <c:v>7.4390985796280997E-3</c:v>
                </c:pt>
                <c:pt idx="8">
                  <c:v>4.4078592129766997E-3</c:v>
                </c:pt>
                <c:pt idx="9">
                  <c:v>7.6026020731965E-3</c:v>
                </c:pt>
                <c:pt idx="10">
                  <c:v>2.0491667823454001E-2</c:v>
                </c:pt>
                <c:pt idx="11">
                  <c:v>5.4527068558701004E-3</c:v>
                </c:pt>
                <c:pt idx="12">
                  <c:v>9.0862833466599E-2</c:v>
                </c:pt>
                <c:pt idx="13">
                  <c:v>2.9731818992686002E-3</c:v>
                </c:pt>
                <c:pt idx="14">
                  <c:v>7.1726803929118999E-3</c:v>
                </c:pt>
                <c:pt idx="15">
                  <c:v>8.4555423437706004E-3</c:v>
                </c:pt>
                <c:pt idx="16">
                  <c:v>1.2219932361023001E-2</c:v>
                </c:pt>
                <c:pt idx="17">
                  <c:v>1.4860901957676E-2</c:v>
                </c:pt>
                <c:pt idx="18">
                  <c:v>1.5519131456949E-2</c:v>
                </c:pt>
                <c:pt idx="19">
                  <c:v>1.3206114430982E-2</c:v>
                </c:pt>
                <c:pt idx="20">
                  <c:v>1.0068399091533E-2</c:v>
                </c:pt>
                <c:pt idx="21">
                  <c:v>6.6012700843641999E-3</c:v>
                </c:pt>
                <c:pt idx="22">
                  <c:v>7.7007192471777001E-3</c:v>
                </c:pt>
                <c:pt idx="23">
                  <c:v>0</c:v>
                </c:pt>
                <c:pt idx="24">
                  <c:v>7.4789215395139998E-3</c:v>
                </c:pt>
                <c:pt idx="25">
                  <c:v>2.5206368897188001E-2</c:v>
                </c:pt>
                <c:pt idx="26">
                  <c:v>2.6250354511697001E-2</c:v>
                </c:pt>
                <c:pt idx="27">
                  <c:v>6.9874752801582004E-3</c:v>
                </c:pt>
              </c:numCache>
            </c:numRef>
          </c:val>
          <c:smooth val="0"/>
          <c:extLst>
            <c:ext xmlns:c16="http://schemas.microsoft.com/office/drawing/2014/chart" uri="{C3380CC4-5D6E-409C-BE32-E72D297353CC}">
              <c16:uniqueId val="{00000000-1C23-4325-B6BA-59D0B739B9D8}"/>
            </c:ext>
          </c:extLst>
        </c:ser>
        <c:dLbls>
          <c:showLegendKey val="0"/>
          <c:showVal val="0"/>
          <c:showCatName val="0"/>
          <c:showSerName val="0"/>
          <c:showPercent val="0"/>
          <c:showBubbleSize val="0"/>
        </c:dLbls>
        <c:smooth val="0"/>
        <c:axId val="243346896"/>
        <c:axId val="243347552"/>
      </c:lineChart>
      <c:dateAx>
        <c:axId val="24334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47552"/>
        <c:crosses val="autoZero"/>
        <c:auto val="1"/>
        <c:lblOffset val="100"/>
        <c:baseTimeUnit val="days"/>
      </c:dateAx>
      <c:valAx>
        <c:axId val="24334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4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41</c:v>
                </c:pt>
                <c:pt idx="2">
                  <c:v>33</c:v>
                </c:pt>
                <c:pt idx="3">
                  <c:v>12</c:v>
                </c:pt>
                <c:pt idx="4">
                  <c:v>16</c:v>
                </c:pt>
                <c:pt idx="5">
                  <c:v>16</c:v>
                </c:pt>
                <c:pt idx="6">
                  <c:v>12</c:v>
                </c:pt>
              </c:numCache>
            </c:numRef>
          </c:val>
          <c:extLst>
            <c:ext xmlns:c16="http://schemas.microsoft.com/office/drawing/2014/chart" uri="{C3380CC4-5D6E-409C-BE32-E72D297353CC}">
              <c16:uniqueId val="{00000000-125A-40AA-BF06-D8C6503F2E80}"/>
            </c:ext>
          </c:extLst>
        </c:ser>
        <c:dLbls>
          <c:showLegendKey val="0"/>
          <c:showVal val="0"/>
          <c:showCatName val="0"/>
          <c:showSerName val="0"/>
          <c:showPercent val="0"/>
          <c:showBubbleSize val="0"/>
        </c:dLbls>
        <c:gapWidth val="219"/>
        <c:overlap val="-27"/>
        <c:axId val="284051984"/>
        <c:axId val="284049032"/>
      </c:barChart>
      <c:catAx>
        <c:axId val="284051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9032"/>
        <c:crosses val="autoZero"/>
        <c:auto val="1"/>
        <c:lblAlgn val="ctr"/>
        <c:lblOffset val="100"/>
        <c:noMultiLvlLbl val="0"/>
      </c:catAx>
      <c:valAx>
        <c:axId val="28404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51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15</c:v>
                </c:pt>
                <c:pt idx="1">
                  <c:v>11</c:v>
                </c:pt>
                <c:pt idx="2">
                  <c:v>12</c:v>
                </c:pt>
                <c:pt idx="3">
                  <c:v>8</c:v>
                </c:pt>
                <c:pt idx="4">
                  <c:v>9</c:v>
                </c:pt>
                <c:pt idx="5">
                  <c:v>7</c:v>
                </c:pt>
                <c:pt idx="6">
                  <c:v>34</c:v>
                </c:pt>
                <c:pt idx="7">
                  <c:v>11</c:v>
                </c:pt>
                <c:pt idx="8">
                  <c:v>22</c:v>
                </c:pt>
                <c:pt idx="9">
                  <c:v>17</c:v>
                </c:pt>
                <c:pt idx="10">
                  <c:v>17</c:v>
                </c:pt>
                <c:pt idx="11">
                  <c:v>23</c:v>
                </c:pt>
                <c:pt idx="12">
                  <c:v>29</c:v>
                </c:pt>
                <c:pt idx="13">
                  <c:v>22</c:v>
                </c:pt>
                <c:pt idx="14">
                  <c:v>9</c:v>
                </c:pt>
                <c:pt idx="15">
                  <c:v>14</c:v>
                </c:pt>
                <c:pt idx="16">
                  <c:v>11</c:v>
                </c:pt>
                <c:pt idx="17">
                  <c:v>13</c:v>
                </c:pt>
                <c:pt idx="18">
                  <c:v>30</c:v>
                </c:pt>
                <c:pt idx="19">
                  <c:v>8</c:v>
                </c:pt>
                <c:pt idx="20">
                  <c:v>30</c:v>
                </c:pt>
                <c:pt idx="21">
                  <c:v>14</c:v>
                </c:pt>
                <c:pt idx="22">
                  <c:v>17</c:v>
                </c:pt>
                <c:pt idx="23">
                  <c:v>23</c:v>
                </c:pt>
                <c:pt idx="24">
                  <c:v>9</c:v>
                </c:pt>
                <c:pt idx="25">
                  <c:v>15</c:v>
                </c:pt>
                <c:pt idx="26">
                  <c:v>121</c:v>
                </c:pt>
                <c:pt idx="27">
                  <c:v>44</c:v>
                </c:pt>
              </c:numCache>
            </c:numRef>
          </c:val>
          <c:smooth val="0"/>
          <c:extLst>
            <c:ext xmlns:c16="http://schemas.microsoft.com/office/drawing/2014/chart" uri="{C3380CC4-5D6E-409C-BE32-E72D297353CC}">
              <c16:uniqueId val="{00000000-471F-4C80-A4FF-53E31CFAF48D}"/>
            </c:ext>
          </c:extLst>
        </c:ser>
        <c:dLbls>
          <c:showLegendKey val="0"/>
          <c:showVal val="0"/>
          <c:showCatName val="0"/>
          <c:showSerName val="0"/>
          <c:showPercent val="0"/>
          <c:showBubbleSize val="0"/>
        </c:dLbls>
        <c:smooth val="0"/>
        <c:axId val="284039848"/>
        <c:axId val="284040176"/>
      </c:lineChart>
      <c:dateAx>
        <c:axId val="28403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0176"/>
        <c:crosses val="autoZero"/>
        <c:auto val="1"/>
        <c:lblOffset val="100"/>
        <c:baseTimeUnit val="days"/>
      </c:dateAx>
      <c:valAx>
        <c:axId val="28404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3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c:v>
                </c:pt>
                <c:pt idx="1">
                  <c:v>2</c:v>
                </c:pt>
                <c:pt idx="2">
                  <c:v>0</c:v>
                </c:pt>
                <c:pt idx="3">
                  <c:v>0</c:v>
                </c:pt>
                <c:pt idx="4">
                  <c:v>0</c:v>
                </c:pt>
                <c:pt idx="5">
                  <c:v>6</c:v>
                </c:pt>
                <c:pt idx="6">
                  <c:v>9</c:v>
                </c:pt>
                <c:pt idx="7">
                  <c:v>4</c:v>
                </c:pt>
                <c:pt idx="8">
                  <c:v>3</c:v>
                </c:pt>
                <c:pt idx="9">
                  <c:v>2</c:v>
                </c:pt>
                <c:pt idx="10">
                  <c:v>2</c:v>
                </c:pt>
                <c:pt idx="11">
                  <c:v>4</c:v>
                </c:pt>
                <c:pt idx="12">
                  <c:v>2</c:v>
                </c:pt>
                <c:pt idx="13">
                  <c:v>6</c:v>
                </c:pt>
                <c:pt idx="14">
                  <c:v>7</c:v>
                </c:pt>
                <c:pt idx="15">
                  <c:v>5</c:v>
                </c:pt>
                <c:pt idx="16">
                  <c:v>2</c:v>
                </c:pt>
                <c:pt idx="17">
                  <c:v>2</c:v>
                </c:pt>
                <c:pt idx="18">
                  <c:v>2</c:v>
                </c:pt>
                <c:pt idx="19">
                  <c:v>3</c:v>
                </c:pt>
                <c:pt idx="20">
                  <c:v>4</c:v>
                </c:pt>
                <c:pt idx="21">
                  <c:v>4</c:v>
                </c:pt>
                <c:pt idx="22">
                  <c:v>3</c:v>
                </c:pt>
                <c:pt idx="23">
                  <c:v>0</c:v>
                </c:pt>
                <c:pt idx="24">
                  <c:v>3</c:v>
                </c:pt>
                <c:pt idx="25">
                  <c:v>5</c:v>
                </c:pt>
                <c:pt idx="26">
                  <c:v>5</c:v>
                </c:pt>
                <c:pt idx="27">
                  <c:v>5</c:v>
                </c:pt>
              </c:numCache>
            </c:numRef>
          </c:val>
          <c:smooth val="0"/>
          <c:extLst>
            <c:ext xmlns:c16="http://schemas.microsoft.com/office/drawing/2014/chart" uri="{C3380CC4-5D6E-409C-BE32-E72D297353CC}">
              <c16:uniqueId val="{00000000-FB44-4B3C-84F4-D6C34E9454AA}"/>
            </c:ext>
          </c:extLst>
        </c:ser>
        <c:dLbls>
          <c:showLegendKey val="0"/>
          <c:showVal val="0"/>
          <c:showCatName val="0"/>
          <c:showSerName val="0"/>
          <c:showPercent val="0"/>
          <c:showBubbleSize val="0"/>
        </c:dLbls>
        <c:smooth val="0"/>
        <c:axId val="369766592"/>
        <c:axId val="369774136"/>
      </c:lineChart>
      <c:dateAx>
        <c:axId val="36976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74136"/>
        <c:crosses val="autoZero"/>
        <c:auto val="1"/>
        <c:lblOffset val="100"/>
        <c:baseTimeUnit val="days"/>
      </c:dateAx>
      <c:valAx>
        <c:axId val="369774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6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16</c:v>
                </c:pt>
                <c:pt idx="2">
                  <c:v>24</c:v>
                </c:pt>
                <c:pt idx="3">
                  <c:v>21</c:v>
                </c:pt>
                <c:pt idx="4">
                  <c:v>13</c:v>
                </c:pt>
                <c:pt idx="5">
                  <c:v>4</c:v>
                </c:pt>
                <c:pt idx="6">
                  <c:v>7</c:v>
                </c:pt>
              </c:numCache>
            </c:numRef>
          </c:val>
          <c:extLst>
            <c:ext xmlns:c16="http://schemas.microsoft.com/office/drawing/2014/chart" uri="{C3380CC4-5D6E-409C-BE32-E72D297353CC}">
              <c16:uniqueId val="{00000000-4C68-4997-B19D-03044EB9FD69}"/>
            </c:ext>
          </c:extLst>
        </c:ser>
        <c:dLbls>
          <c:showLegendKey val="0"/>
          <c:showVal val="0"/>
          <c:showCatName val="0"/>
          <c:showSerName val="0"/>
          <c:showPercent val="0"/>
          <c:showBubbleSize val="0"/>
        </c:dLbls>
        <c:gapWidth val="219"/>
        <c:overlap val="-27"/>
        <c:axId val="369750848"/>
        <c:axId val="369744616"/>
      </c:barChart>
      <c:catAx>
        <c:axId val="36975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44616"/>
        <c:crosses val="autoZero"/>
        <c:auto val="1"/>
        <c:lblAlgn val="ctr"/>
        <c:lblOffset val="100"/>
        <c:noMultiLvlLbl val="0"/>
      </c:catAx>
      <c:valAx>
        <c:axId val="36974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5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1.6268928387899E-2</c:v>
                </c:pt>
                <c:pt idx="1">
                  <c:v>2.3979409900153001E-2</c:v>
                </c:pt>
                <c:pt idx="2">
                  <c:v>9.6578002007502006E-3</c:v>
                </c:pt>
                <c:pt idx="3">
                  <c:v>2.0314005469059E-2</c:v>
                </c:pt>
                <c:pt idx="4">
                  <c:v>7.0607980428889997E-3</c:v>
                </c:pt>
                <c:pt idx="5">
                  <c:v>9.9054361033334998E-3</c:v>
                </c:pt>
                <c:pt idx="6">
                  <c:v>1.3301585624476E-2</c:v>
                </c:pt>
              </c:numCache>
            </c:numRef>
          </c:val>
          <c:extLst>
            <c:ext xmlns:c16="http://schemas.microsoft.com/office/drawing/2014/chart" uri="{C3380CC4-5D6E-409C-BE32-E72D297353CC}">
              <c16:uniqueId val="{00000000-0705-4704-941B-A340DFC57851}"/>
            </c:ext>
          </c:extLst>
        </c:ser>
        <c:dLbls>
          <c:showLegendKey val="0"/>
          <c:showVal val="0"/>
          <c:showCatName val="0"/>
          <c:showSerName val="0"/>
          <c:showPercent val="0"/>
          <c:showBubbleSize val="0"/>
        </c:dLbls>
        <c:gapWidth val="219"/>
        <c:overlap val="-27"/>
        <c:axId val="369749864"/>
        <c:axId val="369746912"/>
      </c:barChart>
      <c:catAx>
        <c:axId val="369749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46912"/>
        <c:crosses val="autoZero"/>
        <c:auto val="1"/>
        <c:lblAlgn val="ctr"/>
        <c:lblOffset val="100"/>
        <c:noMultiLvlLbl val="0"/>
      </c:catAx>
      <c:valAx>
        <c:axId val="36974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4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70</c:v>
                </c:pt>
              </c:numCache>
            </c:numRef>
          </c:val>
          <c:extLst>
            <c:ext xmlns:c16="http://schemas.microsoft.com/office/drawing/2014/chart" uri="{C3380CC4-5D6E-409C-BE32-E72D297353CC}">
              <c16:uniqueId val="{00000000-5C60-40D1-A8A2-AD9F7B930B79}"/>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c:v>
                </c:pt>
              </c:numCache>
            </c:numRef>
          </c:val>
          <c:extLst>
            <c:ext xmlns:c16="http://schemas.microsoft.com/office/drawing/2014/chart" uri="{C3380CC4-5D6E-409C-BE32-E72D297353CC}">
              <c16:uniqueId val="{00000001-5C60-40D1-A8A2-AD9F7B930B7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25</c:v>
                </c:pt>
              </c:numCache>
            </c:numRef>
          </c:val>
          <c:extLst>
            <c:ext xmlns:c16="http://schemas.microsoft.com/office/drawing/2014/chart" uri="{C3380CC4-5D6E-409C-BE32-E72D297353CC}">
              <c16:uniqueId val="{00000002-5C60-40D1-A8A2-AD9F7B930B79}"/>
            </c:ext>
          </c:extLst>
        </c:ser>
        <c:dLbls>
          <c:showLegendKey val="0"/>
          <c:showVal val="0"/>
          <c:showCatName val="0"/>
          <c:showSerName val="0"/>
          <c:showPercent val="0"/>
          <c:showBubbleSize val="0"/>
        </c:dLbls>
        <c:gapWidth val="150"/>
        <c:overlap val="100"/>
        <c:axId val="369745272"/>
        <c:axId val="369747896"/>
      </c:barChart>
      <c:catAx>
        <c:axId val="369745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47896"/>
        <c:crosses val="autoZero"/>
        <c:auto val="1"/>
        <c:lblAlgn val="ctr"/>
        <c:lblOffset val="100"/>
        <c:noMultiLvlLbl val="0"/>
      </c:catAx>
      <c:valAx>
        <c:axId val="369747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4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7.9576823002655006E-2</c:v>
                </c:pt>
                <c:pt idx="3">
                  <c:v>0.22717366898683</c:v>
                </c:pt>
                <c:pt idx="4">
                  <c:v>0</c:v>
                </c:pt>
                <c:pt idx="5">
                  <c:v>4.6227200084529997E-2</c:v>
                </c:pt>
                <c:pt idx="6">
                  <c:v>0</c:v>
                </c:pt>
                <c:pt idx="7">
                  <c:v>0</c:v>
                </c:pt>
                <c:pt idx="8">
                  <c:v>0</c:v>
                </c:pt>
                <c:pt idx="9">
                  <c:v>0</c:v>
                </c:pt>
                <c:pt idx="10">
                  <c:v>0</c:v>
                </c:pt>
                <c:pt idx="11">
                  <c:v>1.5849325743267001E-2</c:v>
                </c:pt>
                <c:pt idx="12">
                  <c:v>1.4198354311677E-2</c:v>
                </c:pt>
                <c:pt idx="13">
                  <c:v>1.2745499451877E-2</c:v>
                </c:pt>
                <c:pt idx="14">
                  <c:v>1.1761206007901001E-2</c:v>
                </c:pt>
                <c:pt idx="15">
                  <c:v>8.2328442055305002E-3</c:v>
                </c:pt>
                <c:pt idx="16">
                  <c:v>5.6133028674071996E-3</c:v>
                </c:pt>
                <c:pt idx="17">
                  <c:v>6.3837562021492999E-3</c:v>
                </c:pt>
                <c:pt idx="18">
                  <c:v>5.2831085810891004E-3</c:v>
                </c:pt>
                <c:pt idx="19">
                  <c:v>6.3103796940787004E-3</c:v>
                </c:pt>
                <c:pt idx="20">
                  <c:v>1.8010597435531E-2</c:v>
                </c:pt>
                <c:pt idx="21">
                  <c:v>1.205209145061E-2</c:v>
                </c:pt>
                <c:pt idx="22">
                  <c:v>9.5756343032239993E-3</c:v>
                </c:pt>
                <c:pt idx="23">
                  <c:v>0</c:v>
                </c:pt>
              </c:numCache>
            </c:numRef>
          </c:val>
          <c:smooth val="0"/>
          <c:extLst>
            <c:ext xmlns:c16="http://schemas.microsoft.com/office/drawing/2014/chart" uri="{C3380CC4-5D6E-409C-BE32-E72D297353CC}">
              <c16:uniqueId val="{00000000-6431-4E9A-8999-99B8DC2E3DD9}"/>
            </c:ext>
          </c:extLst>
        </c:ser>
        <c:dLbls>
          <c:showLegendKey val="0"/>
          <c:showVal val="0"/>
          <c:showCatName val="0"/>
          <c:showSerName val="0"/>
          <c:showPercent val="0"/>
          <c:showBubbleSize val="0"/>
        </c:dLbls>
        <c:smooth val="0"/>
        <c:axId val="369760360"/>
        <c:axId val="369761344"/>
      </c:lineChart>
      <c:catAx>
        <c:axId val="36976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61344"/>
        <c:crosses val="autoZero"/>
        <c:auto val="1"/>
        <c:lblAlgn val="ctr"/>
        <c:lblOffset val="100"/>
        <c:noMultiLvlLbl val="0"/>
      </c:catAx>
      <c:valAx>
        <c:axId val="36976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6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2</c:v>
                </c:pt>
                <c:pt idx="3">
                  <c:v>1</c:v>
                </c:pt>
                <c:pt idx="4">
                  <c:v>0</c:v>
                </c:pt>
                <c:pt idx="5">
                  <c:v>1</c:v>
                </c:pt>
                <c:pt idx="6">
                  <c:v>0</c:v>
                </c:pt>
                <c:pt idx="7">
                  <c:v>0</c:v>
                </c:pt>
                <c:pt idx="8">
                  <c:v>0</c:v>
                </c:pt>
                <c:pt idx="9">
                  <c:v>0</c:v>
                </c:pt>
                <c:pt idx="10">
                  <c:v>0</c:v>
                </c:pt>
                <c:pt idx="11">
                  <c:v>1</c:v>
                </c:pt>
                <c:pt idx="12">
                  <c:v>8</c:v>
                </c:pt>
                <c:pt idx="13">
                  <c:v>10</c:v>
                </c:pt>
                <c:pt idx="14">
                  <c:v>21</c:v>
                </c:pt>
                <c:pt idx="15">
                  <c:v>15</c:v>
                </c:pt>
                <c:pt idx="16">
                  <c:v>6</c:v>
                </c:pt>
                <c:pt idx="17">
                  <c:v>3</c:v>
                </c:pt>
                <c:pt idx="18">
                  <c:v>2</c:v>
                </c:pt>
                <c:pt idx="19">
                  <c:v>9</c:v>
                </c:pt>
                <c:pt idx="20">
                  <c:v>11</c:v>
                </c:pt>
                <c:pt idx="21">
                  <c:v>4</c:v>
                </c:pt>
                <c:pt idx="22">
                  <c:v>2</c:v>
                </c:pt>
                <c:pt idx="23">
                  <c:v>0</c:v>
                </c:pt>
              </c:numCache>
            </c:numRef>
          </c:val>
          <c:smooth val="0"/>
          <c:extLst>
            <c:ext xmlns:c16="http://schemas.microsoft.com/office/drawing/2014/chart" uri="{C3380CC4-5D6E-409C-BE32-E72D297353CC}">
              <c16:uniqueId val="{00000000-3182-498C-90BF-4BC1A01244D4}"/>
            </c:ext>
          </c:extLst>
        </c:ser>
        <c:dLbls>
          <c:showLegendKey val="0"/>
          <c:showVal val="0"/>
          <c:showCatName val="0"/>
          <c:showSerName val="0"/>
          <c:showPercent val="0"/>
          <c:showBubbleSize val="0"/>
        </c:dLbls>
        <c:smooth val="0"/>
        <c:axId val="369758064"/>
        <c:axId val="369754784"/>
      </c:lineChart>
      <c:catAx>
        <c:axId val="36975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54784"/>
        <c:crosses val="autoZero"/>
        <c:auto val="1"/>
        <c:lblAlgn val="ctr"/>
        <c:lblOffset val="100"/>
        <c:noMultiLvlLbl val="0"/>
      </c:catAx>
      <c:valAx>
        <c:axId val="36975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5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1.7764809672697002E-2</c:v>
                </c:pt>
                <c:pt idx="1">
                  <c:v>6.6127507059111001E-3</c:v>
                </c:pt>
                <c:pt idx="2">
                  <c:v>7.8442474074256995E-3</c:v>
                </c:pt>
              </c:numCache>
            </c:numRef>
          </c:val>
          <c:extLst>
            <c:ext xmlns:c16="http://schemas.microsoft.com/office/drawing/2014/chart" uri="{C3380CC4-5D6E-409C-BE32-E72D297353CC}">
              <c16:uniqueId val="{00000000-72A8-42E3-9FFD-C9F873DA414C}"/>
            </c:ext>
          </c:extLst>
        </c:ser>
        <c:dLbls>
          <c:showLegendKey val="0"/>
          <c:showVal val="0"/>
          <c:showCatName val="0"/>
          <c:showSerName val="0"/>
          <c:showPercent val="0"/>
          <c:showBubbleSize val="0"/>
        </c:dLbls>
        <c:gapWidth val="219"/>
        <c:overlap val="-27"/>
        <c:axId val="369758392"/>
        <c:axId val="369759376"/>
      </c:barChart>
      <c:catAx>
        <c:axId val="36975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59376"/>
        <c:crosses val="autoZero"/>
        <c:auto val="1"/>
        <c:lblAlgn val="ctr"/>
        <c:lblOffset val="100"/>
        <c:noMultiLvlLbl val="0"/>
      </c:catAx>
      <c:valAx>
        <c:axId val="369759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75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1411</c:v>
                </c:pt>
              </c:numCache>
            </c:numRef>
          </c:val>
          <c:extLst>
            <c:ext xmlns:c16="http://schemas.microsoft.com/office/drawing/2014/chart" uri="{C3380CC4-5D6E-409C-BE32-E72D297353CC}">
              <c16:uniqueId val="{00000000-DAFA-4AEB-865F-F43856271C4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77</c:v>
                </c:pt>
              </c:numCache>
            </c:numRef>
          </c:val>
          <c:extLst>
            <c:ext xmlns:c16="http://schemas.microsoft.com/office/drawing/2014/chart" uri="{C3380CC4-5D6E-409C-BE32-E72D297353CC}">
              <c16:uniqueId val="{00000001-DAFA-4AEB-865F-F43856271C4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4</c:v>
                </c:pt>
              </c:numCache>
            </c:numRef>
          </c:val>
          <c:extLst>
            <c:ext xmlns:c16="http://schemas.microsoft.com/office/drawing/2014/chart" uri="{C3380CC4-5D6E-409C-BE32-E72D297353CC}">
              <c16:uniqueId val="{00000002-DAFA-4AEB-865F-F43856271C4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7</c:v>
                </c:pt>
              </c:numCache>
            </c:numRef>
          </c:val>
          <c:extLst>
            <c:ext xmlns:c16="http://schemas.microsoft.com/office/drawing/2014/chart" uri="{C3380CC4-5D6E-409C-BE32-E72D297353CC}">
              <c16:uniqueId val="{00000003-DAFA-4AEB-865F-F43856271C4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6</c:v>
                </c:pt>
              </c:numCache>
            </c:numRef>
          </c:val>
          <c:extLst>
            <c:ext xmlns:c16="http://schemas.microsoft.com/office/drawing/2014/chart" uri="{C3380CC4-5D6E-409C-BE32-E72D297353CC}">
              <c16:uniqueId val="{00000004-DAFA-4AEB-865F-F43856271C4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5</c:v>
                </c:pt>
              </c:numCache>
            </c:numRef>
          </c:val>
          <c:extLst>
            <c:ext xmlns:c16="http://schemas.microsoft.com/office/drawing/2014/chart" uri="{C3380CC4-5D6E-409C-BE32-E72D297353CC}">
              <c16:uniqueId val="{00000005-DAFA-4AEB-865F-F43856271C4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257</c:v>
                </c:pt>
              </c:numCache>
            </c:numRef>
          </c:val>
          <c:extLst>
            <c:ext xmlns:c16="http://schemas.microsoft.com/office/drawing/2014/chart" uri="{C3380CC4-5D6E-409C-BE32-E72D297353CC}">
              <c16:uniqueId val="{00000006-DAFA-4AEB-865F-F43856271C4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422</c:v>
                </c:pt>
              </c:numCache>
            </c:numRef>
          </c:val>
          <c:extLst>
            <c:ext xmlns:c16="http://schemas.microsoft.com/office/drawing/2014/chart" uri="{C3380CC4-5D6E-409C-BE32-E72D297353CC}">
              <c16:uniqueId val="{00000007-DAFA-4AEB-865F-F43856271C46}"/>
            </c:ext>
          </c:extLst>
        </c:ser>
        <c:dLbls>
          <c:showLegendKey val="0"/>
          <c:showVal val="0"/>
          <c:showCatName val="0"/>
          <c:showSerName val="0"/>
          <c:showPercent val="0"/>
          <c:showBubbleSize val="0"/>
        </c:dLbls>
        <c:gapWidth val="150"/>
        <c:overlap val="100"/>
        <c:axId val="284371352"/>
        <c:axId val="284366760"/>
      </c:barChart>
      <c:catAx>
        <c:axId val="28437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66760"/>
        <c:crosses val="autoZero"/>
        <c:auto val="1"/>
        <c:lblAlgn val="ctr"/>
        <c:lblOffset val="100"/>
        <c:noMultiLvlLbl val="0"/>
      </c:catAx>
      <c:valAx>
        <c:axId val="284366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37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CA9-47B7-915E-CB0C4A91D4EC}"/>
            </c:ext>
          </c:extLst>
        </c:ser>
        <c:dLbls>
          <c:showLegendKey val="0"/>
          <c:showVal val="0"/>
          <c:showCatName val="0"/>
          <c:showSerName val="0"/>
          <c:showPercent val="0"/>
          <c:showBubbleSize val="0"/>
        </c:dLbls>
        <c:gapWidth val="219"/>
        <c:overlap val="-27"/>
        <c:axId val="284042472"/>
        <c:axId val="284045096"/>
      </c:barChart>
      <c:catAx>
        <c:axId val="28404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5096"/>
        <c:crosses val="autoZero"/>
        <c:auto val="1"/>
        <c:lblAlgn val="ctr"/>
        <c:lblOffset val="100"/>
        <c:noMultiLvlLbl val="0"/>
      </c:catAx>
      <c:valAx>
        <c:axId val="28404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B7D5-4E6D-B7F4-3419548210ED}"/>
            </c:ext>
          </c:extLst>
        </c:ser>
        <c:dLbls>
          <c:showLegendKey val="0"/>
          <c:showVal val="0"/>
          <c:showCatName val="0"/>
          <c:showSerName val="0"/>
          <c:showPercent val="0"/>
          <c:showBubbleSize val="0"/>
        </c:dLbls>
        <c:gapWidth val="219"/>
        <c:overlap val="-27"/>
        <c:axId val="405331296"/>
        <c:axId val="405339168"/>
      </c:barChart>
      <c:catAx>
        <c:axId val="40533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39168"/>
        <c:crosses val="autoZero"/>
        <c:auto val="1"/>
        <c:lblAlgn val="ctr"/>
        <c:lblOffset val="100"/>
        <c:noMultiLvlLbl val="0"/>
      </c:catAx>
      <c:valAx>
        <c:axId val="40533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3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6359C-5AAA-45FA-A82D-2260383096F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FAAC950-1935-415B-AD40-FC92149364A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85734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3FD00-5C3B-4922-A596-D550B04B72B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35D5D4D-BDF7-4BEE-9CA5-54F57EDE2480}"/>
              </a:ext>
            </a:extLst>
          </p:cNvPr>
          <p:cNvGraphicFramePr>
            <a:graphicFrameLocks noGrp="1"/>
          </p:cNvGraphicFramePr>
          <p:nvPr>
            <p:ph type="tbl" sz="quarter" idx="13"/>
            <p:extLst>
              <p:ext uri="{D42A27DB-BD31-4B8C-83A1-F6EECF244321}">
                <p14:modId xmlns:p14="http://schemas.microsoft.com/office/powerpoint/2010/main" val="3064999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10803141"/>
                    </a:ext>
                  </a:extLst>
                </a:gridCol>
                <a:gridCol w="740664">
                  <a:extLst>
                    <a:ext uri="{9D8B030D-6E8A-4147-A177-3AD203B41FA5}">
                      <a16:colId xmlns:a16="http://schemas.microsoft.com/office/drawing/2014/main" val="3955327667"/>
                    </a:ext>
                  </a:extLst>
                </a:gridCol>
                <a:gridCol w="740664">
                  <a:extLst>
                    <a:ext uri="{9D8B030D-6E8A-4147-A177-3AD203B41FA5}">
                      <a16:colId xmlns:a16="http://schemas.microsoft.com/office/drawing/2014/main" val="2237340292"/>
                    </a:ext>
                  </a:extLst>
                </a:gridCol>
                <a:gridCol w="740664">
                  <a:extLst>
                    <a:ext uri="{9D8B030D-6E8A-4147-A177-3AD203B41FA5}">
                      <a16:colId xmlns:a16="http://schemas.microsoft.com/office/drawing/2014/main" val="3471154453"/>
                    </a:ext>
                  </a:extLst>
                </a:gridCol>
                <a:gridCol w="740664">
                  <a:extLst>
                    <a:ext uri="{9D8B030D-6E8A-4147-A177-3AD203B41FA5}">
                      <a16:colId xmlns:a16="http://schemas.microsoft.com/office/drawing/2014/main" val="1552275809"/>
                    </a:ext>
                  </a:extLst>
                </a:gridCol>
                <a:gridCol w="740664">
                  <a:extLst>
                    <a:ext uri="{9D8B030D-6E8A-4147-A177-3AD203B41FA5}">
                      <a16:colId xmlns:a16="http://schemas.microsoft.com/office/drawing/2014/main" val="2133264589"/>
                    </a:ext>
                  </a:extLst>
                </a:gridCol>
                <a:gridCol w="740664">
                  <a:extLst>
                    <a:ext uri="{9D8B030D-6E8A-4147-A177-3AD203B41FA5}">
                      <a16:colId xmlns:a16="http://schemas.microsoft.com/office/drawing/2014/main" val="2303713369"/>
                    </a:ext>
                  </a:extLst>
                </a:gridCol>
                <a:gridCol w="740664">
                  <a:extLst>
                    <a:ext uri="{9D8B030D-6E8A-4147-A177-3AD203B41FA5}">
                      <a16:colId xmlns:a16="http://schemas.microsoft.com/office/drawing/2014/main" val="2301837585"/>
                    </a:ext>
                  </a:extLst>
                </a:gridCol>
                <a:gridCol w="740664">
                  <a:extLst>
                    <a:ext uri="{9D8B030D-6E8A-4147-A177-3AD203B41FA5}">
                      <a16:colId xmlns:a16="http://schemas.microsoft.com/office/drawing/2014/main" val="861294914"/>
                    </a:ext>
                  </a:extLst>
                </a:gridCol>
                <a:gridCol w="740664">
                  <a:extLst>
                    <a:ext uri="{9D8B030D-6E8A-4147-A177-3AD203B41FA5}">
                      <a16:colId xmlns:a16="http://schemas.microsoft.com/office/drawing/2014/main" val="4196026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04080302"/>
                  </a:ext>
                </a:extLst>
              </a:tr>
              <a:tr h="370840">
                <a:tc>
                  <a:txBody>
                    <a:bodyPr/>
                    <a:lstStyle/>
                    <a:p>
                      <a:r>
                        <a:rPr lang="en-US" sz="1000"/>
                        <a:t>Banco BHD León</a:t>
                      </a:r>
                    </a:p>
                  </a:txBody>
                  <a:tcPr/>
                </a:tc>
                <a:tc>
                  <a:txBody>
                    <a:bodyPr/>
                    <a:lstStyle/>
                    <a:p>
                      <a:r>
                        <a:rPr lang="en-US" sz="1000"/>
                        <a:t>151722</a:t>
                      </a:r>
                    </a:p>
                  </a:txBody>
                  <a:tcPr/>
                </a:tc>
                <a:tc>
                  <a:txBody>
                    <a:bodyPr/>
                    <a:lstStyle/>
                    <a:p>
                      <a:r>
                        <a:rPr lang="en-US" sz="1000"/>
                        <a:t>595</a:t>
                      </a:r>
                    </a:p>
                  </a:txBody>
                  <a:tcPr/>
                </a:tc>
                <a:tc>
                  <a:txBody>
                    <a:bodyPr/>
                    <a:lstStyle/>
                    <a:p>
                      <a:r>
                        <a:rPr lang="en-US" sz="1000"/>
                        <a:t>96</a:t>
                      </a:r>
                    </a:p>
                  </a:txBody>
                  <a:tcPr/>
                </a:tc>
                <a:tc>
                  <a:txBody>
                    <a:bodyPr/>
                    <a:lstStyle/>
                    <a:p>
                      <a:r>
                        <a:rPr lang="en-US" sz="1000"/>
                        <a:t>1510</a:t>
                      </a:r>
                    </a:p>
                  </a:txBody>
                  <a:tcPr/>
                </a:tc>
                <a:tc>
                  <a:txBody>
                    <a:bodyPr/>
                    <a:lstStyle/>
                    <a:p>
                      <a:r>
                        <a:rPr lang="en-US" sz="1000"/>
                        <a:t>257</a:t>
                      </a:r>
                    </a:p>
                  </a:txBody>
                  <a:tcPr/>
                </a:tc>
                <a:tc>
                  <a:txBody>
                    <a:bodyPr/>
                    <a:lstStyle/>
                    <a:p>
                      <a:r>
                        <a:rPr lang="en-US" sz="1000"/>
                        <a:t>422</a:t>
                      </a:r>
                    </a:p>
                  </a:txBody>
                  <a:tcPr/>
                </a:tc>
                <a:tc>
                  <a:txBody>
                    <a:bodyPr/>
                    <a:lstStyle/>
                    <a:p>
                      <a:r>
                        <a:rPr lang="en-US" sz="1000"/>
                        <a:t>0</a:t>
                      </a:r>
                    </a:p>
                  </a:txBody>
                  <a:tcPr/>
                </a:tc>
                <a:tc>
                  <a:txBody>
                    <a:bodyPr/>
                    <a:lstStyle/>
                    <a:p>
                      <a:r>
                        <a:rPr lang="en-US" sz="1000"/>
                        <a:t>0.0151%</a:t>
                      </a:r>
                    </a:p>
                  </a:txBody>
                  <a:tcPr/>
                </a:tc>
                <a:tc>
                  <a:txBody>
                    <a:bodyPr/>
                    <a:lstStyle/>
                    <a:p>
                      <a:r>
                        <a:rPr lang="en-US" sz="1000"/>
                        <a:t>0.0%</a:t>
                      </a:r>
                    </a:p>
                  </a:txBody>
                  <a:tcPr/>
                </a:tc>
                <a:extLst>
                  <a:ext uri="{0D108BD9-81ED-4DB2-BD59-A6C34878D82A}">
                    <a16:rowId xmlns:a16="http://schemas.microsoft.com/office/drawing/2014/main" val="1819500301"/>
                  </a:ext>
                </a:extLst>
              </a:tr>
            </a:tbl>
          </a:graphicData>
        </a:graphic>
      </p:graphicFrame>
      <p:sp>
        <p:nvSpPr>
          <p:cNvPr id="4" name="Text Placeholder 3">
            <a:extLst>
              <a:ext uri="{FF2B5EF4-FFF2-40B4-BE49-F238E27FC236}">
                <a16:creationId xmlns:a16="http://schemas.microsoft.com/office/drawing/2014/main" id="{0921B6B3-9F26-4F3A-A8E3-8314FA4306E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11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9AD2-D92B-42EB-8517-62163AAA2747}"/>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1864915-AB91-468F-807F-E3260CA9436A}"/>
              </a:ext>
            </a:extLst>
          </p:cNvPr>
          <p:cNvGraphicFramePr>
            <a:graphicFrameLocks noGrp="1"/>
          </p:cNvGraphicFramePr>
          <p:nvPr>
            <p:ph type="chart" sz="quarter" idx="13"/>
            <p:extLst>
              <p:ext uri="{D42A27DB-BD31-4B8C-83A1-F6EECF244321}">
                <p14:modId xmlns:p14="http://schemas.microsoft.com/office/powerpoint/2010/main" val="2089277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2E2CEC-12A1-4A89-8243-2ED320EC606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F74A500-AEC8-40F3-BB42-D887F45061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0983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E6B4-9CD0-464D-BA7D-810D8D750797}"/>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D2A1A536-2195-403B-8D97-29EEE75969E5}"/>
              </a:ext>
            </a:extLst>
          </p:cNvPr>
          <p:cNvGraphicFramePr>
            <a:graphicFrameLocks noGrp="1"/>
          </p:cNvGraphicFramePr>
          <p:nvPr>
            <p:ph type="chart" sz="quarter" idx="13"/>
            <p:extLst>
              <p:ext uri="{D42A27DB-BD31-4B8C-83A1-F6EECF244321}">
                <p14:modId xmlns:p14="http://schemas.microsoft.com/office/powerpoint/2010/main" val="3365333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F972B0-BD50-4316-A23E-A54C3C0D57D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326B943-5314-49AB-972E-CE53ABF55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320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2596-D5D0-417B-9E6B-9D46B19F4A3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22246081-1E32-4080-8679-5ACF28B0DA87}"/>
              </a:ext>
            </a:extLst>
          </p:cNvPr>
          <p:cNvGraphicFramePr>
            <a:graphicFrameLocks noGrp="1"/>
          </p:cNvGraphicFramePr>
          <p:nvPr>
            <p:ph type="chart" sz="quarter" idx="13"/>
            <p:extLst>
              <p:ext uri="{D42A27DB-BD31-4B8C-83A1-F6EECF244321}">
                <p14:modId xmlns:p14="http://schemas.microsoft.com/office/powerpoint/2010/main" val="117434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BA1797-8EED-4651-BB13-DCA95D34568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1CCCD97-6692-4319-90F0-DB8B955A4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1350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01BE3-8E7C-4B99-9233-A0D2FD7C593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91D9ACA-2AAA-4EEA-8DB3-662F26BDEC69}"/>
              </a:ext>
            </a:extLst>
          </p:cNvPr>
          <p:cNvGraphicFramePr>
            <a:graphicFrameLocks noGrp="1"/>
          </p:cNvGraphicFramePr>
          <p:nvPr>
            <p:ph type="chart" sz="quarter" idx="13"/>
            <p:extLst>
              <p:ext uri="{D42A27DB-BD31-4B8C-83A1-F6EECF244321}">
                <p14:modId xmlns:p14="http://schemas.microsoft.com/office/powerpoint/2010/main" val="3496422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CCFEF0-F912-42DB-8908-F1DF612EC21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3448DBF-AD59-439F-8B79-6CB55A180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0798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448CC-FF52-4EA2-82CD-570B92CC5D4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27C35FA8-C864-471B-B0AA-183F8B965271}"/>
              </a:ext>
            </a:extLst>
          </p:cNvPr>
          <p:cNvGraphicFramePr>
            <a:graphicFrameLocks noGrp="1"/>
          </p:cNvGraphicFramePr>
          <p:nvPr>
            <p:ph type="chart" sz="quarter" idx="13"/>
            <p:extLst>
              <p:ext uri="{D42A27DB-BD31-4B8C-83A1-F6EECF244321}">
                <p14:modId xmlns:p14="http://schemas.microsoft.com/office/powerpoint/2010/main" val="779311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89BA1E-2FEC-48B1-B063-34204F64BB4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FAC60A5-7D6E-4664-AFF1-0CED30BCC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113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9A4D-5F8B-4CC1-9B24-6864078C4EE0}"/>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690195FD-85A7-4AE9-ADEF-C089082BAB02}"/>
              </a:ext>
            </a:extLst>
          </p:cNvPr>
          <p:cNvGraphicFramePr>
            <a:graphicFrameLocks noGrp="1"/>
          </p:cNvGraphicFramePr>
          <p:nvPr>
            <p:ph type="tbl" sz="quarter" idx="13"/>
            <p:extLst>
              <p:ext uri="{D42A27DB-BD31-4B8C-83A1-F6EECF244321}">
                <p14:modId xmlns:p14="http://schemas.microsoft.com/office/powerpoint/2010/main" val="879839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9643252"/>
                    </a:ext>
                  </a:extLst>
                </a:gridCol>
                <a:gridCol w="658368">
                  <a:extLst>
                    <a:ext uri="{9D8B030D-6E8A-4147-A177-3AD203B41FA5}">
                      <a16:colId xmlns:a16="http://schemas.microsoft.com/office/drawing/2014/main" val="3575384025"/>
                    </a:ext>
                  </a:extLst>
                </a:gridCol>
                <a:gridCol w="658368">
                  <a:extLst>
                    <a:ext uri="{9D8B030D-6E8A-4147-A177-3AD203B41FA5}">
                      <a16:colId xmlns:a16="http://schemas.microsoft.com/office/drawing/2014/main" val="864962874"/>
                    </a:ext>
                  </a:extLst>
                </a:gridCol>
                <a:gridCol w="658368">
                  <a:extLst>
                    <a:ext uri="{9D8B030D-6E8A-4147-A177-3AD203B41FA5}">
                      <a16:colId xmlns:a16="http://schemas.microsoft.com/office/drawing/2014/main" val="1034747685"/>
                    </a:ext>
                  </a:extLst>
                </a:gridCol>
                <a:gridCol w="658368">
                  <a:extLst>
                    <a:ext uri="{9D8B030D-6E8A-4147-A177-3AD203B41FA5}">
                      <a16:colId xmlns:a16="http://schemas.microsoft.com/office/drawing/2014/main" val="1034038154"/>
                    </a:ext>
                  </a:extLst>
                </a:gridCol>
                <a:gridCol w="658368">
                  <a:extLst>
                    <a:ext uri="{9D8B030D-6E8A-4147-A177-3AD203B41FA5}">
                      <a16:colId xmlns:a16="http://schemas.microsoft.com/office/drawing/2014/main" val="2056888521"/>
                    </a:ext>
                  </a:extLst>
                </a:gridCol>
                <a:gridCol w="658368">
                  <a:extLst>
                    <a:ext uri="{9D8B030D-6E8A-4147-A177-3AD203B41FA5}">
                      <a16:colId xmlns:a16="http://schemas.microsoft.com/office/drawing/2014/main" val="2796343997"/>
                    </a:ext>
                  </a:extLst>
                </a:gridCol>
                <a:gridCol w="658368">
                  <a:extLst>
                    <a:ext uri="{9D8B030D-6E8A-4147-A177-3AD203B41FA5}">
                      <a16:colId xmlns:a16="http://schemas.microsoft.com/office/drawing/2014/main" val="274177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751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03:49:05</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@aguilasbbc! Equipo campeón de la #CopaBHDLeon de Beisbol Invernal 2017-2018.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853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- 2018-02-13 02:23:50</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lamentamos la situación de intermitencia del servicio de tarjetas de débito y prepago. Estamos trabajando arduamente en la normalización del mismo. En cuanto el servicio sea estabilizado, comunicaremos nuevamente por esta misma vía.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53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- 2018-02-26 20:38:11</a:t>
                      </a:r>
                      <a:r>
                        <a:rPr kumimoji="0" lang="es-ES" sz="1000" b="0" i="0" u="none" strike="noStrike" kern="1200" cap="none" spc="0" normalizeH="0" baseline="0" noProof="0">
                          <a:ln>
                            <a:noFill/>
                          </a:ln>
                          <a:solidFill>
                            <a:prstClr val="black"/>
                          </a:solidFill>
                          <a:effectLst/>
                          <a:uLnTx/>
                          <a:uFillTx/>
                          <a:latin typeface="+mn-lt"/>
                          <a:ea typeface="+mn-ea"/>
                          <a:cs typeface="+mn-cs"/>
                        </a:rPr>
                        <a:t>
No te pierdas este martes 27 de febrero la transmisión del documental “Hay un País en el Mundo” del director José “Pinky” Pintor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810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- 2018-02-07 13:30:19</a:t>
                      </a:r>
                      <a:r>
                        <a:rPr kumimoji="0" lang="es-ES" sz="1000" b="0" i="0" u="none" strike="noStrike" kern="1200" cap="none" spc="0" normalizeH="0" baseline="0" noProof="0">
                          <a:ln>
                            <a:noFill/>
                          </a:ln>
                          <a:solidFill>
                            <a:prstClr val="black"/>
                          </a:solidFill>
                          <a:effectLst/>
                          <a:uLnTx/>
                          <a:uFillTx/>
                          <a:latin typeface="+mn-lt"/>
                          <a:ea typeface="+mn-ea"/>
                          <a:cs typeface="+mn-cs"/>
                        </a:rPr>
                        <a:t>
Protege la salud de tus seres queridos y de aquellos que los rodean afiliándolos a nuestro Seguro de Salud Preferencial para empleados del hogar.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805421"/>
                  </a:ext>
                </a:extLst>
              </a:tr>
            </a:tbl>
          </a:graphicData>
        </a:graphic>
      </p:graphicFrame>
      <p:sp>
        <p:nvSpPr>
          <p:cNvPr id="4" name="Text Placeholder 3">
            <a:extLst>
              <a:ext uri="{FF2B5EF4-FFF2-40B4-BE49-F238E27FC236}">
                <a16:creationId xmlns:a16="http://schemas.microsoft.com/office/drawing/2014/main" id="{EEE25961-7813-4F79-A0C3-08FDE315F4E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4692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E4ED8-6C1D-4E7D-8AEB-03ED8B351375}"/>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11C120DA-9EBA-4234-8706-CE51084688C6}"/>
              </a:ext>
            </a:extLst>
          </p:cNvPr>
          <p:cNvGraphicFramePr>
            <a:graphicFrameLocks noGrp="1"/>
          </p:cNvGraphicFramePr>
          <p:nvPr>
            <p:ph type="tbl" sz="quarter" idx="13"/>
            <p:extLst>
              <p:ext uri="{D42A27DB-BD31-4B8C-83A1-F6EECF244321}">
                <p14:modId xmlns:p14="http://schemas.microsoft.com/office/powerpoint/2010/main" val="426147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3115130"/>
                    </a:ext>
                  </a:extLst>
                </a:gridCol>
                <a:gridCol w="658368">
                  <a:extLst>
                    <a:ext uri="{9D8B030D-6E8A-4147-A177-3AD203B41FA5}">
                      <a16:colId xmlns:a16="http://schemas.microsoft.com/office/drawing/2014/main" val="3414890957"/>
                    </a:ext>
                  </a:extLst>
                </a:gridCol>
                <a:gridCol w="658368">
                  <a:extLst>
                    <a:ext uri="{9D8B030D-6E8A-4147-A177-3AD203B41FA5}">
                      <a16:colId xmlns:a16="http://schemas.microsoft.com/office/drawing/2014/main" val="1932424698"/>
                    </a:ext>
                  </a:extLst>
                </a:gridCol>
                <a:gridCol w="658368">
                  <a:extLst>
                    <a:ext uri="{9D8B030D-6E8A-4147-A177-3AD203B41FA5}">
                      <a16:colId xmlns:a16="http://schemas.microsoft.com/office/drawing/2014/main" val="826584039"/>
                    </a:ext>
                  </a:extLst>
                </a:gridCol>
                <a:gridCol w="658368">
                  <a:extLst>
                    <a:ext uri="{9D8B030D-6E8A-4147-A177-3AD203B41FA5}">
                      <a16:colId xmlns:a16="http://schemas.microsoft.com/office/drawing/2014/main" val="3111535410"/>
                    </a:ext>
                  </a:extLst>
                </a:gridCol>
                <a:gridCol w="658368">
                  <a:extLst>
                    <a:ext uri="{9D8B030D-6E8A-4147-A177-3AD203B41FA5}">
                      <a16:colId xmlns:a16="http://schemas.microsoft.com/office/drawing/2014/main" val="1153339744"/>
                    </a:ext>
                  </a:extLst>
                </a:gridCol>
                <a:gridCol w="658368">
                  <a:extLst>
                    <a:ext uri="{9D8B030D-6E8A-4147-A177-3AD203B41FA5}">
                      <a16:colId xmlns:a16="http://schemas.microsoft.com/office/drawing/2014/main" val="3539501350"/>
                    </a:ext>
                  </a:extLst>
                </a:gridCol>
                <a:gridCol w="658368">
                  <a:extLst>
                    <a:ext uri="{9D8B030D-6E8A-4147-A177-3AD203B41FA5}">
                      <a16:colId xmlns:a16="http://schemas.microsoft.com/office/drawing/2014/main" val="224463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392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14:01:00</a:t>
                      </a:r>
                      <a:r>
                        <a:rPr kumimoji="0" lang="es-ES" sz="1000" b="0" i="0" u="none" strike="noStrike" kern="1200" cap="none" spc="0" normalizeH="0" baseline="0" noProof="0">
                          <a:ln>
                            <a:noFill/>
                          </a:ln>
                          <a:solidFill>
                            <a:prstClr val="black"/>
                          </a:solidFill>
                          <a:effectLst/>
                          <a:uLnTx/>
                          <a:uFillTx/>
                          <a:latin typeface="+mn-lt"/>
                          <a:ea typeface="+mn-ea"/>
                          <a:cs typeface="+mn-cs"/>
                        </a:rPr>
                        <a:t>
Amamos ser dominicanos y podemos presumir de serlo. Te invitamos a ver la transmisión del documental “Hay un país en el mundo” hoy martes 27 de febrero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114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12:30:17</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un año más del nacimiento de nuestra República Dominicana, un día para exaltar los valores patrios y el espíritu de trabajo, la alegría y la actitud de servicio que siempre han estado presentes en el pueblo dominicano. #BancoBHDLeón, #MejoraTuMundo #MesDeLaPatria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241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05:12:42</a:t>
                      </a:r>
                      <a:r>
                        <a:rPr kumimoji="0" lang="es-ES" sz="1000" b="0" i="0" u="none" strike="noStrike" kern="1200" cap="none" spc="0" normalizeH="0" baseline="0" noProof="0">
                          <a:ln>
                            <a:noFill/>
                          </a:ln>
                          <a:solidFill>
                            <a:prstClr val="black"/>
                          </a:solidFill>
                          <a:effectLst/>
                          <a:uLnTx/>
                          <a:uFillTx/>
                          <a:latin typeface="+mn-lt"/>
                          <a:ea typeface="+mn-ea"/>
                          <a:cs typeface="+mn-cs"/>
                        </a:rPr>
                        <a:t>
Ejecutivos del Banco BHD León, Jorge Besosa, Luis Lembert e Irvin Isidor, entregan la #CopaBHDLeón junto a Vitelio Mejía, presidente de LIDOM, a los campeones del Béisbol Invernal, @aguilasbbc , luego de su triunfo en una emocionante serie final. ¡Qué viva la pasión por el beisbol! #GenteBHDLeón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6054398"/>
                  </a:ext>
                </a:extLst>
              </a:tr>
            </a:tbl>
          </a:graphicData>
        </a:graphic>
      </p:graphicFrame>
      <p:sp>
        <p:nvSpPr>
          <p:cNvPr id="4" name="Text Placeholder 3">
            <a:extLst>
              <a:ext uri="{FF2B5EF4-FFF2-40B4-BE49-F238E27FC236}">
                <a16:creationId xmlns:a16="http://schemas.microsoft.com/office/drawing/2014/main" id="{8EE2F39D-64AC-45DB-AC34-7529E0F5465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34882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87B08-D8B2-49A3-A543-79A02A7F0191}"/>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85758D5E-77D8-4516-B94C-FBDBF916C179}"/>
              </a:ext>
            </a:extLst>
          </p:cNvPr>
          <p:cNvGraphicFramePr>
            <a:graphicFrameLocks noGrp="1"/>
          </p:cNvGraphicFramePr>
          <p:nvPr>
            <p:ph type="tbl" sz="quarter" idx="13"/>
            <p:extLst>
              <p:ext uri="{D42A27DB-BD31-4B8C-83A1-F6EECF244321}">
                <p14:modId xmlns:p14="http://schemas.microsoft.com/office/powerpoint/2010/main" val="1315741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5688078"/>
                    </a:ext>
                  </a:extLst>
                </a:gridCol>
                <a:gridCol w="658368">
                  <a:extLst>
                    <a:ext uri="{9D8B030D-6E8A-4147-A177-3AD203B41FA5}">
                      <a16:colId xmlns:a16="http://schemas.microsoft.com/office/drawing/2014/main" val="79795469"/>
                    </a:ext>
                  </a:extLst>
                </a:gridCol>
                <a:gridCol w="658368">
                  <a:extLst>
                    <a:ext uri="{9D8B030D-6E8A-4147-A177-3AD203B41FA5}">
                      <a16:colId xmlns:a16="http://schemas.microsoft.com/office/drawing/2014/main" val="3455160066"/>
                    </a:ext>
                  </a:extLst>
                </a:gridCol>
                <a:gridCol w="658368">
                  <a:extLst>
                    <a:ext uri="{9D8B030D-6E8A-4147-A177-3AD203B41FA5}">
                      <a16:colId xmlns:a16="http://schemas.microsoft.com/office/drawing/2014/main" val="635770373"/>
                    </a:ext>
                  </a:extLst>
                </a:gridCol>
                <a:gridCol w="658368">
                  <a:extLst>
                    <a:ext uri="{9D8B030D-6E8A-4147-A177-3AD203B41FA5}">
                      <a16:colId xmlns:a16="http://schemas.microsoft.com/office/drawing/2014/main" val="1176103081"/>
                    </a:ext>
                  </a:extLst>
                </a:gridCol>
                <a:gridCol w="658368">
                  <a:extLst>
                    <a:ext uri="{9D8B030D-6E8A-4147-A177-3AD203B41FA5}">
                      <a16:colId xmlns:a16="http://schemas.microsoft.com/office/drawing/2014/main" val="1782209209"/>
                    </a:ext>
                  </a:extLst>
                </a:gridCol>
                <a:gridCol w="658368">
                  <a:extLst>
                    <a:ext uri="{9D8B030D-6E8A-4147-A177-3AD203B41FA5}">
                      <a16:colId xmlns:a16="http://schemas.microsoft.com/office/drawing/2014/main" val="2221518989"/>
                    </a:ext>
                  </a:extLst>
                </a:gridCol>
                <a:gridCol w="658368">
                  <a:extLst>
                    <a:ext uri="{9D8B030D-6E8A-4147-A177-3AD203B41FA5}">
                      <a16:colId xmlns:a16="http://schemas.microsoft.com/office/drawing/2014/main" val="300536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384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- 2018-02-07 14:51:35</a:t>
                      </a:r>
                      <a:r>
                        <a:rPr kumimoji="0" lang="es-ES" sz="1000" b="0" i="0" u="none" strike="noStrike" kern="1200" cap="none" spc="0" normalizeH="0" baseline="0" noProof="0">
                          <a:ln>
                            <a:noFill/>
                          </a:ln>
                          <a:solidFill>
                            <a:prstClr val="black"/>
                          </a:solidFill>
                          <a:effectLst/>
                          <a:uLnTx/>
                          <a:uFillTx/>
                          <a:latin typeface="+mn-lt"/>
                          <a:ea typeface="+mn-ea"/>
                          <a:cs typeface="+mn-cs"/>
                        </a:rPr>
                        <a:t>
#UNARED fue lanzada en presencia de autoridades del sector, ejecutivos de las entidades afiliadas; líderes de opinión y representantes de los medios de comunicación. #LaRedDeCajerosMásGrande #UNARED Banreservas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195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- 2018-02-13 12:51:27</a:t>
                      </a:r>
                      <a:r>
                        <a:rPr kumimoji="0" lang="es-ES" sz="1000" b="0" i="0" u="none" strike="noStrike" kern="1200" cap="none" spc="0" normalizeH="0" baseline="0" noProof="0">
                          <a:ln>
                            <a:noFill/>
                          </a:ln>
                          <a:solidFill>
                            <a:prstClr val="black"/>
                          </a:solidFill>
                          <a:effectLst/>
                          <a:uLnTx/>
                          <a:uFillTx/>
                          <a:latin typeface="+mn-lt"/>
                          <a:ea typeface="+mn-ea"/>
                          <a:cs typeface="+mn-cs"/>
                        </a:rPr>
                        <a:t>
Apreciados clientes, el servicio de tarjetas de débito y prepago ha sido restablecido. Les reiteramos nuestras más sinceras disculpas por la situación anterior y agradecemos mucho su paciencia.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006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- 2018-02-01 14:45:02</a:t>
                      </a:r>
                      <a:r>
                        <a:rPr kumimoji="0" lang="es-ES" sz="1000" b="0" i="0" u="none" strike="noStrike" kern="1200" cap="none" spc="0" normalizeH="0" baseline="0" noProof="0">
                          <a:ln>
                            <a:noFill/>
                          </a:ln>
                          <a:solidFill>
                            <a:prstClr val="black"/>
                          </a:solidFill>
                          <a:effectLst/>
                          <a:uLnTx/>
                          <a:uFillTx/>
                          <a:latin typeface="+mn-lt"/>
                          <a:ea typeface="+mn-ea"/>
                          <a:cs typeface="+mn-cs"/>
                        </a:rPr>
                        <a:t>
Con Cuotas BHD León, el límite adicional de tu tarjeta de crédito, puedes pagar en cómodas cuotas el corte de tu tarjeta y contar con disponibilidad para tus compras.
Elige la cantidad de cuotas que quieres pagar desde 2 hasta 24 cuotas para esta modalidad.
Es fácil, rápido y sin papeleos. Lo puedes solicitar a través de Internet Banking, Móvil Banking, llamando a nuestro Centro de Contacto o en tu sucursal más cercana.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78695"/>
                  </a:ext>
                </a:extLst>
              </a:tr>
            </a:tbl>
          </a:graphicData>
        </a:graphic>
      </p:graphicFrame>
      <p:sp>
        <p:nvSpPr>
          <p:cNvPr id="4" name="Text Placeholder 3">
            <a:extLst>
              <a:ext uri="{FF2B5EF4-FFF2-40B4-BE49-F238E27FC236}">
                <a16:creationId xmlns:a16="http://schemas.microsoft.com/office/drawing/2014/main" id="{9F248540-DD8C-40D8-8A56-FF0977296DB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39944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FDB9E-4674-4655-B93A-48E7F17A291D}"/>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20EC9B99-FC9C-41DF-8E11-E797E9D66987}"/>
              </a:ext>
            </a:extLst>
          </p:cNvPr>
          <p:cNvGraphicFramePr>
            <a:graphicFrameLocks noGrp="1"/>
          </p:cNvGraphicFramePr>
          <p:nvPr>
            <p:ph type="tbl" sz="quarter" idx="13"/>
            <p:extLst>
              <p:ext uri="{D42A27DB-BD31-4B8C-83A1-F6EECF244321}">
                <p14:modId xmlns:p14="http://schemas.microsoft.com/office/powerpoint/2010/main" val="110023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3752473"/>
                    </a:ext>
                  </a:extLst>
                </a:gridCol>
                <a:gridCol w="658368">
                  <a:extLst>
                    <a:ext uri="{9D8B030D-6E8A-4147-A177-3AD203B41FA5}">
                      <a16:colId xmlns:a16="http://schemas.microsoft.com/office/drawing/2014/main" val="3986790741"/>
                    </a:ext>
                  </a:extLst>
                </a:gridCol>
                <a:gridCol w="658368">
                  <a:extLst>
                    <a:ext uri="{9D8B030D-6E8A-4147-A177-3AD203B41FA5}">
                      <a16:colId xmlns:a16="http://schemas.microsoft.com/office/drawing/2014/main" val="1929038424"/>
                    </a:ext>
                  </a:extLst>
                </a:gridCol>
                <a:gridCol w="658368">
                  <a:extLst>
                    <a:ext uri="{9D8B030D-6E8A-4147-A177-3AD203B41FA5}">
                      <a16:colId xmlns:a16="http://schemas.microsoft.com/office/drawing/2014/main" val="2197735677"/>
                    </a:ext>
                  </a:extLst>
                </a:gridCol>
                <a:gridCol w="658368">
                  <a:extLst>
                    <a:ext uri="{9D8B030D-6E8A-4147-A177-3AD203B41FA5}">
                      <a16:colId xmlns:a16="http://schemas.microsoft.com/office/drawing/2014/main" val="60947007"/>
                    </a:ext>
                  </a:extLst>
                </a:gridCol>
                <a:gridCol w="658368">
                  <a:extLst>
                    <a:ext uri="{9D8B030D-6E8A-4147-A177-3AD203B41FA5}">
                      <a16:colId xmlns:a16="http://schemas.microsoft.com/office/drawing/2014/main" val="1153661930"/>
                    </a:ext>
                  </a:extLst>
                </a:gridCol>
                <a:gridCol w="658368">
                  <a:extLst>
                    <a:ext uri="{9D8B030D-6E8A-4147-A177-3AD203B41FA5}">
                      <a16:colId xmlns:a16="http://schemas.microsoft.com/office/drawing/2014/main" val="2352072922"/>
                    </a:ext>
                  </a:extLst>
                </a:gridCol>
                <a:gridCol w="658368">
                  <a:extLst>
                    <a:ext uri="{9D8B030D-6E8A-4147-A177-3AD203B41FA5}">
                      <a16:colId xmlns:a16="http://schemas.microsoft.com/office/drawing/2014/main" val="125621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148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- 2018-02-20 21:13:57</a:t>
                      </a:r>
                      <a:r>
                        <a:rPr kumimoji="0" lang="es-ES" sz="1000" b="0" i="0" u="none" strike="noStrike" kern="1200" cap="none" spc="0" normalizeH="0" baseline="0" noProof="0">
                          <a:ln>
                            <a:noFill/>
                          </a:ln>
                          <a:solidFill>
                            <a:prstClr val="black"/>
                          </a:solidFill>
                          <a:effectLst/>
                          <a:uLnTx/>
                          <a:uFillTx/>
                          <a:latin typeface="+mn-lt"/>
                          <a:ea typeface="+mn-ea"/>
                          <a:cs typeface="+mn-cs"/>
                        </a:rPr>
                        <a:t>
Para tu comodidad y para que disfrutes de una experiencia bancaria superior, hemos abierto un nuevo y más amplio espacio para que puedas realizar tus operaciones en el área bancaria del centro comercial Ágora Mall y recibir una atención más rápida.
Nuestros horarios de servicios en esta nueva sucursal serán de lunes a viernes de 8:00 am a 9:00 pm, sábados de 9:00 am a 6:00 pm, domingos de 9:00 am a 2:00 pm y feriados de 10:00 am a 4:00 pm.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7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- 2018-02-18 13:24:21</a:t>
                      </a:r>
                      <a:r>
                        <a:rPr kumimoji="0" lang="es-ES" sz="1000" b="0" i="0" u="none" strike="noStrike" kern="1200" cap="none" spc="0" normalizeH="0" baseline="0" noProof="0">
                          <a:ln>
                            <a:noFill/>
                          </a:ln>
                          <a:solidFill>
                            <a:prstClr val="black"/>
                          </a:solidFill>
                          <a:effectLst/>
                          <a:uLnTx/>
                          <a:uFillTx/>
                          <a:latin typeface="+mn-lt"/>
                          <a:ea typeface="+mn-ea"/>
                          <a:cs typeface="+mn-cs"/>
                        </a:rPr>
                        <a:t>
Felicitamos a las personas que estudian. Ellas tienen en sus manos una herramienta esencial para construir la sociedad en valores que soñamos: la educación. Conoce más sobre Valora Ser en nuestra página web. #BHDLeon #ValoraSer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26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- 2018-02-19 20:01:38</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231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- 2018-02-11 15:00:56</a:t>
                      </a:r>
                      <a:r>
                        <a:rPr kumimoji="0" lang="es-ES" sz="1000" b="0" i="0" u="none" strike="noStrike" kern="1200" cap="none" spc="0" normalizeH="0" baseline="0" noProof="0">
                          <a:ln>
                            <a:noFill/>
                          </a:ln>
                          <a:solidFill>
                            <a:prstClr val="black"/>
                          </a:solidFill>
                          <a:effectLst/>
                          <a:uLnTx/>
                          <a:uFillTx/>
                          <a:latin typeface="+mn-lt"/>
                          <a:ea typeface="+mn-ea"/>
                          <a:cs typeface="+mn-cs"/>
                        </a:rPr>
                        <a:t>
Beber abundante agua cada día es el primer paso para mejorar la salud integral de tu cuerpo.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989871"/>
                  </a:ext>
                </a:extLst>
              </a:tr>
            </a:tbl>
          </a:graphicData>
        </a:graphic>
      </p:graphicFrame>
      <p:sp>
        <p:nvSpPr>
          <p:cNvPr id="4" name="Text Placeholder 3">
            <a:extLst>
              <a:ext uri="{FF2B5EF4-FFF2-40B4-BE49-F238E27FC236}">
                <a16:creationId xmlns:a16="http://schemas.microsoft.com/office/drawing/2014/main" id="{9F2FDC32-9295-4ACA-8221-99CE380B204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01114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78EFC-5E8B-4ACB-9D69-5ED3BD479562}"/>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71FC6218-4A95-473E-A619-47BF72C78C6F}"/>
              </a:ext>
            </a:extLst>
          </p:cNvPr>
          <p:cNvGraphicFramePr>
            <a:graphicFrameLocks noGrp="1"/>
          </p:cNvGraphicFramePr>
          <p:nvPr>
            <p:ph type="tbl" sz="quarter" idx="13"/>
            <p:extLst>
              <p:ext uri="{D42A27DB-BD31-4B8C-83A1-F6EECF244321}">
                <p14:modId xmlns:p14="http://schemas.microsoft.com/office/powerpoint/2010/main" val="3026924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5198063"/>
                    </a:ext>
                  </a:extLst>
                </a:gridCol>
                <a:gridCol w="658368">
                  <a:extLst>
                    <a:ext uri="{9D8B030D-6E8A-4147-A177-3AD203B41FA5}">
                      <a16:colId xmlns:a16="http://schemas.microsoft.com/office/drawing/2014/main" val="229568432"/>
                    </a:ext>
                  </a:extLst>
                </a:gridCol>
                <a:gridCol w="658368">
                  <a:extLst>
                    <a:ext uri="{9D8B030D-6E8A-4147-A177-3AD203B41FA5}">
                      <a16:colId xmlns:a16="http://schemas.microsoft.com/office/drawing/2014/main" val="963688446"/>
                    </a:ext>
                  </a:extLst>
                </a:gridCol>
                <a:gridCol w="658368">
                  <a:extLst>
                    <a:ext uri="{9D8B030D-6E8A-4147-A177-3AD203B41FA5}">
                      <a16:colId xmlns:a16="http://schemas.microsoft.com/office/drawing/2014/main" val="3591921168"/>
                    </a:ext>
                  </a:extLst>
                </a:gridCol>
                <a:gridCol w="658368">
                  <a:extLst>
                    <a:ext uri="{9D8B030D-6E8A-4147-A177-3AD203B41FA5}">
                      <a16:colId xmlns:a16="http://schemas.microsoft.com/office/drawing/2014/main" val="2079235391"/>
                    </a:ext>
                  </a:extLst>
                </a:gridCol>
                <a:gridCol w="658368">
                  <a:extLst>
                    <a:ext uri="{9D8B030D-6E8A-4147-A177-3AD203B41FA5}">
                      <a16:colId xmlns:a16="http://schemas.microsoft.com/office/drawing/2014/main" val="4226100084"/>
                    </a:ext>
                  </a:extLst>
                </a:gridCol>
                <a:gridCol w="658368">
                  <a:extLst>
                    <a:ext uri="{9D8B030D-6E8A-4147-A177-3AD203B41FA5}">
                      <a16:colId xmlns:a16="http://schemas.microsoft.com/office/drawing/2014/main" val="3376343670"/>
                    </a:ext>
                  </a:extLst>
                </a:gridCol>
                <a:gridCol w="658368">
                  <a:extLst>
                    <a:ext uri="{9D8B030D-6E8A-4147-A177-3AD203B41FA5}">
                      <a16:colId xmlns:a16="http://schemas.microsoft.com/office/drawing/2014/main" val="1837741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34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- 2018-02-11 14:01:19</a:t>
                      </a:r>
                      <a:r>
                        <a:rPr kumimoji="0" lang="es-ES" sz="1000" b="0" i="0" u="none" strike="noStrike" kern="1200" cap="none" spc="0" normalizeH="0" baseline="0" noProof="0">
                          <a:ln>
                            <a:noFill/>
                          </a:ln>
                          <a:solidFill>
                            <a:prstClr val="black"/>
                          </a:solidFill>
                          <a:effectLst/>
                          <a:uLnTx/>
                          <a:uFillTx/>
                          <a:latin typeface="+mn-lt"/>
                          <a:ea typeface="+mn-ea"/>
                          <a:cs typeface="+mn-cs"/>
                        </a:rPr>
                        <a:t>
Beber abundante agua cada día es el primer paso para mejorar la salud integral de tu cuerpo.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059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- 2018-02-21 20:03:12</a:t>
                      </a:r>
                      <a:r>
                        <a:rPr kumimoji="0" lang="es-ES" sz="1000" b="0" i="0" u="none" strike="noStrike" kern="1200" cap="none" spc="0" normalizeH="0" baseline="0" noProof="0">
                          <a:ln>
                            <a:noFill/>
                          </a:ln>
                          <a:solidFill>
                            <a:prstClr val="black"/>
                          </a:solidFill>
                          <a:effectLst/>
                          <a:uLnTx/>
                          <a:uFillTx/>
                          <a:latin typeface="+mn-lt"/>
                          <a:ea typeface="+mn-ea"/>
                          <a:cs typeface="+mn-cs"/>
                        </a:rPr>
                        <a:t>
Beneficia tu cuerpo con la ingesta de proteínas en alimentos que sean bajos en grasa, contengan una variedad de nutrientes y causen una sensación de saciedad. Si deseas perder peso recuerda cuidar las porciones.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317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- 2018-02-17 14:00:13</a:t>
                      </a:r>
                      <a:r>
                        <a:rPr kumimoji="0" lang="es-ES" sz="1000" b="0" i="0" u="none" strike="noStrike" kern="1200" cap="none" spc="0" normalizeH="0" baseline="0" noProof="0">
                          <a:ln>
                            <a:noFill/>
                          </a:ln>
                          <a:solidFill>
                            <a:prstClr val="black"/>
                          </a:solidFill>
                          <a:effectLst/>
                          <a:uLnTx/>
                          <a:uFillTx/>
                          <a:latin typeface="+mn-lt"/>
                          <a:ea typeface="+mn-ea"/>
                          <a:cs typeface="+mn-cs"/>
                        </a:rPr>
                        <a:t>
Dormir bien es tan esencial para el organismo como llevar una buena alimentación o practicar actividad física regularmente, ya que permite cumplir de mejor forma con las exigencias diarias, ayuda a controlar el estrés y a mantener un buen estado de ánimo. #MujerMujerSalud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256607"/>
                  </a:ext>
                </a:extLst>
              </a:tr>
            </a:tbl>
          </a:graphicData>
        </a:graphic>
      </p:graphicFrame>
      <p:sp>
        <p:nvSpPr>
          <p:cNvPr id="4" name="Text Placeholder 3">
            <a:extLst>
              <a:ext uri="{FF2B5EF4-FFF2-40B4-BE49-F238E27FC236}">
                <a16:creationId xmlns:a16="http://schemas.microsoft.com/office/drawing/2014/main" id="{108C9A87-F0DC-4DD1-B083-7015BC7FB43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06420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A4C47-14AC-4F72-83F6-2F698E15B730}"/>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51244B5E-C396-464D-B503-195729767AA2}"/>
              </a:ext>
            </a:extLst>
          </p:cNvPr>
          <p:cNvGraphicFramePr>
            <a:graphicFrameLocks noGrp="1"/>
          </p:cNvGraphicFramePr>
          <p:nvPr>
            <p:ph type="tbl" sz="quarter" idx="13"/>
            <p:extLst>
              <p:ext uri="{D42A27DB-BD31-4B8C-83A1-F6EECF244321}">
                <p14:modId xmlns:p14="http://schemas.microsoft.com/office/powerpoint/2010/main" val="3140294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9053179"/>
                    </a:ext>
                  </a:extLst>
                </a:gridCol>
                <a:gridCol w="658368">
                  <a:extLst>
                    <a:ext uri="{9D8B030D-6E8A-4147-A177-3AD203B41FA5}">
                      <a16:colId xmlns:a16="http://schemas.microsoft.com/office/drawing/2014/main" val="307175769"/>
                    </a:ext>
                  </a:extLst>
                </a:gridCol>
                <a:gridCol w="658368">
                  <a:extLst>
                    <a:ext uri="{9D8B030D-6E8A-4147-A177-3AD203B41FA5}">
                      <a16:colId xmlns:a16="http://schemas.microsoft.com/office/drawing/2014/main" val="1857885741"/>
                    </a:ext>
                  </a:extLst>
                </a:gridCol>
                <a:gridCol w="658368">
                  <a:extLst>
                    <a:ext uri="{9D8B030D-6E8A-4147-A177-3AD203B41FA5}">
                      <a16:colId xmlns:a16="http://schemas.microsoft.com/office/drawing/2014/main" val="1744638544"/>
                    </a:ext>
                  </a:extLst>
                </a:gridCol>
                <a:gridCol w="658368">
                  <a:extLst>
                    <a:ext uri="{9D8B030D-6E8A-4147-A177-3AD203B41FA5}">
                      <a16:colId xmlns:a16="http://schemas.microsoft.com/office/drawing/2014/main" val="1134941190"/>
                    </a:ext>
                  </a:extLst>
                </a:gridCol>
                <a:gridCol w="658368">
                  <a:extLst>
                    <a:ext uri="{9D8B030D-6E8A-4147-A177-3AD203B41FA5}">
                      <a16:colId xmlns:a16="http://schemas.microsoft.com/office/drawing/2014/main" val="1835924304"/>
                    </a:ext>
                  </a:extLst>
                </a:gridCol>
                <a:gridCol w="658368">
                  <a:extLst>
                    <a:ext uri="{9D8B030D-6E8A-4147-A177-3AD203B41FA5}">
                      <a16:colId xmlns:a16="http://schemas.microsoft.com/office/drawing/2014/main" val="1239107262"/>
                    </a:ext>
                  </a:extLst>
                </a:gridCol>
                <a:gridCol w="658368">
                  <a:extLst>
                    <a:ext uri="{9D8B030D-6E8A-4147-A177-3AD203B41FA5}">
                      <a16:colId xmlns:a16="http://schemas.microsoft.com/office/drawing/2014/main" val="4055766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4708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- 2018-02-28 11:48:56</a:t>
                      </a:r>
                      <a:r>
                        <a:rPr kumimoji="0" lang="es-ES" sz="1000" b="0" i="0" u="none" strike="noStrike" kern="1200" cap="none" spc="0" normalizeH="0" baseline="0" noProof="0">
                          <a:ln>
                            <a:noFill/>
                          </a:ln>
                          <a:solidFill>
                            <a:prstClr val="black"/>
                          </a:solidFill>
                          <a:effectLst/>
                          <a:uLnTx/>
                          <a:uFillTx/>
                          <a:latin typeface="+mn-lt"/>
                          <a:ea typeface="+mn-ea"/>
                          <a:cs typeface="+mn-cs"/>
                        </a:rPr>
                        <a:t>
Aprovecha el ahorro adicional en todos los ELECTRODOMÉSTICOS pagando con tu Tarjeta de Crédito BHD León. 15% de devolución pagando con la Tarjeta de Crédito CINCO, con la que también generas el 5% de tu compra en Puntos Siremás. 15% de devolución pagando con cualquier Tarjeta de Crédito BHD León y en Cuotas BHD León*. La devolución aplica presentando tu membresía del Club Siremás. Si no la tienes solicítala en tu visita a la tienda.
 -
*Aplica con un monto mínimo de consumo de RD$5,000 y un monto máximo de consumo de RD$50,000**. 
*La devolución de las compras realizadas en cuotas, será acreditada en la línea de crédito de Cuotas BHD León.
**Si el consumo es menor a RD$5,000 no aplica para la devolución. Si el consumo es mayor a RD$50,000 el cliente obtendrá la devolución hasta el monto tope de consumo establecido en la oferta. La devolución será aplicada a los 30 días de finalizada la promoción.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4809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Banco BHD León - 2018-02-21 15:00:26</a:t>
                      </a:r>
                      <a:r>
                        <a:rPr kumimoji="0" lang="en-US" sz="1000" b="0" i="0" u="none" strike="noStrike" kern="1200" cap="none" spc="0" normalizeH="0" baseline="0" noProof="0">
                          <a:ln>
                            <a:noFill/>
                          </a:ln>
                          <a:solidFill>
                            <a:prstClr val="black"/>
                          </a:solidFill>
                          <a:effectLst/>
                          <a:uLnTx/>
                          <a:uFillTx/>
                          <a:latin typeface="+mn-lt"/>
                          <a:ea typeface="+mn-ea"/>
                          <a:cs typeface="+mn-cs"/>
                        </a:rPr>
                        <a:t>
Trabajemos juntos contra el Phishing. Recuerda usar bhdleon.com.do para acceder a Internet Banking BHD León. Reporta cualquier situación sospechosa escribiéndonos a phishing@bhdleon.com.do. #PrevencionBHDLeon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57956194"/>
                  </a:ext>
                </a:extLst>
              </a:tr>
            </a:tbl>
          </a:graphicData>
        </a:graphic>
      </p:graphicFrame>
      <p:sp>
        <p:nvSpPr>
          <p:cNvPr id="4" name="Text Placeholder 3">
            <a:extLst>
              <a:ext uri="{FF2B5EF4-FFF2-40B4-BE49-F238E27FC236}">
                <a16:creationId xmlns:a16="http://schemas.microsoft.com/office/drawing/2014/main" id="{47BDE993-50E6-417A-8B96-6291733BBDE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69187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A4D35-097D-45BE-ADE0-30789B0BBC49}"/>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7302B97C-B394-4E75-B4F7-7592CF0CDE16}"/>
              </a:ext>
            </a:extLst>
          </p:cNvPr>
          <p:cNvGraphicFramePr>
            <a:graphicFrameLocks noGrp="1"/>
          </p:cNvGraphicFramePr>
          <p:nvPr>
            <p:ph type="tbl" sz="quarter" idx="13"/>
            <p:extLst>
              <p:ext uri="{D42A27DB-BD31-4B8C-83A1-F6EECF244321}">
                <p14:modId xmlns:p14="http://schemas.microsoft.com/office/powerpoint/2010/main" val="332033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3081319"/>
                    </a:ext>
                  </a:extLst>
                </a:gridCol>
                <a:gridCol w="658368">
                  <a:extLst>
                    <a:ext uri="{9D8B030D-6E8A-4147-A177-3AD203B41FA5}">
                      <a16:colId xmlns:a16="http://schemas.microsoft.com/office/drawing/2014/main" val="3348819330"/>
                    </a:ext>
                  </a:extLst>
                </a:gridCol>
                <a:gridCol w="658368">
                  <a:extLst>
                    <a:ext uri="{9D8B030D-6E8A-4147-A177-3AD203B41FA5}">
                      <a16:colId xmlns:a16="http://schemas.microsoft.com/office/drawing/2014/main" val="246375280"/>
                    </a:ext>
                  </a:extLst>
                </a:gridCol>
                <a:gridCol w="658368">
                  <a:extLst>
                    <a:ext uri="{9D8B030D-6E8A-4147-A177-3AD203B41FA5}">
                      <a16:colId xmlns:a16="http://schemas.microsoft.com/office/drawing/2014/main" val="2258239589"/>
                    </a:ext>
                  </a:extLst>
                </a:gridCol>
                <a:gridCol w="658368">
                  <a:extLst>
                    <a:ext uri="{9D8B030D-6E8A-4147-A177-3AD203B41FA5}">
                      <a16:colId xmlns:a16="http://schemas.microsoft.com/office/drawing/2014/main" val="3195773575"/>
                    </a:ext>
                  </a:extLst>
                </a:gridCol>
                <a:gridCol w="658368">
                  <a:extLst>
                    <a:ext uri="{9D8B030D-6E8A-4147-A177-3AD203B41FA5}">
                      <a16:colId xmlns:a16="http://schemas.microsoft.com/office/drawing/2014/main" val="948970993"/>
                    </a:ext>
                  </a:extLst>
                </a:gridCol>
                <a:gridCol w="658368">
                  <a:extLst>
                    <a:ext uri="{9D8B030D-6E8A-4147-A177-3AD203B41FA5}">
                      <a16:colId xmlns:a16="http://schemas.microsoft.com/office/drawing/2014/main" val="3053162661"/>
                    </a:ext>
                  </a:extLst>
                </a:gridCol>
                <a:gridCol w="658368">
                  <a:extLst>
                    <a:ext uri="{9D8B030D-6E8A-4147-A177-3AD203B41FA5}">
                      <a16:colId xmlns:a16="http://schemas.microsoft.com/office/drawing/2014/main" val="81430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874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- 2018-02-15 20:34:14</a:t>
                      </a:r>
                      <a:r>
                        <a:rPr kumimoji="0" lang="es-ES" sz="1000" b="0" i="0" u="none" strike="noStrike" kern="1200" cap="none" spc="0" normalizeH="0" baseline="0" noProof="0">
                          <a:ln>
                            <a:noFill/>
                          </a:ln>
                          <a:solidFill>
                            <a:prstClr val="black"/>
                          </a:solidFill>
                          <a:effectLst/>
                          <a:uLnTx/>
                          <a:uFillTx/>
                          <a:latin typeface="+mn-lt"/>
                          <a:ea typeface="+mn-ea"/>
                          <a:cs typeface="+mn-cs"/>
                        </a:rPr>
                        <a:t>
Hipotecario Fijo #BHDLeón hasta 20 años de cuota fija para que vivas los mejores años de tu vida. Acércate a cualquiera de nuestras sucursales a nivel nacional y recibe una rápida atención en tu solicitud.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0570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- 2018-02-16 20:30:21</a:t>
                      </a:r>
                      <a:r>
                        <a:rPr kumimoji="0" lang="es-ES" sz="1000" b="0" i="0" u="none" strike="noStrike" kern="1200" cap="none" spc="0" normalizeH="0" baseline="0" noProof="0">
                          <a:ln>
                            <a:noFill/>
                          </a:ln>
                          <a:solidFill>
                            <a:prstClr val="black"/>
                          </a:solidFill>
                          <a:effectLst/>
                          <a:uLnTx/>
                          <a:uFillTx/>
                          <a:latin typeface="+mn-lt"/>
                          <a:ea typeface="+mn-ea"/>
                          <a:cs typeface="+mn-cs"/>
                        </a:rPr>
                        <a:t>
Vive la experiencia de conversar con el destacado periodista Huchi Lora en el marco del Mes de la Patria que celebra Downtown Center, inspirado en el documental Hay Un País en el Mundo": el documental. #BHDLeón #MesDeLaPatria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3191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- 2018-02-27 19:00:44</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esta noche a las 8:00 p.m. por Digital 15 y Telemicro Internacional. Este es nuestro regalo para todos los dominicanos en el día de nuestra Independencia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7945439"/>
                  </a:ext>
                </a:extLst>
              </a:tr>
            </a:tbl>
          </a:graphicData>
        </a:graphic>
      </p:graphicFrame>
      <p:sp>
        <p:nvSpPr>
          <p:cNvPr id="4" name="Text Placeholder 3">
            <a:extLst>
              <a:ext uri="{FF2B5EF4-FFF2-40B4-BE49-F238E27FC236}">
                <a16:creationId xmlns:a16="http://schemas.microsoft.com/office/drawing/2014/main" id="{E6245CF0-2695-4958-9005-A18C14081E1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33750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C8805-A0EA-4B95-BCDB-3F096123F945}"/>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B9F84045-3674-4C8B-A3F2-B96E203BD190}"/>
              </a:ext>
            </a:extLst>
          </p:cNvPr>
          <p:cNvGraphicFramePr>
            <a:graphicFrameLocks noGrp="1"/>
          </p:cNvGraphicFramePr>
          <p:nvPr>
            <p:ph type="tbl" sz="quarter" idx="13"/>
            <p:extLst>
              <p:ext uri="{D42A27DB-BD31-4B8C-83A1-F6EECF244321}">
                <p14:modId xmlns:p14="http://schemas.microsoft.com/office/powerpoint/2010/main" val="3266810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3501198"/>
                    </a:ext>
                  </a:extLst>
                </a:gridCol>
                <a:gridCol w="658368">
                  <a:extLst>
                    <a:ext uri="{9D8B030D-6E8A-4147-A177-3AD203B41FA5}">
                      <a16:colId xmlns:a16="http://schemas.microsoft.com/office/drawing/2014/main" val="3494371417"/>
                    </a:ext>
                  </a:extLst>
                </a:gridCol>
                <a:gridCol w="658368">
                  <a:extLst>
                    <a:ext uri="{9D8B030D-6E8A-4147-A177-3AD203B41FA5}">
                      <a16:colId xmlns:a16="http://schemas.microsoft.com/office/drawing/2014/main" val="3015917237"/>
                    </a:ext>
                  </a:extLst>
                </a:gridCol>
                <a:gridCol w="658368">
                  <a:extLst>
                    <a:ext uri="{9D8B030D-6E8A-4147-A177-3AD203B41FA5}">
                      <a16:colId xmlns:a16="http://schemas.microsoft.com/office/drawing/2014/main" val="3278980681"/>
                    </a:ext>
                  </a:extLst>
                </a:gridCol>
                <a:gridCol w="658368">
                  <a:extLst>
                    <a:ext uri="{9D8B030D-6E8A-4147-A177-3AD203B41FA5}">
                      <a16:colId xmlns:a16="http://schemas.microsoft.com/office/drawing/2014/main" val="453511875"/>
                    </a:ext>
                  </a:extLst>
                </a:gridCol>
                <a:gridCol w="658368">
                  <a:extLst>
                    <a:ext uri="{9D8B030D-6E8A-4147-A177-3AD203B41FA5}">
                      <a16:colId xmlns:a16="http://schemas.microsoft.com/office/drawing/2014/main" val="1423453378"/>
                    </a:ext>
                  </a:extLst>
                </a:gridCol>
                <a:gridCol w="658368">
                  <a:extLst>
                    <a:ext uri="{9D8B030D-6E8A-4147-A177-3AD203B41FA5}">
                      <a16:colId xmlns:a16="http://schemas.microsoft.com/office/drawing/2014/main" val="3499876933"/>
                    </a:ext>
                  </a:extLst>
                </a:gridCol>
                <a:gridCol w="658368">
                  <a:extLst>
                    <a:ext uri="{9D8B030D-6E8A-4147-A177-3AD203B41FA5}">
                      <a16:colId xmlns:a16="http://schemas.microsoft.com/office/drawing/2014/main" val="105866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290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- 2018-02-08 21:01:03</a:t>
                      </a:r>
                      <a:r>
                        <a:rPr kumimoji="0" lang="es-ES" sz="1000" b="0" i="0" u="none" strike="noStrike" kern="1200" cap="none" spc="0" normalizeH="0" baseline="0" noProof="0">
                          <a:ln>
                            <a:noFill/>
                          </a:ln>
                          <a:solidFill>
                            <a:prstClr val="black"/>
                          </a:solidFill>
                          <a:effectLst/>
                          <a:uLnTx/>
                          <a:uFillTx/>
                          <a:latin typeface="+mn-lt"/>
                          <a:ea typeface="+mn-ea"/>
                          <a:cs typeface="+mn-cs"/>
                        </a:rPr>
                        <a:t>
#GenteBHDLeón del área de Ingeniería recibe en nuestras instalaciones a estudiantes de UNIBE de la carrera de Arquitectura para mostrarles los procesos funcionales de punta que implementamos en la construcción de nuestro nuevo centro de operaciones #BHDLeón #CompromisoSocialBHDLeón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083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- 2018-02-23 14:45:03</a:t>
                      </a:r>
                      <a:r>
                        <a:rPr kumimoji="0" lang="es-ES" sz="1000" b="0" i="0" u="none" strike="noStrike" kern="1200" cap="none" spc="0" normalizeH="0" baseline="0" noProof="0">
                          <a:ln>
                            <a:noFill/>
                          </a:ln>
                          <a:solidFill>
                            <a:prstClr val="black"/>
                          </a:solidFill>
                          <a:effectLst/>
                          <a:uLnTx/>
                          <a:uFillTx/>
                          <a:latin typeface="+mn-lt"/>
                          <a:ea typeface="+mn-ea"/>
                          <a:cs typeface="+mn-cs"/>
                        </a:rPr>
                        <a:t>
Vive los mejores años de tu vida con #HipotecarioFijo Hasta 20 años de cuota fija por toda la vida del préstamo. Acércate a cualquiera de nuestras sucursales a nivel nacional y recibe una rápida atención.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837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- 2018-02-26 13:02:52</a:t>
                      </a:r>
                      <a:r>
                        <a:rPr kumimoji="0" lang="es-ES" sz="1000" b="0" i="0" u="none" strike="noStrike" kern="1200" cap="none" spc="0" normalizeH="0" baseline="0" noProof="0">
                          <a:ln>
                            <a:noFill/>
                          </a:ln>
                          <a:solidFill>
                            <a:prstClr val="black"/>
                          </a:solidFill>
                          <a:effectLst/>
                          <a:uLnTx/>
                          <a:uFillTx/>
                          <a:latin typeface="+mn-lt"/>
                          <a:ea typeface="+mn-ea"/>
                          <a:cs typeface="+mn-cs"/>
                        </a:rPr>
                        <a:t>
Celebremos al país que nos abraza cuando estamos en el trayecto del sol. No te pierdas la transmisión del documental “Hay un  País en el Mundo”, este martes 27 de febrero a las 8:00 p.m. por Digital 15 y Telemicro Internacional #HayUnPaísEnElMundo #MesDeLaPatria #BHDLeón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4006662"/>
                  </a:ext>
                </a:extLst>
              </a:tr>
            </a:tbl>
          </a:graphicData>
        </a:graphic>
      </p:graphicFrame>
      <p:sp>
        <p:nvSpPr>
          <p:cNvPr id="4" name="Text Placeholder 3">
            <a:extLst>
              <a:ext uri="{FF2B5EF4-FFF2-40B4-BE49-F238E27FC236}">
                <a16:creationId xmlns:a16="http://schemas.microsoft.com/office/drawing/2014/main" id="{9F0DC077-6B1E-44CE-A8CE-0918574A872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03947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00C42-12C6-4B9B-9FE1-60AABF3848F0}"/>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8A4A608D-FE60-48DD-85A9-F63AA5F29960}"/>
              </a:ext>
            </a:extLst>
          </p:cNvPr>
          <p:cNvGraphicFramePr>
            <a:graphicFrameLocks noGrp="1"/>
          </p:cNvGraphicFramePr>
          <p:nvPr>
            <p:ph type="chart" sz="quarter" idx="13"/>
            <p:extLst>
              <p:ext uri="{D42A27DB-BD31-4B8C-83A1-F6EECF244321}">
                <p14:modId xmlns:p14="http://schemas.microsoft.com/office/powerpoint/2010/main" val="3883505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1509A6-0C34-4BB8-9043-0A43CEC47DF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59F03BC-F4A8-4408-8EA9-AE4FE2789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9238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57AAD-BF19-4E4F-8854-5EBDDE55BF8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6487552-3C0A-4626-BC27-96823EA19486}"/>
              </a:ext>
            </a:extLst>
          </p:cNvPr>
          <p:cNvGraphicFramePr>
            <a:graphicFrameLocks noGrp="1"/>
          </p:cNvGraphicFramePr>
          <p:nvPr>
            <p:ph type="chart" sz="quarter" idx="13"/>
            <p:extLst>
              <p:ext uri="{D42A27DB-BD31-4B8C-83A1-F6EECF244321}">
                <p14:modId xmlns:p14="http://schemas.microsoft.com/office/powerpoint/2010/main" val="1503647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2A1763-A429-4A6B-927D-5CFEDA5A756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9E73D55-8D07-4326-B148-9655EF5D0B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6285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29B55-74B3-4BEE-9F93-9AC2C892B33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12974AC-2650-41AE-B99B-23216E6AFADC}"/>
              </a:ext>
            </a:extLst>
          </p:cNvPr>
          <p:cNvGraphicFramePr>
            <a:graphicFrameLocks noGrp="1"/>
          </p:cNvGraphicFramePr>
          <p:nvPr>
            <p:ph type="chart" sz="quarter" idx="13"/>
            <p:extLst>
              <p:ext uri="{D42A27DB-BD31-4B8C-83A1-F6EECF244321}">
                <p14:modId xmlns:p14="http://schemas.microsoft.com/office/powerpoint/2010/main" val="1157210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CE1184-E1DF-4B5B-BE4E-3FC0FAFD12D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8221DFC-410B-4A11-8EB3-764D8E856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0891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E1ED-BA03-41E5-B60D-B5057B3952E2}"/>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08E286CB-7CC3-44AE-9838-F533FC67E03F}"/>
              </a:ext>
            </a:extLst>
          </p:cNvPr>
          <p:cNvGraphicFramePr>
            <a:graphicFrameLocks noGrp="1"/>
          </p:cNvGraphicFramePr>
          <p:nvPr>
            <p:ph type="chart" sz="quarter" idx="13"/>
            <p:extLst>
              <p:ext uri="{D42A27DB-BD31-4B8C-83A1-F6EECF244321}">
                <p14:modId xmlns:p14="http://schemas.microsoft.com/office/powerpoint/2010/main" val="1230450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6BE012-3937-4B68-A51E-96EC83A1D81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29C96AA-84EA-43F0-8F1F-1E023F7BC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431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601D-0C55-44D5-8116-5CA64B79B13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62D3CB02-1EE4-4D71-9AA6-18F840668124}"/>
              </a:ext>
            </a:extLst>
          </p:cNvPr>
          <p:cNvGraphicFramePr>
            <a:graphicFrameLocks noGrp="1"/>
          </p:cNvGraphicFramePr>
          <p:nvPr>
            <p:ph type="chart" sz="quarter" idx="13"/>
            <p:extLst>
              <p:ext uri="{D42A27DB-BD31-4B8C-83A1-F6EECF244321}">
                <p14:modId xmlns:p14="http://schemas.microsoft.com/office/powerpoint/2010/main" val="489142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2A838A-C4B7-49EF-ADA5-BF10663160F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2286645-931E-4508-B5A0-52C6F4AA3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134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BC4C8-C7B8-4D8F-99E7-F4BF7BD3608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F640B40-0CEE-49DD-AB8B-AED83991FB26}"/>
              </a:ext>
            </a:extLst>
          </p:cNvPr>
          <p:cNvGraphicFramePr>
            <a:graphicFrameLocks noGrp="1"/>
          </p:cNvGraphicFramePr>
          <p:nvPr>
            <p:ph type="chart" sz="quarter" idx="13"/>
            <p:extLst>
              <p:ext uri="{D42A27DB-BD31-4B8C-83A1-F6EECF244321}">
                <p14:modId xmlns:p14="http://schemas.microsoft.com/office/powerpoint/2010/main" val="22953173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31BDA1-5552-44AA-81B0-6F62F39C117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29EBE78-FCDD-4C5A-A18C-6F4EA66AC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3275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17721-BC40-4F6B-83E8-0FDF4B39912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95D56E5B-9C4E-4519-B2B6-F4AF919D6FDA}"/>
              </a:ext>
            </a:extLst>
          </p:cNvPr>
          <p:cNvGraphicFramePr>
            <a:graphicFrameLocks noGrp="1"/>
          </p:cNvGraphicFramePr>
          <p:nvPr>
            <p:ph type="chart" sz="quarter" idx="13"/>
            <p:extLst>
              <p:ext uri="{D42A27DB-BD31-4B8C-83A1-F6EECF244321}">
                <p14:modId xmlns:p14="http://schemas.microsoft.com/office/powerpoint/2010/main" val="2090378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63914-A008-4E77-940E-F3A08A9D908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67BB006-A3D2-45E4-A263-6EC8C871A7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424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00455-6842-4571-9C23-D8C749BE535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5D071660-48ED-486A-A2D7-79E1D5C6AA69}"/>
              </a:ext>
            </a:extLst>
          </p:cNvPr>
          <p:cNvGraphicFramePr>
            <a:graphicFrameLocks noGrp="1"/>
          </p:cNvGraphicFramePr>
          <p:nvPr>
            <p:ph type="chart" sz="quarter" idx="13"/>
            <p:extLst>
              <p:ext uri="{D42A27DB-BD31-4B8C-83A1-F6EECF244321}">
                <p14:modId xmlns:p14="http://schemas.microsoft.com/office/powerpoint/2010/main" val="2760143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D1101D-C730-4437-91E5-B66D24FEDE7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BEA19ED-D221-4D7A-A642-70FAF1C35F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8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DBC8-A7E7-4A05-A652-1EA5976FBEA5}"/>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C875E743-411B-412F-827E-5987645815BA}"/>
              </a:ext>
            </a:extLst>
          </p:cNvPr>
          <p:cNvGraphicFramePr>
            <a:graphicFrameLocks noGrp="1"/>
          </p:cNvGraphicFramePr>
          <p:nvPr>
            <p:ph type="tbl" sz="quarter" idx="13"/>
            <p:extLst>
              <p:ext uri="{D42A27DB-BD31-4B8C-83A1-F6EECF244321}">
                <p14:modId xmlns:p14="http://schemas.microsoft.com/office/powerpoint/2010/main" val="343193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3794684"/>
                    </a:ext>
                  </a:extLst>
                </a:gridCol>
                <a:gridCol w="2468880">
                  <a:extLst>
                    <a:ext uri="{9D8B030D-6E8A-4147-A177-3AD203B41FA5}">
                      <a16:colId xmlns:a16="http://schemas.microsoft.com/office/drawing/2014/main" val="2495982853"/>
                    </a:ext>
                  </a:extLst>
                </a:gridCol>
                <a:gridCol w="822960">
                  <a:extLst>
                    <a:ext uri="{9D8B030D-6E8A-4147-A177-3AD203B41FA5}">
                      <a16:colId xmlns:a16="http://schemas.microsoft.com/office/drawing/2014/main" val="1175820570"/>
                    </a:ext>
                  </a:extLst>
                </a:gridCol>
                <a:gridCol w="822960">
                  <a:extLst>
                    <a:ext uri="{9D8B030D-6E8A-4147-A177-3AD203B41FA5}">
                      <a16:colId xmlns:a16="http://schemas.microsoft.com/office/drawing/2014/main" val="3163062120"/>
                    </a:ext>
                  </a:extLst>
                </a:gridCol>
                <a:gridCol w="822960">
                  <a:extLst>
                    <a:ext uri="{9D8B030D-6E8A-4147-A177-3AD203B41FA5}">
                      <a16:colId xmlns:a16="http://schemas.microsoft.com/office/drawing/2014/main" val="573607215"/>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4204699335"/>
                  </a:ext>
                </a:extLst>
              </a:tr>
              <a:tr h="370840">
                <a:tc>
                  <a:txBody>
                    <a:bodyPr/>
                    <a:lstStyle/>
                    <a:p>
                      <a:r>
                        <a:rPr lang="en-US" sz="1000"/>
                        <a:t>Martha Heidi Taveras</a:t>
                      </a:r>
                    </a:p>
                  </a:txBody>
                  <a:tcPr/>
                </a:tc>
                <a:tc>
                  <a:txBody>
                    <a:bodyPr/>
                    <a:lstStyle/>
                    <a:p>
                      <a:r>
                        <a:rPr lang="en-US" sz="1000"/>
                        <a:t>Banco BHD León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688327134"/>
                  </a:ext>
                </a:extLst>
              </a:tr>
              <a:tr h="370840">
                <a:tc>
                  <a:txBody>
                    <a:bodyPr/>
                    <a:lstStyle/>
                    <a:p>
                      <a:r>
                        <a:rPr lang="en-US" sz="1000"/>
                        <a:t>Juan Carlos Dias</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601011896"/>
                  </a:ext>
                </a:extLst>
              </a:tr>
              <a:tr h="370840">
                <a:tc>
                  <a:txBody>
                    <a:bodyPr/>
                    <a:lstStyle/>
                    <a:p>
                      <a:r>
                        <a:rPr lang="en-US" sz="1000"/>
                        <a:t>Brandor Jose Turbides Ramirez</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004901470"/>
                  </a:ext>
                </a:extLst>
              </a:tr>
              <a:tr h="370840">
                <a:tc>
                  <a:txBody>
                    <a:bodyPr/>
                    <a:lstStyle/>
                    <a:p>
                      <a:r>
                        <a:rPr lang="en-US" sz="1000"/>
                        <a:t>Claidiris Clary Bencosmeangeles</a:t>
                      </a:r>
                    </a:p>
                  </a:txBody>
                  <a:tcPr/>
                </a:tc>
                <a:tc>
                  <a:txBody>
                    <a:bodyPr/>
                    <a:lstStyle/>
                    <a:p>
                      <a:r>
                        <a:rPr lang="en-US" sz="1000"/>
                        <a:t>Banco BHD León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2155529862"/>
                  </a:ext>
                </a:extLst>
              </a:tr>
              <a:tr h="370840">
                <a:tc>
                  <a:txBody>
                    <a:bodyPr/>
                    <a:lstStyle/>
                    <a:p>
                      <a:r>
                        <a:rPr lang="en-US" sz="1000"/>
                        <a:t>Freddy Martinez Castro</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237578796"/>
                  </a:ext>
                </a:extLst>
              </a:tr>
              <a:tr h="370840">
                <a:tc>
                  <a:txBody>
                    <a:bodyPr/>
                    <a:lstStyle/>
                    <a:p>
                      <a:r>
                        <a:rPr lang="en-US" sz="1000"/>
                        <a:t>Jacqueline Smith</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214219072"/>
                  </a:ext>
                </a:extLst>
              </a:tr>
              <a:tr h="370840">
                <a:tc>
                  <a:txBody>
                    <a:bodyPr/>
                    <a:lstStyle/>
                    <a:p>
                      <a:r>
                        <a:rPr lang="en-US" sz="1000"/>
                        <a:t>Nuris De los Santos</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940432055"/>
                  </a:ext>
                </a:extLst>
              </a:tr>
              <a:tr h="370840">
                <a:tc>
                  <a:txBody>
                    <a:bodyPr/>
                    <a:lstStyle/>
                    <a:p>
                      <a:r>
                        <a:rPr lang="en-US" sz="1000"/>
                        <a:t>Lourdes Peguero</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729976911"/>
                  </a:ext>
                </a:extLst>
              </a:tr>
              <a:tr h="370840">
                <a:tc>
                  <a:txBody>
                    <a:bodyPr/>
                    <a:lstStyle/>
                    <a:p>
                      <a:r>
                        <a:rPr lang="en-US" sz="1000"/>
                        <a:t>Gricelda Rosa</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547204880"/>
                  </a:ext>
                </a:extLst>
              </a:tr>
              <a:tr h="370840">
                <a:tc>
                  <a:txBody>
                    <a:bodyPr/>
                    <a:lstStyle/>
                    <a:p>
                      <a:r>
                        <a:rPr lang="en-US" sz="1000"/>
                        <a:t>Frank Jimenez</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353040500"/>
                  </a:ext>
                </a:extLst>
              </a:tr>
              <a:tr h="370840">
                <a:tc>
                  <a:txBody>
                    <a:bodyPr/>
                    <a:lstStyle/>
                    <a:p>
                      <a:r>
                        <a:rPr lang="en-US" sz="1000"/>
                        <a:t>Sirley Taveras</a:t>
                      </a:r>
                    </a:p>
                  </a:txBody>
                  <a:tcPr/>
                </a:tc>
                <a:tc>
                  <a:txBody>
                    <a:bodyPr/>
                    <a:lstStyle/>
                    <a:p>
                      <a:r>
                        <a:rPr lang="en-US" sz="1000"/>
                        <a:t>Banco BHD León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011073432"/>
                  </a:ext>
                </a:extLst>
              </a:tr>
            </a:tbl>
          </a:graphicData>
        </a:graphic>
      </p:graphicFrame>
      <p:sp>
        <p:nvSpPr>
          <p:cNvPr id="4" name="Text Placeholder 3">
            <a:extLst>
              <a:ext uri="{FF2B5EF4-FFF2-40B4-BE49-F238E27FC236}">
                <a16:creationId xmlns:a16="http://schemas.microsoft.com/office/drawing/2014/main" id="{554FD788-4243-4409-99D5-329E128DF2E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9488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9732-72B6-4A44-A73C-300F01819C0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CB95046-0A2D-4968-A279-33996B6CB121}"/>
              </a:ext>
            </a:extLst>
          </p:cNvPr>
          <p:cNvGraphicFramePr>
            <a:graphicFrameLocks noGrp="1"/>
          </p:cNvGraphicFramePr>
          <p:nvPr>
            <p:ph type="chart" sz="quarter" idx="13"/>
            <p:extLst>
              <p:ext uri="{D42A27DB-BD31-4B8C-83A1-F6EECF244321}">
                <p14:modId xmlns:p14="http://schemas.microsoft.com/office/powerpoint/2010/main" val="2157076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E67EF2-A4B6-4BD5-8301-619AA3829B1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6FD9955-5640-453A-8A4F-4283CC472A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70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14D38-5A81-4D98-B6B2-099F25AD10B8}"/>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D840C961-476A-4308-8C48-0EED4DAC3A4E}"/>
              </a:ext>
            </a:extLst>
          </p:cNvPr>
          <p:cNvGraphicFramePr>
            <a:graphicFrameLocks noGrp="1"/>
          </p:cNvGraphicFramePr>
          <p:nvPr>
            <p:ph type="tbl" sz="quarter" idx="13"/>
            <p:extLst>
              <p:ext uri="{D42A27DB-BD31-4B8C-83A1-F6EECF244321}">
                <p14:modId xmlns:p14="http://schemas.microsoft.com/office/powerpoint/2010/main" val="418476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6767736"/>
                    </a:ext>
                  </a:extLst>
                </a:gridCol>
                <a:gridCol w="1234440">
                  <a:extLst>
                    <a:ext uri="{9D8B030D-6E8A-4147-A177-3AD203B41FA5}">
                      <a16:colId xmlns:a16="http://schemas.microsoft.com/office/drawing/2014/main" val="3878073803"/>
                    </a:ext>
                  </a:extLst>
                </a:gridCol>
                <a:gridCol w="1234440">
                  <a:extLst>
                    <a:ext uri="{9D8B030D-6E8A-4147-A177-3AD203B41FA5}">
                      <a16:colId xmlns:a16="http://schemas.microsoft.com/office/drawing/2014/main" val="873450973"/>
                    </a:ext>
                  </a:extLst>
                </a:gridCol>
                <a:gridCol w="1234440">
                  <a:extLst>
                    <a:ext uri="{9D8B030D-6E8A-4147-A177-3AD203B41FA5}">
                      <a16:colId xmlns:a16="http://schemas.microsoft.com/office/drawing/2014/main" val="386209432"/>
                    </a:ext>
                  </a:extLst>
                </a:gridCol>
                <a:gridCol w="1234440">
                  <a:extLst>
                    <a:ext uri="{9D8B030D-6E8A-4147-A177-3AD203B41FA5}">
                      <a16:colId xmlns:a16="http://schemas.microsoft.com/office/drawing/2014/main" val="4208444907"/>
                    </a:ext>
                  </a:extLst>
                </a:gridCol>
                <a:gridCol w="1234440">
                  <a:extLst>
                    <a:ext uri="{9D8B030D-6E8A-4147-A177-3AD203B41FA5}">
                      <a16:colId xmlns:a16="http://schemas.microsoft.com/office/drawing/2014/main" val="3845114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6029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72241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#CopaBHDLeón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308766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#GenteBHDLeón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extLst>
                  <a:ext uri="{0D108BD9-81ED-4DB2-BD59-A6C34878D82A}">
                    <a16:rowId xmlns:a16="http://schemas.microsoft.com/office/drawing/2014/main" val="177462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18.947368421053</a:t>
                      </a:r>
                    </a:p>
                  </a:txBody>
                  <a:tcPr/>
                </a:tc>
                <a:extLst>
                  <a:ext uri="{0D108BD9-81ED-4DB2-BD59-A6C34878D82A}">
                    <a16:rowId xmlns:a16="http://schemas.microsoft.com/office/drawing/2014/main" val="217806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#MejoraTuMundo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15.409090909091</a:t>
                      </a:r>
                    </a:p>
                  </a:txBody>
                  <a:tcPr/>
                </a:tc>
                <a:extLst>
                  <a:ext uri="{0D108BD9-81ED-4DB2-BD59-A6C34878D82A}">
                    <a16:rowId xmlns:a16="http://schemas.microsoft.com/office/drawing/2014/main" val="3525940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#BHDLeonNegocios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86053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#PremioMujeresQueCambianElMundo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993226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#MujeresQueCambianElMundo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65661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#MujerMujerHogar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3450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#InternetBankingEmpresarial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2876839859"/>
                  </a:ext>
                </a:extLst>
              </a:tr>
            </a:tbl>
          </a:graphicData>
        </a:graphic>
      </p:graphicFrame>
      <p:sp>
        <p:nvSpPr>
          <p:cNvPr id="4" name="Text Placeholder 3">
            <a:extLst>
              <a:ext uri="{FF2B5EF4-FFF2-40B4-BE49-F238E27FC236}">
                <a16:creationId xmlns:a16="http://schemas.microsoft.com/office/drawing/2014/main" id="{8FE95C6F-7809-4C64-8D79-E62BA3E363F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434584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C7972-E2D5-4B1D-95C8-07578C66F522}"/>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C7F6FE92-EAB3-4B30-A550-9D11847BEB1A}"/>
              </a:ext>
            </a:extLst>
          </p:cNvPr>
          <p:cNvGraphicFramePr>
            <a:graphicFrameLocks noGrp="1"/>
          </p:cNvGraphicFramePr>
          <p:nvPr>
            <p:ph type="tbl" sz="quarter" idx="13"/>
            <p:extLst>
              <p:ext uri="{D42A27DB-BD31-4B8C-83A1-F6EECF244321}">
                <p14:modId xmlns:p14="http://schemas.microsoft.com/office/powerpoint/2010/main" val="3619544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2022895"/>
                    </a:ext>
                  </a:extLst>
                </a:gridCol>
                <a:gridCol w="1234440">
                  <a:extLst>
                    <a:ext uri="{9D8B030D-6E8A-4147-A177-3AD203B41FA5}">
                      <a16:colId xmlns:a16="http://schemas.microsoft.com/office/drawing/2014/main" val="3439686845"/>
                    </a:ext>
                  </a:extLst>
                </a:gridCol>
                <a:gridCol w="1234440">
                  <a:extLst>
                    <a:ext uri="{9D8B030D-6E8A-4147-A177-3AD203B41FA5}">
                      <a16:colId xmlns:a16="http://schemas.microsoft.com/office/drawing/2014/main" val="1583004006"/>
                    </a:ext>
                  </a:extLst>
                </a:gridCol>
                <a:gridCol w="1234440">
                  <a:extLst>
                    <a:ext uri="{9D8B030D-6E8A-4147-A177-3AD203B41FA5}">
                      <a16:colId xmlns:a16="http://schemas.microsoft.com/office/drawing/2014/main" val="2672483722"/>
                    </a:ext>
                  </a:extLst>
                </a:gridCol>
                <a:gridCol w="1234440">
                  <a:extLst>
                    <a:ext uri="{9D8B030D-6E8A-4147-A177-3AD203B41FA5}">
                      <a16:colId xmlns:a16="http://schemas.microsoft.com/office/drawing/2014/main" val="3224316383"/>
                    </a:ext>
                  </a:extLst>
                </a:gridCol>
                <a:gridCol w="1234440">
                  <a:extLst>
                    <a:ext uri="{9D8B030D-6E8A-4147-A177-3AD203B41FA5}">
                      <a16:colId xmlns:a16="http://schemas.microsoft.com/office/drawing/2014/main" val="3393515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3573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#NegociosBHDLeón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30716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#LaRedDeCajerosMásGrande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72749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47736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#MujerMujerSalud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24.272727272727</a:t>
                      </a:r>
                    </a:p>
                  </a:txBody>
                  <a:tcPr/>
                </a:tc>
                <a:extLst>
                  <a:ext uri="{0D108BD9-81ED-4DB2-BD59-A6C34878D82A}">
                    <a16:rowId xmlns:a16="http://schemas.microsoft.com/office/drawing/2014/main" val="417668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#BienvenidoElMañana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86361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#HayUnPaísEnElMundo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41.555555555556</a:t>
                      </a:r>
                    </a:p>
                  </a:txBody>
                  <a:tcPr/>
                </a:tc>
                <a:extLst>
                  <a:ext uri="{0D108BD9-81ED-4DB2-BD59-A6C34878D82A}">
                    <a16:rowId xmlns:a16="http://schemas.microsoft.com/office/drawing/2014/main" val="214987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extLst>
                  <a:ext uri="{0D108BD9-81ED-4DB2-BD59-A6C34878D82A}">
                    <a16:rowId xmlns:a16="http://schemas.microsoft.com/office/drawing/2014/main" val="266211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#CompromisoSocialBHDLeón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57684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#Precavida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630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#PrevencionBHDLeon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extLst>
                  <a:ext uri="{0D108BD9-81ED-4DB2-BD59-A6C34878D82A}">
                    <a16:rowId xmlns:a16="http://schemas.microsoft.com/office/drawing/2014/main" val="1412078356"/>
                  </a:ext>
                </a:extLst>
              </a:tr>
            </a:tbl>
          </a:graphicData>
        </a:graphic>
      </p:graphicFrame>
      <p:sp>
        <p:nvSpPr>
          <p:cNvPr id="4" name="Text Placeholder 3">
            <a:extLst>
              <a:ext uri="{FF2B5EF4-FFF2-40B4-BE49-F238E27FC236}">
                <a16:creationId xmlns:a16="http://schemas.microsoft.com/office/drawing/2014/main" id="{E65668B1-EB7D-42A7-AAEB-A0E6A32BD92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35622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76EB9-BD01-474C-AF7E-1B2B8C7EE4C1}"/>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240ABD00-A00C-4E8A-925D-52FDC02FC417}"/>
              </a:ext>
            </a:extLst>
          </p:cNvPr>
          <p:cNvGraphicFramePr>
            <a:graphicFrameLocks noGrp="1"/>
          </p:cNvGraphicFramePr>
          <p:nvPr>
            <p:ph type="tbl" sz="quarter" idx="13"/>
            <p:extLst>
              <p:ext uri="{D42A27DB-BD31-4B8C-83A1-F6EECF244321}">
                <p14:modId xmlns:p14="http://schemas.microsoft.com/office/powerpoint/2010/main" val="3816711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3167383"/>
                    </a:ext>
                  </a:extLst>
                </a:gridCol>
                <a:gridCol w="1234440">
                  <a:extLst>
                    <a:ext uri="{9D8B030D-6E8A-4147-A177-3AD203B41FA5}">
                      <a16:colId xmlns:a16="http://schemas.microsoft.com/office/drawing/2014/main" val="1224250143"/>
                    </a:ext>
                  </a:extLst>
                </a:gridCol>
                <a:gridCol w="1234440">
                  <a:extLst>
                    <a:ext uri="{9D8B030D-6E8A-4147-A177-3AD203B41FA5}">
                      <a16:colId xmlns:a16="http://schemas.microsoft.com/office/drawing/2014/main" val="4282581108"/>
                    </a:ext>
                  </a:extLst>
                </a:gridCol>
                <a:gridCol w="1234440">
                  <a:extLst>
                    <a:ext uri="{9D8B030D-6E8A-4147-A177-3AD203B41FA5}">
                      <a16:colId xmlns:a16="http://schemas.microsoft.com/office/drawing/2014/main" val="2022202060"/>
                    </a:ext>
                  </a:extLst>
                </a:gridCol>
                <a:gridCol w="1234440">
                  <a:extLst>
                    <a:ext uri="{9D8B030D-6E8A-4147-A177-3AD203B41FA5}">
                      <a16:colId xmlns:a16="http://schemas.microsoft.com/office/drawing/2014/main" val="767482033"/>
                    </a:ext>
                  </a:extLst>
                </a:gridCol>
                <a:gridCol w="1234440">
                  <a:extLst>
                    <a:ext uri="{9D8B030D-6E8A-4147-A177-3AD203B41FA5}">
                      <a16:colId xmlns:a16="http://schemas.microsoft.com/office/drawing/2014/main" val="2912156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43384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#CuotasBHDLeon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24534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#AmorPorLaPatria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20789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#MesDeLaPatria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41.666666666667</a:t>
                      </a:r>
                    </a:p>
                  </a:txBody>
                  <a:tcPr/>
                </a:tc>
                <a:extLst>
                  <a:ext uri="{0D108BD9-81ED-4DB2-BD59-A6C34878D82A}">
                    <a16:rowId xmlns:a16="http://schemas.microsoft.com/office/drawing/2014/main" val="294931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#TarjetasMiPais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139092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#HipotecarioFijo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extLst>
                  <a:ext uri="{0D108BD9-81ED-4DB2-BD59-A6C34878D82A}">
                    <a16:rowId xmlns:a16="http://schemas.microsoft.com/office/drawing/2014/main" val="2236971901"/>
                  </a:ext>
                </a:extLst>
              </a:tr>
            </a:tbl>
          </a:graphicData>
        </a:graphic>
      </p:graphicFrame>
      <p:sp>
        <p:nvSpPr>
          <p:cNvPr id="4" name="Text Placeholder 3">
            <a:extLst>
              <a:ext uri="{FF2B5EF4-FFF2-40B4-BE49-F238E27FC236}">
                <a16:creationId xmlns:a16="http://schemas.microsoft.com/office/drawing/2014/main" id="{DC6D15DA-DAA4-4D5D-B9CE-0EDA417BD2D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156236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9FC34-464F-4349-822E-CE63CA4C6EFB}"/>
              </a:ext>
            </a:extLst>
          </p:cNvPr>
          <p:cNvSpPr>
            <a:spLocks noGrp="1"/>
          </p:cNvSpPr>
          <p:nvPr>
            <p:ph type="title"/>
          </p:nvPr>
        </p:nvSpPr>
        <p:spPr/>
        <p:txBody>
          <a:bodyPr/>
          <a:lstStyle/>
          <a:p>
            <a:r>
              <a:rPr lang="en-US"/>
              <a:t>Facebook User Questions By Weekday</a:t>
            </a:r>
          </a:p>
        </p:txBody>
      </p:sp>
      <p:graphicFrame>
        <p:nvGraphicFramePr>
          <p:cNvPr id="6" name="Chart Placeholder 5">
            <a:extLst>
              <a:ext uri="{FF2B5EF4-FFF2-40B4-BE49-F238E27FC236}">
                <a16:creationId xmlns:a16="http://schemas.microsoft.com/office/drawing/2014/main" id="{5F7303FF-2660-4B9C-9B39-FBBBE8CAF2D1}"/>
              </a:ext>
            </a:extLst>
          </p:cNvPr>
          <p:cNvGraphicFramePr>
            <a:graphicFrameLocks noGrp="1"/>
          </p:cNvGraphicFramePr>
          <p:nvPr>
            <p:ph type="chart" sz="quarter" idx="13"/>
            <p:extLst>
              <p:ext uri="{D42A27DB-BD31-4B8C-83A1-F6EECF244321}">
                <p14:modId xmlns:p14="http://schemas.microsoft.com/office/powerpoint/2010/main" val="2520051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AACC37-B0AC-40B4-9CD1-4A3553545B6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7C43360-D900-444A-A213-F46EF683B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049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1124</Words>
  <Application>Microsoft Office PowerPoint</Application>
  <PresentationFormat>On-screen Show (4:3)</PresentationFormat>
  <Paragraphs>585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 Per Profile</vt:lpstr>
      <vt:lpstr>Facebook Interaction Rate By Hour</vt:lpstr>
      <vt:lpstr>Facebook Own Posts By Hour</vt:lpstr>
      <vt:lpstr>Facebook Interaction Rate By Post Type</vt:lpstr>
      <vt:lpstr>Facebook Interactions Distribution</vt:lpstr>
      <vt:lpstr>Facebook Key Influencers</vt:lpstr>
      <vt:lpstr>Facebook Response Times</vt:lpstr>
      <vt:lpstr>Facebook Hashtag Detection - 1 of 3</vt:lpstr>
      <vt:lpstr>Facebook Hashtag Detection - 2 of 3</vt:lpstr>
      <vt:lpstr>Facebook Hashtag Detection - 3 of 3</vt:lpstr>
      <vt:lpstr>Facebook User Questions By Weekday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2018-04-04T15:55:58Z</dcterms:created>
  <dcterms:modified xsi:type="dcterms:W3CDTF">2018-04-04T15:57:02Z</dcterms:modified>
</cp:coreProperties>
</file>