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AF5-4EC3-9724-C01241C4A9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215232"/>
        <c:axId val="320215888"/>
      </c:radarChart>
      <c:catAx>
        <c:axId val="320215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215888"/>
        <c:crosses val="autoZero"/>
        <c:auto val="1"/>
        <c:lblAlgn val="ctr"/>
        <c:lblOffset val="100"/>
        <c:noMultiLvlLbl val="0"/>
      </c:catAx>
      <c:valAx>
        <c:axId val="320215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21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2569</c:v>
                </c:pt>
                <c:pt idx="1">
                  <c:v>2570</c:v>
                </c:pt>
                <c:pt idx="2">
                  <c:v>2572</c:v>
                </c:pt>
                <c:pt idx="3">
                  <c:v>2572</c:v>
                </c:pt>
                <c:pt idx="4">
                  <c:v>2575</c:v>
                </c:pt>
                <c:pt idx="5">
                  <c:v>2577</c:v>
                </c:pt>
                <c:pt idx="6">
                  <c:v>2583</c:v>
                </c:pt>
                <c:pt idx="7">
                  <c:v>2583</c:v>
                </c:pt>
                <c:pt idx="8">
                  <c:v>2588</c:v>
                </c:pt>
                <c:pt idx="9">
                  <c:v>2593</c:v>
                </c:pt>
                <c:pt idx="10">
                  <c:v>2597</c:v>
                </c:pt>
                <c:pt idx="11">
                  <c:v>2602</c:v>
                </c:pt>
                <c:pt idx="12">
                  <c:v>2605</c:v>
                </c:pt>
                <c:pt idx="13">
                  <c:v>2607</c:v>
                </c:pt>
                <c:pt idx="14">
                  <c:v>2614</c:v>
                </c:pt>
                <c:pt idx="15">
                  <c:v>2625</c:v>
                </c:pt>
                <c:pt idx="16">
                  <c:v>2626</c:v>
                </c:pt>
                <c:pt idx="17">
                  <c:v>2628</c:v>
                </c:pt>
                <c:pt idx="18">
                  <c:v>2631</c:v>
                </c:pt>
                <c:pt idx="19">
                  <c:v>2641</c:v>
                </c:pt>
                <c:pt idx="20">
                  <c:v>2647</c:v>
                </c:pt>
                <c:pt idx="21">
                  <c:v>2650</c:v>
                </c:pt>
                <c:pt idx="22">
                  <c:v>2655</c:v>
                </c:pt>
                <c:pt idx="23">
                  <c:v>2657</c:v>
                </c:pt>
                <c:pt idx="24">
                  <c:v>2659</c:v>
                </c:pt>
                <c:pt idx="25">
                  <c:v>2658</c:v>
                </c:pt>
                <c:pt idx="26">
                  <c:v>2665</c:v>
                </c:pt>
                <c:pt idx="27">
                  <c:v>2666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A5-4523-AB68-8D217B1B94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218512"/>
        <c:axId val="320219168"/>
      </c:lineChart>
      <c:dateAx>
        <c:axId val="320218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219168"/>
        <c:crosses val="autoZero"/>
        <c:auto val="1"/>
        <c:lblOffset val="100"/>
        <c:baseTimeUnit val="days"/>
      </c:dateAx>
      <c:valAx>
        <c:axId val="32021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21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  <c:pt idx="4">
                  <c:v>6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33-4260-80B2-E6743356F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1896856"/>
        <c:axId val="321897184"/>
      </c:barChart>
      <c:catAx>
        <c:axId val="321896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97184"/>
        <c:crosses val="autoZero"/>
        <c:auto val="1"/>
        <c:lblAlgn val="ctr"/>
        <c:lblOffset val="100"/>
        <c:noMultiLvlLbl val="0"/>
      </c:catAx>
      <c:valAx>
        <c:axId val="32189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9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1CB-4220-85A8-E0F54AC699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547576"/>
        <c:axId val="322548888"/>
      </c:lineChart>
      <c:catAx>
        <c:axId val="322547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48888"/>
        <c:crosses val="autoZero"/>
        <c:auto val="1"/>
        <c:lblAlgn val="ctr"/>
        <c:lblOffset val="100"/>
        <c:noMultiLvlLbl val="0"/>
      </c:catAx>
      <c:valAx>
        <c:axId val="32254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4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5.1566080977846003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2.1008403361345001</c:v>
                </c:pt>
                <c:pt idx="13">
                  <c:v>4.9656226126813996</c:v>
                </c:pt>
                <c:pt idx="14">
                  <c:v>1.3368983957219001</c:v>
                </c:pt>
                <c:pt idx="15">
                  <c:v>1.6424751718869</c:v>
                </c:pt>
                <c:pt idx="16">
                  <c:v>1.0695187165775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B9-4467-A854-56E6C5069A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537736"/>
        <c:axId val="322539704"/>
      </c:lineChart>
      <c:catAx>
        <c:axId val="32253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39704"/>
        <c:crosses val="autoZero"/>
        <c:auto val="1"/>
        <c:lblAlgn val="ctr"/>
        <c:lblOffset val="100"/>
        <c:noMultiLvlLbl val="0"/>
      </c:catAx>
      <c:valAx>
        <c:axId val="32253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3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E3-417B-94B1-479BAE71E0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541672"/>
        <c:axId val="322538720"/>
      </c:barChart>
      <c:catAx>
        <c:axId val="322541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38720"/>
        <c:crosses val="autoZero"/>
        <c:auto val="1"/>
        <c:lblAlgn val="ctr"/>
        <c:lblOffset val="100"/>
        <c:noMultiLvlLbl val="0"/>
      </c:catAx>
      <c:valAx>
        <c:axId val="32253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4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2.2058382037183</c:v>
                </c:pt>
                <c:pt idx="1">
                  <c:v>0</c:v>
                </c:pt>
                <c:pt idx="2">
                  <c:v>5.1001133358519004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A1-4478-B71F-B093512CF7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542984"/>
        <c:axId val="322537080"/>
      </c:barChart>
      <c:catAx>
        <c:axId val="322542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37080"/>
        <c:crosses val="autoZero"/>
        <c:auto val="1"/>
        <c:lblAlgn val="ctr"/>
        <c:lblOffset val="100"/>
        <c:noMultiLvlLbl val="0"/>
      </c:catAx>
      <c:valAx>
        <c:axId val="322537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42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58-4D7B-AF75-AE6FFEF4A4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58-4D7B-AF75-AE6FFEF4A4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8660864"/>
        <c:axId val="318659552"/>
      </c:barChart>
      <c:catAx>
        <c:axId val="318660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659552"/>
        <c:crosses val="autoZero"/>
        <c:auto val="1"/>
        <c:lblAlgn val="ctr"/>
        <c:lblOffset val="100"/>
        <c:noMultiLvlLbl val="0"/>
      </c:catAx>
      <c:valAx>
        <c:axId val="318659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66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gruporamosrd (Grupo Ramos)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4.9675200611386998</c:v>
                </c:pt>
                <c:pt idx="2">
                  <c:v>2.9677748057572</c:v>
                </c:pt>
                <c:pt idx="4">
                  <c:v>1.2036683225067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91-4AE4-BE99-8240EE1BB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877040"/>
        <c:axId val="322877368"/>
      </c:barChart>
      <c:catAx>
        <c:axId val="322877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877368"/>
        <c:crosses val="autoZero"/>
        <c:auto val="1"/>
        <c:lblAlgn val="ctr"/>
        <c:lblOffset val="100"/>
        <c:noMultiLvlLbl val="0"/>
      </c:catAx>
      <c:valAx>
        <c:axId val="322877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877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9B-42FF-BD1E-D616BF2AA0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gruporamosrd (Grupo Ramos)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9B-42FF-BD1E-D616BF2AA0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1899480"/>
        <c:axId val="321900464"/>
      </c:barChart>
      <c:catAx>
        <c:axId val="321899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900464"/>
        <c:crosses val="autoZero"/>
        <c:auto val="1"/>
        <c:lblAlgn val="ctr"/>
        <c:lblOffset val="100"/>
        <c:noMultiLvlLbl val="0"/>
      </c:catAx>
      <c:valAx>
        <c:axId val="321900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99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B2CB3-574A-44B3-A6C2-C10AE59852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D4DC38-B9C8-4849-AC72-C3CE32A7A5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180639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BA722-3896-4E10-A322-85840DB5C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C1744F-AF5D-4782-8D1F-556C88E699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60385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800019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1804387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41522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6886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10174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90967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2187871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3990523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861820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19119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79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gruporamosrd (Grupo Ramos)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2.7130%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7006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BCDD3-54E5-4EAC-B740-2A2929B3A7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813054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13425E-F08A-4F21-9110-71AC6A3AC7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0A99DB-40AC-456F-B054-05E19AA96F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7342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32C3F9-BAB7-4DD7-A475-A9D0A13A98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0D8F5-A3AB-42D2-B2AE-50ADE28A4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0847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08D4C8-E7CA-4101-A35B-8B9D0A41A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8806E5-3762-4104-A4D9-E8DD561E76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15573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7980E8-BAEA-43B5-AF97-69083134BC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A8E1EA-8456-4524-82D5-37B5A8DED4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9009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DA66F-BDC5-4653-9806-3A4D19589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225197-A05F-47AA-A1A8-AB1BB09ECF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4250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8F358-52D5-450F-A006-E221556FC1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59CE7C-148F-465F-BA68-E31C79C4A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829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D5D24-4899-4ADE-AE75-1650F1AA1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B10AFE-3D0E-40E7-8265-497574F7CB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0871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68045-CD57-4EEA-807D-E2393B6FC2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5EE351-F632-4723-9BC8-784FDDF56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3429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8F1E67-A8B8-41D9-A0A0-8636D18D7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254757-103E-4CBF-9194-4156603DCF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3137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53FC7-4B58-4B51-87C5-487A5908BA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CA0EE-EDC2-483E-A01B-CAB5CBB65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70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5A5CC-60F4-459C-99EB-C05B054E6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318FA8-BCFE-49D0-8B36-894E93E6C7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97110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7917E-0617-4CD2-B364-1B55F11D08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068AD-18AF-4D3C-AC4E-4C785716E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270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65E879-105E-40F7-A725-B423D8F9B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4C8BC2-63D6-4FA9-B62D-79FB037422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40070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ACA320-42F6-4946-908A-EBF6BBDD6B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8E993-01F2-4994-B8C6-E4F29C28E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416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4A7B6-E2BE-4086-8239-0E4A8E848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6D0554-8905-467A-AFCF-15C823832C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56553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10BBDA-1698-42B4-801C-0455A5E82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1718A3-FBA6-48C3-873A-FF7156B60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308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E1569-F14D-43B5-B08E-FBE510CA3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E53730-A0BF-40DD-9C25-9AA9118F6B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94255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F4E2B-2F33-4160-AAD2-FAC7709B7D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685E54-8531-4462-93E0-182BAC75B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7078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4802AF-B5EE-4F7D-8296-B34272EC9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4EF4F0-D56A-4B2A-A40F-25301212B7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90852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FE8E2-EE73-4E7D-B047-F8A129A47F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899248-28D8-4E65-BB09-DFE050795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40423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63F7E7-45F4-4B0C-A80A-9EA2C1171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60EBCF-C934-4B50-A76A-1B2136BD64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06543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5244725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188259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97656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11419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80694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9575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- 2018-02-21 00:27:28</a:t>
                      </a:r>
                      <a:r>
                        <a:rPr lang="es-ES" sz="1000"/>
                        <a:t>
Hoy presentamos la versión 12 del programa “Siempre Socios”, una iniciativa que nos ha permitido conocer los sueños y orientar la vocación de miles de jóvenes dominicanos, junto a la organización @jadominicana. Este año participarán más de 2,500 alumnos de 60 centros educativos del país, quienes se suman a los 20,000 estudiantes que han sido impactados por el programa desde el 2006. #SiempreSocios #SiempreSocios2018 #EducaciondeNegocios #GrupoRamos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5.1001%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932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- 2018-02-27 13:03:10</a:t>
                      </a:r>
                      <a:r>
                        <a:rPr lang="es-ES" sz="1000"/>
                        <a:t>
Feliz Día de la Independencia Nacional.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4.8780%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772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- 2018-02-14 12:40:37</a:t>
                      </a:r>
                      <a:r>
                        <a:rPr lang="es-ES" sz="1000"/>
                        <a:t>
Les deseamos un feliz día del amor y la amistad.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2.1097%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084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- 2018-02-28 15:30:22</a:t>
                      </a:r>
                      <a:r>
                        <a:rPr lang="es-ES" sz="1000"/>
                        <a:t>
Hoy celebramos junto a los cronistas de arte su día. ¡Felicidades!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1.6129%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775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gruporamosrd (Grupo Ramos) - 2018-02-02 14:08:16</a:t>
                      </a:r>
                      <a:r>
                        <a:rPr lang="es-ES" sz="1000"/>
                        <a:t>
Hoy celebramos junto al @eldinerodo su tercer aniversario. ¡Felicidades!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93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gruporamosrd (Grupo Ramos) - 2018-02-16 16:06:21</a:t>
                      </a:r>
                      <a:r>
                        <a:rPr lang="en-US" sz="1000"/>
                        <a:t>
Celebramos junto @acentodiario su séptimo aniversario.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9237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692BF7-D320-4625-9668-7436C1BE23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0191147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227</Words>
  <Application>Microsoft Office PowerPoint</Application>
  <PresentationFormat>On-screen Show (4:3)</PresentationFormat>
  <Paragraphs>91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2018-04-04T15:26:00Z</dcterms:created>
  <dcterms:modified xsi:type="dcterms:W3CDTF">2018-04-04T15:26:27Z</dcterms:modified>
</cp:coreProperties>
</file>