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22726</c:v>
                </c:pt>
                <c:pt idx="1">
                  <c:v>22723</c:v>
                </c:pt>
                <c:pt idx="2">
                  <c:v>22720</c:v>
                </c:pt>
                <c:pt idx="3">
                  <c:v>22719</c:v>
                </c:pt>
                <c:pt idx="4">
                  <c:v>22723</c:v>
                </c:pt>
                <c:pt idx="5">
                  <c:v>22723</c:v>
                </c:pt>
                <c:pt idx="6">
                  <c:v>22722</c:v>
                </c:pt>
                <c:pt idx="7">
                  <c:v>22723</c:v>
                </c:pt>
                <c:pt idx="8">
                  <c:v>22726</c:v>
                </c:pt>
                <c:pt idx="9">
                  <c:v>22725</c:v>
                </c:pt>
                <c:pt idx="10">
                  <c:v>22727</c:v>
                </c:pt>
                <c:pt idx="11">
                  <c:v>22729</c:v>
                </c:pt>
                <c:pt idx="12">
                  <c:v>22729</c:v>
                </c:pt>
                <c:pt idx="13">
                  <c:v>22729</c:v>
                </c:pt>
                <c:pt idx="14">
                  <c:v>22730</c:v>
                </c:pt>
                <c:pt idx="15">
                  <c:v>22729</c:v>
                </c:pt>
                <c:pt idx="16">
                  <c:v>22731</c:v>
                </c:pt>
                <c:pt idx="17">
                  <c:v>22728</c:v>
                </c:pt>
                <c:pt idx="18">
                  <c:v>22727</c:v>
                </c:pt>
                <c:pt idx="19">
                  <c:v>22725</c:v>
                </c:pt>
                <c:pt idx="20">
                  <c:v>22730</c:v>
                </c:pt>
                <c:pt idx="21">
                  <c:v>22727</c:v>
                </c:pt>
                <c:pt idx="22">
                  <c:v>22728</c:v>
                </c:pt>
                <c:pt idx="23">
                  <c:v>22727</c:v>
                </c:pt>
                <c:pt idx="24">
                  <c:v>22727</c:v>
                </c:pt>
                <c:pt idx="25">
                  <c:v>22731</c:v>
                </c:pt>
                <c:pt idx="26">
                  <c:v>22731</c:v>
                </c:pt>
                <c:pt idx="27">
                  <c:v>22729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25-4B4F-9E08-ACC4B8B0D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985888"/>
        <c:axId val="240986872"/>
      </c:lineChart>
      <c:dateAx>
        <c:axId val="24098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6872"/>
        <c:crosses val="autoZero"/>
        <c:auto val="1"/>
        <c:lblOffset val="100"/>
        <c:baseTimeUnit val="days"/>
      </c:dateAx>
      <c:valAx>
        <c:axId val="24098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9A-4F20-B6CF-073D634F9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470920"/>
        <c:axId val="311471248"/>
      </c:radarChart>
      <c:catAx>
        <c:axId val="31147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71248"/>
        <c:crosses val="autoZero"/>
        <c:auto val="1"/>
        <c:lblAlgn val="ctr"/>
        <c:lblOffset val="100"/>
        <c:noMultiLvlLbl val="0"/>
      </c:catAx>
      <c:valAx>
        <c:axId val="31147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7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3.0804435838761E-2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0.10119230938449</c:v>
                </c:pt>
                <c:pt idx="14">
                  <c:v>0</c:v>
                </c:pt>
                <c:pt idx="15">
                  <c:v>3.9596990628711998E-2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0.13200158401900999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0.10998196295807</c:v>
                </c:pt>
                <c:pt idx="27">
                  <c:v>1.759788825341E-2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07-4316-8C49-DA0CB69730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318496"/>
        <c:axId val="313316856"/>
      </c:lineChart>
      <c:dateAx>
        <c:axId val="313318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16856"/>
        <c:crosses val="autoZero"/>
        <c:auto val="1"/>
        <c:lblOffset val="100"/>
        <c:baseTimeUnit val="days"/>
      </c:dateAx>
      <c:valAx>
        <c:axId val="31331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1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43-4B08-8AC5-7175F3A39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731608"/>
        <c:axId val="241727672"/>
      </c:barChart>
      <c:catAx>
        <c:axId val="24173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27672"/>
        <c:crosses val="autoZero"/>
        <c:auto val="1"/>
        <c:lblAlgn val="ctr"/>
        <c:lblOffset val="100"/>
        <c:noMultiLvlLbl val="0"/>
      </c:catAx>
      <c:valAx>
        <c:axId val="24172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3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</c:v>
                </c:pt>
                <c:pt idx="1">
                  <c:v>-3</c:v>
                </c:pt>
                <c:pt idx="2">
                  <c:v>-3</c:v>
                </c:pt>
                <c:pt idx="3">
                  <c:v>-1</c:v>
                </c:pt>
                <c:pt idx="4">
                  <c:v>4</c:v>
                </c:pt>
                <c:pt idx="5">
                  <c:v>0</c:v>
                </c:pt>
                <c:pt idx="6">
                  <c:v>-1</c:v>
                </c:pt>
                <c:pt idx="7">
                  <c:v>1</c:v>
                </c:pt>
                <c:pt idx="8">
                  <c:v>3</c:v>
                </c:pt>
                <c:pt idx="9">
                  <c:v>-1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-1</c:v>
                </c:pt>
                <c:pt idx="16">
                  <c:v>2</c:v>
                </c:pt>
                <c:pt idx="17">
                  <c:v>-3</c:v>
                </c:pt>
                <c:pt idx="18">
                  <c:v>-1</c:v>
                </c:pt>
                <c:pt idx="19">
                  <c:v>-2</c:v>
                </c:pt>
                <c:pt idx="20">
                  <c:v>5</c:v>
                </c:pt>
                <c:pt idx="21">
                  <c:v>-3</c:v>
                </c:pt>
                <c:pt idx="22">
                  <c:v>1</c:v>
                </c:pt>
                <c:pt idx="23">
                  <c:v>-1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62-4D71-A425-7C7AB71D8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30952"/>
        <c:axId val="241733248"/>
      </c:lineChart>
      <c:dateAx>
        <c:axId val="241730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33248"/>
        <c:crosses val="autoZero"/>
        <c:auto val="1"/>
        <c:lblOffset val="100"/>
        <c:baseTimeUnit val="days"/>
      </c:dateAx>
      <c:valAx>
        <c:axId val="24173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3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EE-4FB7-B709-418DE653B2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467640"/>
        <c:axId val="313317840"/>
      </c:lineChart>
      <c:dateAx>
        <c:axId val="311467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17840"/>
        <c:crosses val="autoZero"/>
        <c:auto val="1"/>
        <c:lblOffset val="100"/>
        <c:baseTimeUnit val="days"/>
      </c:dateAx>
      <c:valAx>
        <c:axId val="31331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6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A5-4966-8958-9536A2F454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412296"/>
        <c:axId val="319409344"/>
      </c:barChart>
      <c:catAx>
        <c:axId val="31941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09344"/>
        <c:crosses val="autoZero"/>
        <c:auto val="1"/>
        <c:lblAlgn val="ctr"/>
        <c:lblOffset val="100"/>
        <c:noMultiLvlLbl val="0"/>
      </c:catAx>
      <c:valAx>
        <c:axId val="31940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1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0.11000132001584</c:v>
                </c:pt>
                <c:pt idx="2">
                  <c:v>8.3601003212039005E-2</c:v>
                </c:pt>
                <c:pt idx="4">
                  <c:v>3.5200422405069001E-2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EE-4A6A-85EE-8C88EA475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411640"/>
        <c:axId val="319406392"/>
      </c:barChart>
      <c:catAx>
        <c:axId val="3194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06392"/>
        <c:crosses val="autoZero"/>
        <c:auto val="1"/>
        <c:lblAlgn val="ctr"/>
        <c:lblOffset val="100"/>
        <c:noMultiLvlLbl val="0"/>
      </c:catAx>
      <c:valAx>
        <c:axId val="31940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1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65-4D65-B087-0F8BE8485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9407704"/>
        <c:axId val="319408032"/>
      </c:barChart>
      <c:catAx>
        <c:axId val="319407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08032"/>
        <c:crosses val="autoZero"/>
        <c:auto val="1"/>
        <c:lblAlgn val="ctr"/>
        <c:lblOffset val="100"/>
        <c:noMultiLvlLbl val="0"/>
      </c:catAx>
      <c:valAx>
        <c:axId val="31940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0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0.13200739241397999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0.10120566751738</c:v>
                </c:pt>
                <c:pt idx="13">
                  <c:v>0.11000616034497999</c:v>
                </c:pt>
                <c:pt idx="14">
                  <c:v>3.0801724896594E-2</c:v>
                </c:pt>
                <c:pt idx="15">
                  <c:v>1.7600985655197E-2</c:v>
                </c:pt>
                <c:pt idx="16">
                  <c:v>3.9602217724192999E-2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B4-4D17-B9D7-409DA765A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586872"/>
        <c:axId val="319589496"/>
      </c:lineChart>
      <c:catAx>
        <c:axId val="31958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589496"/>
        <c:crosses val="autoZero"/>
        <c:auto val="1"/>
        <c:lblAlgn val="ctr"/>
        <c:lblOffset val="100"/>
        <c:noMultiLvlLbl val="0"/>
      </c:catAx>
      <c:valAx>
        <c:axId val="319589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58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93-4DD3-9B83-BCC2A1701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588184"/>
        <c:axId val="319588840"/>
      </c:lineChart>
      <c:catAx>
        <c:axId val="31958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588840"/>
        <c:crosses val="autoZero"/>
        <c:auto val="1"/>
        <c:lblAlgn val="ctr"/>
        <c:lblOffset val="100"/>
        <c:noMultiLvlLbl val="0"/>
      </c:catAx>
      <c:valAx>
        <c:axId val="31958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58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7.1859979810382002E-2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FB-4617-B7C4-389FE7516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580968"/>
        <c:axId val="319577688"/>
      </c:barChart>
      <c:catAx>
        <c:axId val="31958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577688"/>
        <c:crosses val="autoZero"/>
        <c:auto val="1"/>
        <c:lblAlgn val="ctr"/>
        <c:lblOffset val="100"/>
        <c:noMultiLvlLbl val="0"/>
      </c:catAx>
      <c:valAx>
        <c:axId val="31957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58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5-44AD-83AA-509D7203C6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B5-44AD-83AA-509D7203C6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B5-44AD-83AA-509D7203C6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B5-44AD-83AA-509D7203C6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B5-44AD-83AA-509D7203C6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B5-44AD-83AA-509D7203C60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B5-44AD-83AA-509D7203C60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2B5-44AD-83AA-509D7203C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9576048"/>
        <c:axId val="319581296"/>
      </c:barChart>
      <c:catAx>
        <c:axId val="31957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581296"/>
        <c:crosses val="autoZero"/>
        <c:auto val="1"/>
        <c:lblAlgn val="ctr"/>
        <c:lblOffset val="100"/>
        <c:noMultiLvlLbl val="0"/>
      </c:catAx>
      <c:valAx>
        <c:axId val="31958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57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2C-4651-8508-839D3B4331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681168"/>
        <c:axId val="316682480"/>
      </c:barChart>
      <c:catAx>
        <c:axId val="31668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82480"/>
        <c:crosses val="autoZero"/>
        <c:auto val="1"/>
        <c:lblAlgn val="ctr"/>
        <c:lblOffset val="100"/>
        <c:noMultiLvlLbl val="0"/>
      </c:catAx>
      <c:valAx>
        <c:axId val="31668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8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88-4792-AB01-7F6E88572E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870800"/>
        <c:axId val="321869816"/>
      </c:barChart>
      <c:catAx>
        <c:axId val="32187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69816"/>
        <c:crosses val="autoZero"/>
        <c:auto val="1"/>
        <c:lblAlgn val="ctr"/>
        <c:lblOffset val="100"/>
        <c:noMultiLvlLbl val="0"/>
      </c:catAx>
      <c:valAx>
        <c:axId val="32186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7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CA318-1B1D-4930-8819-F11024C471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F019BA-7794-4B86-983A-2125C49A9C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534682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EC765-9063-43C7-BB3B-132522E39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80ED32-C0D1-4955-9408-99749FD2BA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3439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538107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4683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87931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79312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9558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21501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9240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85510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13312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3530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65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 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29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46038-DD77-4519-BB77-0C2BEAF24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44062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13F9-A82C-47A8-92D8-3121C0342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2171B1-8D9C-487C-9737-651F5E26B2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776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09FF8-FF19-468D-86F0-DD90B63007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3F4F7-809F-47B5-944C-4A5B982A4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92D93-03ED-4A52-B622-71F43C2C1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9EA824-B5E9-44A6-8A37-C752DE7A7B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7630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61EBE-997D-49A6-A7A1-0D0B687DE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2CBE0-B784-4C53-BA02-1EE2081AD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38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B52CB-D8D7-4F52-97C6-CBA2E7B4B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09937D-4C28-4225-A012-4B168748D3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9366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4DBBF-170A-4E7F-89E3-0761113FB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BD6A1-C3B8-45A8-A512-43B940162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533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69A75-8EF5-4528-A5BE-5AA29051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2E7E19-72C3-49AA-A483-5F3440719F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5693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F8863-1F65-44B4-8690-CD5523D24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EDC3A-E368-41AB-A38B-07D701C2A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968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6204C-7686-459A-8EB5-9C76DB977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4376EA-AA48-4FE0-A550-E38CACDAA7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4569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FE138-143D-4886-8BD3-14EAE2020D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EA2B8-0046-4FAD-9143-9E42E88B4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654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B0FBA-EB1E-4D3B-A56F-290F1BBAA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0D3A1E-18A2-4404-B443-52BC8E55B9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3826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2036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166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9943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593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082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494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0532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72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24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- 2018-02-21 00:52:08</a:t>
                      </a:r>
                      <a:r>
                        <a:rPr lang="es-ES" sz="1000"/>
                        <a:t>
Hoy presentamos la versión 12 del programa “Siempre Socios”, una iniciativa que nos ha permitido conocer los sueños y orientar la vocación de miles de jóvenes dominicanos junto a la organización Junior Achivement Dominicana. Este año participarán más de 2,500 alumnos de 60 centros educativos del país, quienes se suman a los 20,000 estudiantes que han sido impactados por el programa desde 2006. #SiempreSocios #SiempreSocios2018 #EducaciondeNegocios #GrupoRamos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52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- 2018-02-27 13:00:32</a:t>
                      </a:r>
                      <a:r>
                        <a:rPr lang="es-ES" sz="1000"/>
                        <a:t>
Feliz Día de la Independencia Nacional.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55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- 2018-02-14 12:35:26</a:t>
                      </a:r>
                      <a:r>
                        <a:rPr lang="es-ES" sz="1000"/>
                        <a:t>
Les deseamos un feliz día del amor y la amistad.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40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Grupo Ramos - 2018-02-16 16:09:19</a:t>
                      </a:r>
                      <a:r>
                        <a:rPr lang="en-US" sz="1000"/>
                        <a:t>
Celebramos junto a Acento su séptimo aniversario.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12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- 2018-02-02 14:01:00</a:t>
                      </a:r>
                      <a:r>
                        <a:rPr lang="es-ES" sz="1000"/>
                        <a:t>
Hoy celebramos junto al Periódico elDinero su tercer aniversario. ¡Felicidades!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26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- 2018-02-28 15:30:28</a:t>
                      </a:r>
                      <a:r>
                        <a:rPr lang="es-ES" sz="1000"/>
                        <a:t>
Hoy celebramos junto a los cronistas de arte su día. ¡Felicidades!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765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DE502-676B-43A9-98C5-4F0C0EA42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32646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D6028-C27D-4248-9C28-9B89D25E9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EC8891-186F-421F-8260-3D33326F53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9181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B4442-AE4E-4954-80D9-51A66BFF7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32E21-77DC-4589-B99E-3E7744036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562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A0303-8843-44CB-9538-CF1C8E07D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299DE2-454E-4D4D-887D-63AAF9D0D3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8406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1EEDA-7AB2-421A-A204-496949217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A1479-B3BC-47F6-8350-864CD813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479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D7974-DEDF-4322-9723-1FB47AD62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A9226A-E753-4020-9ADB-4EE4D0A4F9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944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44981-54B4-44DB-A63E-968DBDCA9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B5CC3-3AF0-4BB5-9D64-BB4723393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101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41C29-209C-49AA-80AB-98E45104B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95FCE0-945B-4596-9C4D-0DC718C3FB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8245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6C3A4-2DA1-4C65-87E9-652ACB703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3315B-5CA2-4768-8FB5-A86F682CC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562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5885A-F3AD-43FA-94F5-631D67A3D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205663-4C4B-4BA8-BB4E-E17A7BFED5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9257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86AD1-8E10-4006-9949-10F62A6591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C4A00-77DB-4C0B-85A0-3DB24F5E5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684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9D0AC-1F35-4F00-AC97-90F9ECB2A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E68186-DF85-44E4-8542-D7B0C5FC3D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2350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D6B81-8107-49E6-9173-819008922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C68E8-8935-4B1E-987F-F38AEDC5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451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7262B-7DC4-4920-8A95-2E09719C3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7DB29B-CEF4-46DE-B8C8-F68824A516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3946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79E54-382D-4DC2-878C-EA27C8D9F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105E5-ECC4-4A93-A15F-3EDB380F3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453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6A787-E892-40C7-AAB5-EFB8B91BF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B62C84-C1C5-42F0-8A70-EAF7046F4B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7719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C54F3-DE82-46AE-94C0-C7938900E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D950D-3A94-4BE2-9418-2BB51070F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100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86B16-CEFD-4B06-B785-59277E101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0FC85E-3787-4218-832C-A5040EFD75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9424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279632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6319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364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8945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3426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414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Constructora Sormart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00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0DB01-9BB0-4A31-B1C7-5710D3B80C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51970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47909-C607-4DEE-B7E8-CB2D0209B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517092-8E8D-4A42-9D44-38B9279E43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0931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E6A6C-DBD5-408C-80D7-C09782F22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73C34-1A50-43F7-B68F-5A5535C54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623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0A178-95D8-485E-9B96-19A5D6FD9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45C344-3652-4120-8E51-44CAD0C05A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4944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73193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31068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19754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03503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3561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120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28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#SiempreSocios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0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#SiempreSocios2018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14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#EducaciondeNegocios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83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#GrupoRamos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257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6747F-DBEA-4EA5-A7E2-7CCAA1706B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39659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1243D-BCAF-4D1C-9A4D-9C6174ECF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E66279-7A37-4935-938E-831BB63193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2830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26626-FB21-4B5B-B581-19F37A563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E7708-3F95-46A6-85E3-83BF6D7BE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7604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361</Words>
  <Application>Microsoft Office PowerPoint</Application>
  <PresentationFormat>On-screen Show (4:3)</PresentationFormat>
  <Paragraphs>171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</vt:lpstr>
      <vt:lpstr>Facebook Own Posts</vt:lpstr>
      <vt:lpstr>Facebook Own Posts By Weekday</vt:lpstr>
      <vt:lpstr>Facebook Interaction Rate By Weekday</vt:lpstr>
      <vt:lpstr>Facebook Post Type Distribution Per Profile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</vt:lpstr>
      <vt:lpstr>Facebook Response Times</vt:lpstr>
      <vt:lpstr>Facebook Hashtag Detection</vt:lpstr>
      <vt:lpstr>Facebook User Questions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2018-04-04T15:23:15Z</dcterms:created>
  <dcterms:modified xsi:type="dcterms:W3CDTF">2018-04-04T15:23:51Z</dcterms:modified>
</cp:coreProperties>
</file>