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247976</c:v>
                </c:pt>
                <c:pt idx="1">
                  <c:v>248028</c:v>
                </c:pt>
                <c:pt idx="2">
                  <c:v>19992645</c:v>
                </c:pt>
                <c:pt idx="3">
                  <c:v>19995328</c:v>
                </c:pt>
                <c:pt idx="4">
                  <c:v>19998667</c:v>
                </c:pt>
                <c:pt idx="5">
                  <c:v>20002787</c:v>
                </c:pt>
                <c:pt idx="6">
                  <c:v>20008834</c:v>
                </c:pt>
                <c:pt idx="7">
                  <c:v>20014866</c:v>
                </c:pt>
                <c:pt idx="8">
                  <c:v>20022126</c:v>
                </c:pt>
                <c:pt idx="9">
                  <c:v>20028673</c:v>
                </c:pt>
                <c:pt idx="10">
                  <c:v>20036864</c:v>
                </c:pt>
                <c:pt idx="11">
                  <c:v>20043821</c:v>
                </c:pt>
                <c:pt idx="12">
                  <c:v>20051403</c:v>
                </c:pt>
                <c:pt idx="13">
                  <c:v>20059440</c:v>
                </c:pt>
                <c:pt idx="14">
                  <c:v>20070204</c:v>
                </c:pt>
                <c:pt idx="15">
                  <c:v>20078569</c:v>
                </c:pt>
                <c:pt idx="16">
                  <c:v>20087108</c:v>
                </c:pt>
                <c:pt idx="17">
                  <c:v>20094086</c:v>
                </c:pt>
                <c:pt idx="18">
                  <c:v>20103127</c:v>
                </c:pt>
                <c:pt idx="19">
                  <c:v>20109840</c:v>
                </c:pt>
                <c:pt idx="20">
                  <c:v>20118666</c:v>
                </c:pt>
                <c:pt idx="21">
                  <c:v>20126729</c:v>
                </c:pt>
                <c:pt idx="22">
                  <c:v>20136878</c:v>
                </c:pt>
                <c:pt idx="23">
                  <c:v>20144305</c:v>
                </c:pt>
                <c:pt idx="24">
                  <c:v>20153368</c:v>
                </c:pt>
                <c:pt idx="25">
                  <c:v>20160425</c:v>
                </c:pt>
                <c:pt idx="26">
                  <c:v>20168949</c:v>
                </c:pt>
                <c:pt idx="27">
                  <c:v>20175028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40-4A21-B431-88C2882637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691368"/>
        <c:axId val="245689072"/>
      </c:lineChart>
      <c:dateAx>
        <c:axId val="245691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89072"/>
        <c:crosses val="autoZero"/>
        <c:auto val="1"/>
        <c:lblOffset val="100"/>
        <c:baseTimeUnit val="days"/>
      </c:dateAx>
      <c:valAx>
        <c:axId val="245689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9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D9-4AB4-BE65-D5551F12C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3064224"/>
        <c:axId val="323062584"/>
      </c:radarChart>
      <c:catAx>
        <c:axId val="323064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62584"/>
        <c:crosses val="autoZero"/>
        <c:auto val="1"/>
        <c:lblAlgn val="ctr"/>
        <c:lblOffset val="100"/>
        <c:noMultiLvlLbl val="0"/>
      </c:catAx>
      <c:valAx>
        <c:axId val="32306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6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2.7427649490773E-2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1.0499618338873001E-4</c:v>
                </c:pt>
                <c:pt idx="6">
                  <c:v>3.2490561491887001E-4</c:v>
                </c:pt>
                <c:pt idx="7">
                  <c:v>1.4091650696962E-3</c:v>
                </c:pt>
                <c:pt idx="8">
                  <c:v>4.345980836922E-4</c:v>
                </c:pt>
                <c:pt idx="9">
                  <c:v>0</c:v>
                </c:pt>
                <c:pt idx="10">
                  <c:v>0</c:v>
                </c:pt>
                <c:pt idx="11">
                  <c:v>2.3452693571795999E-4</c:v>
                </c:pt>
                <c:pt idx="12">
                  <c:v>4.2399064786369998E-4</c:v>
                </c:pt>
                <c:pt idx="13">
                  <c:v>1.3961312504982999E-4</c:v>
                </c:pt>
                <c:pt idx="14" formatCode="0.00E+00">
                  <c:v>4.9838468539616E-5</c:v>
                </c:pt>
                <c:pt idx="15">
                  <c:v>9.0164650614967998E-4</c:v>
                </c:pt>
                <c:pt idx="16">
                  <c:v>0</c:v>
                </c:pt>
                <c:pt idx="17">
                  <c:v>0</c:v>
                </c:pt>
                <c:pt idx="18">
                  <c:v>6.8163931369171003E-4</c:v>
                </c:pt>
                <c:pt idx="19">
                  <c:v>1.3527975031735E-3</c:v>
                </c:pt>
                <c:pt idx="20">
                  <c:v>8.8991622010522E-4</c:v>
                </c:pt>
                <c:pt idx="21">
                  <c:v>4.7210371452693E-4</c:v>
                </c:pt>
                <c:pt idx="22">
                  <c:v>4.6195564301916E-4</c:v>
                </c:pt>
                <c:pt idx="23">
                  <c:v>0</c:v>
                </c:pt>
                <c:pt idx="24">
                  <c:v>0</c:v>
                </c:pt>
                <c:pt idx="25">
                  <c:v>8.5330598520725004E-4</c:v>
                </c:pt>
                <c:pt idx="26">
                  <c:v>7.4387467556526004E-4</c:v>
                </c:pt>
                <c:pt idx="27">
                  <c:v>3.6188798050047999E-4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91-4E9D-9432-FC0742CC2B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601704"/>
        <c:axId val="166600064"/>
      </c:lineChart>
      <c:dateAx>
        <c:axId val="166601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600064"/>
        <c:crosses val="autoZero"/>
        <c:auto val="1"/>
        <c:lblOffset val="100"/>
        <c:baseTimeUnit val="days"/>
      </c:dateAx>
      <c:valAx>
        <c:axId val="16660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601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6599</c:v>
                </c:pt>
                <c:pt idx="1">
                  <c:v>6735</c:v>
                </c:pt>
                <c:pt idx="2">
                  <c:v>7247</c:v>
                </c:pt>
                <c:pt idx="3">
                  <c:v>6240</c:v>
                </c:pt>
                <c:pt idx="4">
                  <c:v>6457</c:v>
                </c:pt>
                <c:pt idx="5">
                  <c:v>6568</c:v>
                </c:pt>
                <c:pt idx="6">
                  <c:v>6729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8D-4C72-B9AF-96AD5694E9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494456"/>
        <c:axId val="324493800"/>
      </c:barChart>
      <c:catAx>
        <c:axId val="32449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93800"/>
        <c:crosses val="autoZero"/>
        <c:auto val="1"/>
        <c:lblAlgn val="ctr"/>
        <c:lblOffset val="100"/>
        <c:noMultiLvlLbl val="0"/>
      </c:catAx>
      <c:valAx>
        <c:axId val="32449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9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102</c:v>
                </c:pt>
                <c:pt idx="1">
                  <c:v>52</c:v>
                </c:pt>
                <c:pt idx="2">
                  <c:v>3759</c:v>
                </c:pt>
                <c:pt idx="3">
                  <c:v>2683</c:v>
                </c:pt>
                <c:pt idx="4">
                  <c:v>3339</c:v>
                </c:pt>
                <c:pt idx="5">
                  <c:v>4120</c:v>
                </c:pt>
                <c:pt idx="6">
                  <c:v>6047</c:v>
                </c:pt>
                <c:pt idx="7">
                  <c:v>6032</c:v>
                </c:pt>
                <c:pt idx="8">
                  <c:v>7260</c:v>
                </c:pt>
                <c:pt idx="9">
                  <c:v>6547</c:v>
                </c:pt>
                <c:pt idx="10">
                  <c:v>8191</c:v>
                </c:pt>
                <c:pt idx="11">
                  <c:v>6957</c:v>
                </c:pt>
                <c:pt idx="12">
                  <c:v>7582</c:v>
                </c:pt>
                <c:pt idx="13">
                  <c:v>8037</c:v>
                </c:pt>
                <c:pt idx="14">
                  <c:v>10764</c:v>
                </c:pt>
                <c:pt idx="15">
                  <c:v>8365</c:v>
                </c:pt>
                <c:pt idx="16">
                  <c:v>8539</c:v>
                </c:pt>
                <c:pt idx="17">
                  <c:v>6978</c:v>
                </c:pt>
                <c:pt idx="18">
                  <c:v>9041</c:v>
                </c:pt>
                <c:pt idx="19">
                  <c:v>6713</c:v>
                </c:pt>
                <c:pt idx="20">
                  <c:v>8826</c:v>
                </c:pt>
                <c:pt idx="21">
                  <c:v>8063</c:v>
                </c:pt>
                <c:pt idx="22">
                  <c:v>10149</c:v>
                </c:pt>
                <c:pt idx="23">
                  <c:v>7427</c:v>
                </c:pt>
                <c:pt idx="24">
                  <c:v>9063</c:v>
                </c:pt>
                <c:pt idx="25">
                  <c:v>7057</c:v>
                </c:pt>
                <c:pt idx="26">
                  <c:v>8524</c:v>
                </c:pt>
                <c:pt idx="27">
                  <c:v>6079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FC-40EF-A5D7-FA58ECBAA7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496424"/>
        <c:axId val="324496752"/>
      </c:lineChart>
      <c:dateAx>
        <c:axId val="324496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96752"/>
        <c:crosses val="autoZero"/>
        <c:auto val="1"/>
        <c:lblOffset val="100"/>
        <c:baseTimeUnit val="days"/>
      </c:dateAx>
      <c:valAx>
        <c:axId val="32449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96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04-4E0E-A2CE-7EE36F10CE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706944"/>
        <c:axId val="367709568"/>
      </c:lineChart>
      <c:dateAx>
        <c:axId val="367706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709568"/>
        <c:crosses val="autoZero"/>
        <c:auto val="1"/>
        <c:lblOffset val="100"/>
        <c:baseTimeUnit val="days"/>
      </c:dateAx>
      <c:valAx>
        <c:axId val="36770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70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5A-4C39-BE09-D309394DCA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047704"/>
        <c:axId val="362044752"/>
      </c:barChart>
      <c:catAx>
        <c:axId val="362047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044752"/>
        <c:crosses val="autoZero"/>
        <c:auto val="1"/>
        <c:lblAlgn val="ctr"/>
        <c:lblOffset val="100"/>
        <c:noMultiLvlLbl val="0"/>
      </c:catAx>
      <c:valAx>
        <c:axId val="36204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047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1.2069722945753001E-3</c:v>
                </c:pt>
                <c:pt idx="1">
                  <c:v>1.2926599828311E-3</c:v>
                </c:pt>
                <c:pt idx="2">
                  <c:v>8.4463578423624999E-4</c:v>
                </c:pt>
                <c:pt idx="3">
                  <c:v>1.1139399473260999E-3</c:v>
                </c:pt>
                <c:pt idx="4">
                  <c:v>1.1784097318232999E-3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F2-44AB-898A-C5759522F3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043768"/>
        <c:axId val="362044096"/>
      </c:barChart>
      <c:catAx>
        <c:axId val="362043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044096"/>
        <c:crosses val="autoZero"/>
        <c:auto val="1"/>
        <c:lblAlgn val="ctr"/>
        <c:lblOffset val="100"/>
        <c:noMultiLvlLbl val="0"/>
      </c:catAx>
      <c:valAx>
        <c:axId val="362044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043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EA-4E16-A003-60625C027F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EA-4E16-A003-60625C027F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EA-4E16-A003-60625C027F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5065104"/>
        <c:axId val="365069040"/>
      </c:barChart>
      <c:catAx>
        <c:axId val="36506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69040"/>
        <c:crosses val="autoZero"/>
        <c:auto val="1"/>
        <c:lblAlgn val="ctr"/>
        <c:lblOffset val="100"/>
        <c:noMultiLvlLbl val="0"/>
      </c:catAx>
      <c:valAx>
        <c:axId val="36506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6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8.3239468591397999E-4</c:v>
                </c:pt>
                <c:pt idx="14">
                  <c:v>5.4840120483744996E-4</c:v>
                </c:pt>
                <c:pt idx="15">
                  <c:v>9.3032347249209996E-4</c:v>
                </c:pt>
                <c:pt idx="16">
                  <c:v>7.1488014202023996E-4</c:v>
                </c:pt>
                <c:pt idx="17">
                  <c:v>0</c:v>
                </c:pt>
                <c:pt idx="18">
                  <c:v>9.1073771517647002E-4</c:v>
                </c:pt>
                <c:pt idx="19">
                  <c:v>1.2714420790725001E-3</c:v>
                </c:pt>
                <c:pt idx="20">
                  <c:v>2.0728259825700999E-3</c:v>
                </c:pt>
                <c:pt idx="21">
                  <c:v>9.2053059383429003E-4</c:v>
                </c:pt>
                <c:pt idx="22">
                  <c:v>0</c:v>
                </c:pt>
                <c:pt idx="23">
                  <c:v>2.7420060241871999E-4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EF-497B-A68C-7A43324946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065432"/>
        <c:axId val="365071336"/>
      </c:lineChart>
      <c:catAx>
        <c:axId val="36506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71336"/>
        <c:crosses val="autoZero"/>
        <c:auto val="1"/>
        <c:lblAlgn val="ctr"/>
        <c:lblOffset val="100"/>
        <c:noMultiLvlLbl val="0"/>
      </c:catAx>
      <c:valAx>
        <c:axId val="36507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6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6</c:v>
                </c:pt>
                <c:pt idx="20">
                  <c:v>3</c:v>
                </c:pt>
                <c:pt idx="21">
                  <c:v>3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5E-4BAF-B74D-ACB9FDA85F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071992"/>
        <c:axId val="365070024"/>
      </c:lineChart>
      <c:catAx>
        <c:axId val="365071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70024"/>
        <c:crosses val="autoZero"/>
        <c:auto val="1"/>
        <c:lblAlgn val="ctr"/>
        <c:lblOffset val="100"/>
        <c:noMultiLvlLbl val="0"/>
      </c:catAx>
      <c:valAx>
        <c:axId val="365070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7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2.3340941051392999E-4</c:v>
                </c:pt>
                <c:pt idx="1">
                  <c:v>2.8998052592058001E-3</c:v>
                </c:pt>
                <c:pt idx="2">
                  <c:v>5.3558536537118002E-4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CF-4CD3-BFCE-B7F611AD27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5075928"/>
        <c:axId val="365052640"/>
      </c:barChart>
      <c:catAx>
        <c:axId val="365075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52640"/>
        <c:crosses val="autoZero"/>
        <c:auto val="1"/>
        <c:lblAlgn val="ctr"/>
        <c:lblOffset val="100"/>
        <c:noMultiLvlLbl val="0"/>
      </c:catAx>
      <c:valAx>
        <c:axId val="36505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75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69-40CD-802F-1C3C9F4199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69-40CD-802F-1C3C9F4199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69-40CD-802F-1C3C9F4199A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769-40CD-802F-1C3C9F4199A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769-40CD-802F-1C3C9F4199A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769-40CD-802F-1C3C9F4199A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769-40CD-802F-1C3C9F4199A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769-40CD-802F-1C3C9F4199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5045424"/>
        <c:axId val="365052968"/>
      </c:barChart>
      <c:catAx>
        <c:axId val="365045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52968"/>
        <c:crosses val="autoZero"/>
        <c:auto val="1"/>
        <c:lblAlgn val="ctr"/>
        <c:lblOffset val="100"/>
        <c:noMultiLvlLbl val="0"/>
      </c:catAx>
      <c:valAx>
        <c:axId val="365052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4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73-427F-B7C7-EA08FF80A2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5060840"/>
        <c:axId val="365054936"/>
      </c:barChart>
      <c:catAx>
        <c:axId val="365060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54936"/>
        <c:crosses val="autoZero"/>
        <c:auto val="1"/>
        <c:lblAlgn val="ctr"/>
        <c:lblOffset val="100"/>
        <c:noMultiLvlLbl val="0"/>
      </c:catAx>
      <c:valAx>
        <c:axId val="36505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6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DA-4235-B261-195183A7EF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492488"/>
        <c:axId val="324494128"/>
      </c:barChart>
      <c:catAx>
        <c:axId val="324492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94128"/>
        <c:crosses val="autoZero"/>
        <c:auto val="1"/>
        <c:lblAlgn val="ctr"/>
        <c:lblOffset val="100"/>
        <c:noMultiLvlLbl val="0"/>
      </c:catAx>
      <c:valAx>
        <c:axId val="32449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9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9BBA6-21BB-410D-87EE-260E095B62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2B02C-E6A2-45CB-91C5-13BF75CEE1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73134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9102B-6550-4243-8F5E-ECC43B78C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3967CE-B70E-48F7-B8E1-549A5EC8FE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22834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14624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18754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71006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78134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27190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65632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88941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79408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09295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4135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883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247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B1C4A-199C-4FE0-8739-7B0C71A968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452211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81A2A-DDDD-40A5-8894-9EA5F9703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4A9865-F9EB-4590-9925-172597AD1C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7934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FE10B-CA8C-4ABB-945F-5F8A8DAC81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559F5-0F9E-42BD-BEB6-AD0B4497D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63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DBBD3-3E43-422B-B9CE-4690BD49D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34F3AB-18A2-457A-9754-5F0A30E1C7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0766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BA116-19F4-4D56-B3DF-72E1141919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6ACB1-CE99-4442-A900-9C53D8DB6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032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BAE2B-87FD-451C-97C7-823790911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BDB5F4-8222-4E6E-BB88-E5D9629697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5232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57674E-FE65-4C88-96CB-1BC603FF5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1700A-669E-4919-A01D-C8D73EA57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066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56579-6A59-47DB-A18E-BD4843677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B2505F-57D9-455D-9284-31721904D1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16723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CC783-D18E-440C-9AAC-B7E2D91035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DC214-C591-47D5-A96C-57EA12B8D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999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ED9D3-4D31-4B84-B240-973C96DFA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0DE57E-C1FE-4E0C-96AA-F66AFF9467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1055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61CA4-02A6-4179-857E-300817B218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4EBC6-4939-4FFF-9104-F471CDA61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043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C3B4D-246C-481E-A3F4-6763DD4D6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009444-D128-4E79-B163-C2D7CFC973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2246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98932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0206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722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8661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6609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6265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249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8217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- 2018-02-08 20:16:00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Special Edition nunca pasa desapercibido con su techo bitono y sus detalles de diseño. 
Conocé más en: http://bit.ly/2Cxa3ES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867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- 2018-02-20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talento latinoamericano está hecho de emoción. Descubrilo pronto. #EstamosEnLaChampions http://bit.ly/2odJlfb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9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- 2018-02-19 21:22:08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Atrevido por fuera y auténtico por dentro, así es el nuevo Nissan Kicks Special Edition. Conocé más en: http://bit.ly/2Cxa3ES.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686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- 2018-02-16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talento de Latinoamérica se está preparando.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964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- 2018-02-21 19:43:00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potencia y destreza de la Nissan Frontier, la hacen estar lista para afrontar cualquier desafío.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78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- 2018-02-26 20:15:02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¿Quién dijo que ya había que volver? Nissan #Murano, tan única como lo que hacés.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859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259577-9B6A-43D8-A9AE-43590943BB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525155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F7B44-06F7-4F60-B3EA-D0A429FB5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FBE9DD-B9BD-4C67-89CD-4B4BD97F83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8619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08518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6793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3735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4618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4037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2341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6629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3444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743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- 2018-02-27 19:41:01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Encenderlo es poner actitud en marcha. Conocé más del nuevo #NissanKicks Special Edition en: http://bit.ly/NissanAr-KicksSpecialEdition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700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- 2018-02-22 15:37:55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Probá el nuevo Nissan Kicks y paseá tu actitud por toda la ciudad. Solicitá tu test drive ingresando acá: http://bit.ly/2tW7vjk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119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- 2018-02-23 18:23:51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caja automática del Nissan Versa Sense te da un control suave y un cambio preciso. Está hecha para la forma en que manejás. #TuLadoFeliz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857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- 2018-02-09 19:30:00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Descubrí toda la potencia de la Nissan Frontier en los médanos! Visitános en nuestro stand en Cariló y pedí tu travesía 4x4.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355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- 2018-02-13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 termines el verano sin hacer una travesía 4x4 con la Nissan Frontier! Pedila en nuestro stand en Cerezo y Boyero, Cariló.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008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- 2018-02-19 19:30:57</a:t>
                      </a:r>
                      <a:r>
                        <a:rPr kumimoji="0" lang="fi-FI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281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05228-0BF8-4F62-9943-7B302F24CF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998815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C9ABD-B7EB-4CFE-96BD-16BCB1CDD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7222CF-46ED-4F39-ADC7-0DFCD3185F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9411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85789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4514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1604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2559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7811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1289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9955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3057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066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- 2018-02-28 16:10:42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camino está lleno de cosas inesperadas. Pero esas cosas no esperaban encontrarse con una #NissanFrontier.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548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- 2018-02-01 21:28:18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¡Vení a nuestro stand en Cerezo y Boyero, Cariló y pedí un Test Drive de cualquiera de nuestros modelos! #VeranoConActitud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45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- 2018-02-07 14:20:59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Nos fuimos a buscar las mejores olas junto a Quiksilver a bordo de la Nissan Frontier. 😎 #VeranoConActitud #ActitudQuiksilver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044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- 2018-02-12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Arrancá el lunes de carnaval con toda la actitud del nuevo Nissan Kicks.🎉 #BuscandoActitud 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267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- 2018-02-14 23:42:30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¿Cuál fue el gol que te enamoró en esta jornada? ¡Te esperamos en la vuelta!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2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- 2018-02-06 21:39:14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Vení a descubrir la nueva Nissan X-Trail y el nuevo Nissan Kicks Special Edition en nuestro Stand de Cariló, en las
calles Cerezo y Boyero.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995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532F2E-8F2B-4FEC-B66A-BAA40B22CD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432847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794FB-538C-4730-BC6D-1D269853C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1E1B00-4D40-40D0-8562-F61B0F3A7C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542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16315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6155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9617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9460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6555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0049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3951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9719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092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- 2018-02-15 19:51:00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¡Así se vivió un verano con toda la actitud en el stand de Nissan en Cariló! #VeranoConActitud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76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482C9-4BF7-47FF-9220-5CD7BC397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073590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53CBE-85FD-4452-B05F-3DA31C507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E3F97A-54AB-48A8-A965-86A15809B7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22098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687E3-A567-4CEF-9518-9B274BBC3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7C3D5-9E15-4074-8BCA-FCAD2CBCA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205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840F2-55EF-467D-9E65-0FE0279BF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B3543E-E93F-411B-BB42-13894DDA93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4111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AC762E-5DB0-4951-98BA-EC63937DF0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5A874-A69B-44C1-A856-F678E0E92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242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9649D-1B46-40DD-AC52-0E8411DE3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1F8D4E-EEAF-4819-B0EB-14C4F7835F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6837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2E0C6-F87F-4B56-930D-9014C6B01B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385C9-62A1-4F2E-AD63-6E1F47049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932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3A863-6E78-43BA-8DE8-EA1E01291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2987AF-8E2F-4A79-8559-9A2B170147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55801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3CAA0-4FDB-4FB6-8FA5-EE32253C9A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C1A06-AD4B-423D-A8B3-1F5E5E099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310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D58CC-744B-486C-AD7C-4F413D0F1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D172BD-7E37-46FF-983F-AA62D80B52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479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00BC2-242C-48EA-A902-E118B42077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7DFA2-9CC4-48FC-A934-0D1C8F894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555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1417A-9EF7-4DF7-8AD5-B3B4EE85A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5DEBC6-6F4F-4221-87DC-CBD332286A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2353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F30332-36B5-416F-AB95-6557830AD8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49A2D-92B5-4F9E-8032-15373ECB5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793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65D54-D37D-42A5-B758-724AEFD98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20527F-6155-48DF-BE19-812E46F857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4586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1F7BE-DD0C-4EC6-AAD5-AC7DDE4BE6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D854C-F118-423B-96AE-11183CED0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318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E9DBF-5B9B-4F84-A40D-1709C67F4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D4010D-0DBF-4EAB-BD78-80B945A8BC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8908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6870E-63C2-48D2-BC60-35DEF94CAE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7B788-9DEF-4DB5-BB9D-5959F7054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9108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2CEB8-0DDD-4851-A6A8-CA0DC3350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359205-3153-4789-AF55-02AE085A5B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6559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621839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3548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6882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5687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7518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601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 Schmidt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497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Jara Leon Walter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Nissan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62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6647C-DD1C-4798-9252-FF1152373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517114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B35F7-6571-47EE-A4FD-B8F1D0818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3F08E4-B4B9-4FF9-82CB-CA03659795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6382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37DFC-A905-4EAB-8903-0BCFCEB3D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7C6C0-67BC-4223-A568-B1BFB9427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1850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97F7B-ED2C-40F6-89DD-78ACE6AAF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48929D-E0A7-403A-A4C5-32F90315B2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2033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058891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718017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32077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00164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930180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15405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654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#VeranoConActitud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647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#ActitudQuiksilver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484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#BuscandoActitud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007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#EstamosEnLaChampions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733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#TuLadoFeliz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09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#Murano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538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#NissanKicks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61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#NissanFrontier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924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E1121B-0C12-4115-AA85-7C26B47BB5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0190918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FEE6B-A805-4889-89F4-A3DA14685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D51D53-C7E4-47FB-9B87-DD2B6B8E56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1738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8AD1F2-62E3-491A-A7FB-E4EF90587A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EC691-404E-4B2B-AD32-2E5930CA9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431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627</Words>
  <Application>Microsoft Office PowerPoint</Application>
  <PresentationFormat>On-screen Show (4:3)</PresentationFormat>
  <Paragraphs>334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</vt:lpstr>
      <vt:lpstr>Facebook Own Posts By Weekday</vt:lpstr>
      <vt:lpstr>Facebook Interaction Rate By Weekday</vt:lpstr>
      <vt:lpstr>Facebook Post Type Distribution Per Profile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</vt:lpstr>
      <vt:lpstr>Facebook Response Times</vt:lpstr>
      <vt:lpstr>Facebook Hashtag Detection</vt:lpstr>
      <vt:lpstr>Facebook User Questions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2018-04-04T13:33:38Z</dcterms:created>
  <dcterms:modified xsi:type="dcterms:W3CDTF">2018-04-04T13:34:30Z</dcterms:modified>
</cp:coreProperties>
</file>