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Lst>
  <p:sldSz cx="9144000" cy="6858000" type="screen4x3"/>
  <p:notesSz cx="6858000" cy="9144000"/>
  <p:embeddedFontLst>
    <p:embeddedFont>
      <p:font typeface="Calibri" panose="020F0502020204030204" pitchFamily="34" charset="0"/>
      <p:regular r:id="rId4"/>
      <p:bold r:id="rId5"/>
      <p:italic r:id="rId6"/>
      <p:boldItalic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4.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ableStyles" Target="tableStyles.xml"/><Relationship Id="rId5" Type="http://schemas.openxmlformats.org/officeDocument/2006/relationships/font" Target="fonts/font2.fntdata"/><Relationship Id="rId10" Type="http://schemas.openxmlformats.org/officeDocument/2006/relationships/theme" Target="theme/theme1.xml"/><Relationship Id="rId4" Type="http://schemas.openxmlformats.org/officeDocument/2006/relationships/font" Target="fonts/font1.fntdata"/><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F94A2-49CF-4114-8772-67B350CB2516}"/>
              </a:ext>
            </a:extLst>
          </p:cNvPr>
          <p:cNvSpPr>
            <a:spLocks noGrp="1"/>
          </p:cNvSpPr>
          <p:nvPr>
            <p:ph type="title"/>
          </p:nvPr>
        </p:nvSpPr>
        <p:spPr/>
        <p:txBody>
          <a:bodyPr/>
          <a:lstStyle/>
          <a:p>
            <a:r>
              <a:rPr lang="en-US"/>
              <a:t>Facebook Own Posts with Reactions Table - 1 of 2</a:t>
            </a:r>
          </a:p>
        </p:txBody>
      </p:sp>
      <p:graphicFrame>
        <p:nvGraphicFramePr>
          <p:cNvPr id="5" name="Table Placeholder 4">
            <a:extLst>
              <a:ext uri="{FF2B5EF4-FFF2-40B4-BE49-F238E27FC236}">
                <a16:creationId xmlns:a16="http://schemas.microsoft.com/office/drawing/2014/main" id="{A916E90F-ADA4-4BF3-9887-BC42FA974703}"/>
              </a:ext>
            </a:extLst>
          </p:cNvPr>
          <p:cNvGraphicFramePr>
            <a:graphicFrameLocks noGrp="1"/>
          </p:cNvGraphicFramePr>
          <p:nvPr>
            <p:ph type="tbl" sz="quarter" idx="13"/>
            <p:extLst>
              <p:ext uri="{D42A27DB-BD31-4B8C-83A1-F6EECF244321}">
                <p14:modId xmlns:p14="http://schemas.microsoft.com/office/powerpoint/2010/main" val="3123955581"/>
              </p:ext>
            </p:extLst>
          </p:nvPr>
        </p:nvGraphicFramePr>
        <p:xfrm>
          <a:off x="457200" y="1731963"/>
          <a:ext cx="8229600" cy="268732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82296789"/>
                    </a:ext>
                  </a:extLst>
                </a:gridCol>
                <a:gridCol w="822960">
                  <a:extLst>
                    <a:ext uri="{9D8B030D-6E8A-4147-A177-3AD203B41FA5}">
                      <a16:colId xmlns:a16="http://schemas.microsoft.com/office/drawing/2014/main" val="2735972453"/>
                    </a:ext>
                  </a:extLst>
                </a:gridCol>
                <a:gridCol w="822960">
                  <a:extLst>
                    <a:ext uri="{9D8B030D-6E8A-4147-A177-3AD203B41FA5}">
                      <a16:colId xmlns:a16="http://schemas.microsoft.com/office/drawing/2014/main" val="4037667100"/>
                    </a:ext>
                  </a:extLst>
                </a:gridCol>
                <a:gridCol w="822960">
                  <a:extLst>
                    <a:ext uri="{9D8B030D-6E8A-4147-A177-3AD203B41FA5}">
                      <a16:colId xmlns:a16="http://schemas.microsoft.com/office/drawing/2014/main" val="2829564350"/>
                    </a:ext>
                  </a:extLst>
                </a:gridCol>
                <a:gridCol w="822960">
                  <a:extLst>
                    <a:ext uri="{9D8B030D-6E8A-4147-A177-3AD203B41FA5}">
                      <a16:colId xmlns:a16="http://schemas.microsoft.com/office/drawing/2014/main" val="3449096700"/>
                    </a:ext>
                  </a:extLst>
                </a:gridCol>
                <a:gridCol w="822960">
                  <a:extLst>
                    <a:ext uri="{9D8B030D-6E8A-4147-A177-3AD203B41FA5}">
                      <a16:colId xmlns:a16="http://schemas.microsoft.com/office/drawing/2014/main" val="4096850093"/>
                    </a:ext>
                  </a:extLst>
                </a:gridCol>
                <a:gridCol w="822960">
                  <a:extLst>
                    <a:ext uri="{9D8B030D-6E8A-4147-A177-3AD203B41FA5}">
                      <a16:colId xmlns:a16="http://schemas.microsoft.com/office/drawing/2014/main" val="71127145"/>
                    </a:ext>
                  </a:extLst>
                </a:gridCol>
                <a:gridCol w="822960">
                  <a:extLst>
                    <a:ext uri="{9D8B030D-6E8A-4147-A177-3AD203B41FA5}">
                      <a16:colId xmlns:a16="http://schemas.microsoft.com/office/drawing/2014/main" val="1709110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7156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Julio Garro - 2018-03-07 11:45:57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439335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 - 2018-03-07 22:51:22</a:t>
                      </a:r>
                      <a:r>
                        <a:rPr kumimoji="0" lang="es-ES" sz="1000" b="0" i="0" u="none" strike="noStrike" kern="1200" cap="none" spc="0" normalizeH="0" baseline="0" noProof="0">
                          <a:ln>
                            <a:noFill/>
                          </a:ln>
                          <a:solidFill>
                            <a:prstClr val="black"/>
                          </a:solidFill>
                          <a:effectLst/>
                          <a:uLnTx/>
                          <a:uFillTx/>
                          <a:latin typeface="+mn-lt"/>
                          <a:ea typeface="+mn-ea"/>
                          <a:cs typeface="+mn-cs"/>
                        </a:rPr>
                        <a:t>
ALIMENTACIÓN NUTRITIVA PARA LOS COLEGIOS PÚBLICOS DE LA CIUDAD
Esta semana empezó a funcionar el nuevo servicio de alimentación para las escuelas públicas. Queremos que todos los chicos reciban la alimentación que merecen. Transparentamos un sistema que desde hace años necesitaba un cambio. Hoy, junto a todo mi equipo, recorrimos escuelas para ver cómo se estaba implementando.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extLst>
                  <a:ext uri="{0D108BD9-81ED-4DB2-BD59-A6C34878D82A}">
                    <a16:rowId xmlns:a16="http://schemas.microsoft.com/office/drawing/2014/main" val="3740468859"/>
                  </a:ext>
                </a:extLst>
              </a:tr>
            </a:tbl>
          </a:graphicData>
        </a:graphic>
      </p:graphicFrame>
      <p:sp>
        <p:nvSpPr>
          <p:cNvPr id="4" name="Text Placeholder 3">
            <a:extLst>
              <a:ext uri="{FF2B5EF4-FFF2-40B4-BE49-F238E27FC236}">
                <a16:creationId xmlns:a16="http://schemas.microsoft.com/office/drawing/2014/main" id="{3026BF80-335F-44F9-B017-D6E5899B328E}"/>
              </a:ext>
            </a:extLst>
          </p:cNvPr>
          <p:cNvSpPr>
            <a:spLocks noGrp="1"/>
          </p:cNvSpPr>
          <p:nvPr>
            <p:ph type="body" sz="quarter" idx="14"/>
          </p:nvPr>
        </p:nvSpPr>
        <p:spPr/>
        <p:txBody>
          <a:bodyPr/>
          <a:lstStyle/>
          <a:p>
            <a:r>
              <a:rPr lang="en-US"/>
              <a:t>07/03/2018 - 08/03/2018</a:t>
            </a:r>
          </a:p>
        </p:txBody>
      </p:sp>
    </p:spTree>
    <p:extLst>
      <p:ext uri="{BB962C8B-B14F-4D97-AF65-F5344CB8AC3E}">
        <p14:creationId xmlns:p14="http://schemas.microsoft.com/office/powerpoint/2010/main" val="3306829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74AB4-B73F-41AC-8C14-60D570947E77}"/>
              </a:ext>
            </a:extLst>
          </p:cNvPr>
          <p:cNvSpPr>
            <a:spLocks noGrp="1"/>
          </p:cNvSpPr>
          <p:nvPr>
            <p:ph type="title"/>
          </p:nvPr>
        </p:nvSpPr>
        <p:spPr/>
        <p:txBody>
          <a:bodyPr/>
          <a:lstStyle/>
          <a:p>
            <a:r>
              <a:rPr lang="en-US"/>
              <a:t>Facebook Own Posts with Reactions Table - 2 of 2</a:t>
            </a:r>
          </a:p>
        </p:txBody>
      </p:sp>
      <p:graphicFrame>
        <p:nvGraphicFramePr>
          <p:cNvPr id="5" name="Table Placeholder 4">
            <a:extLst>
              <a:ext uri="{FF2B5EF4-FFF2-40B4-BE49-F238E27FC236}">
                <a16:creationId xmlns:a16="http://schemas.microsoft.com/office/drawing/2014/main" id="{A4675417-0741-4BA9-89D6-0AC70882FD2C}"/>
              </a:ext>
            </a:extLst>
          </p:cNvPr>
          <p:cNvGraphicFramePr>
            <a:graphicFrameLocks noGrp="1"/>
          </p:cNvGraphicFramePr>
          <p:nvPr>
            <p:ph type="tbl" sz="quarter" idx="13"/>
            <p:extLst>
              <p:ext uri="{D42A27DB-BD31-4B8C-83A1-F6EECF244321}">
                <p14:modId xmlns:p14="http://schemas.microsoft.com/office/powerpoint/2010/main" val="2523251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96210712"/>
                    </a:ext>
                  </a:extLst>
                </a:gridCol>
                <a:gridCol w="822960">
                  <a:extLst>
                    <a:ext uri="{9D8B030D-6E8A-4147-A177-3AD203B41FA5}">
                      <a16:colId xmlns:a16="http://schemas.microsoft.com/office/drawing/2014/main" val="70863546"/>
                    </a:ext>
                  </a:extLst>
                </a:gridCol>
                <a:gridCol w="822960">
                  <a:extLst>
                    <a:ext uri="{9D8B030D-6E8A-4147-A177-3AD203B41FA5}">
                      <a16:colId xmlns:a16="http://schemas.microsoft.com/office/drawing/2014/main" val="2317672519"/>
                    </a:ext>
                  </a:extLst>
                </a:gridCol>
                <a:gridCol w="822960">
                  <a:extLst>
                    <a:ext uri="{9D8B030D-6E8A-4147-A177-3AD203B41FA5}">
                      <a16:colId xmlns:a16="http://schemas.microsoft.com/office/drawing/2014/main" val="1708495915"/>
                    </a:ext>
                  </a:extLst>
                </a:gridCol>
                <a:gridCol w="822960">
                  <a:extLst>
                    <a:ext uri="{9D8B030D-6E8A-4147-A177-3AD203B41FA5}">
                      <a16:colId xmlns:a16="http://schemas.microsoft.com/office/drawing/2014/main" val="2717731035"/>
                    </a:ext>
                  </a:extLst>
                </a:gridCol>
                <a:gridCol w="822960">
                  <a:extLst>
                    <a:ext uri="{9D8B030D-6E8A-4147-A177-3AD203B41FA5}">
                      <a16:colId xmlns:a16="http://schemas.microsoft.com/office/drawing/2014/main" val="322649447"/>
                    </a:ext>
                  </a:extLst>
                </a:gridCol>
                <a:gridCol w="822960">
                  <a:extLst>
                    <a:ext uri="{9D8B030D-6E8A-4147-A177-3AD203B41FA5}">
                      <a16:colId xmlns:a16="http://schemas.microsoft.com/office/drawing/2014/main" val="312140788"/>
                    </a:ext>
                  </a:extLst>
                </a:gridCol>
                <a:gridCol w="822960">
                  <a:extLst>
                    <a:ext uri="{9D8B030D-6E8A-4147-A177-3AD203B41FA5}">
                      <a16:colId xmlns:a16="http://schemas.microsoft.com/office/drawing/2014/main" val="657388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57417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 - 2018-03-08 21:50:11</a:t>
                      </a:r>
                      <a:r>
                        <a:rPr kumimoji="0" lang="es-ES" sz="1000" b="0" i="0" u="none" strike="noStrike" kern="1200" cap="none" spc="0" normalizeH="0" baseline="0" noProof="0">
                          <a:ln>
                            <a:noFill/>
                          </a:ln>
                          <a:solidFill>
                            <a:prstClr val="black"/>
                          </a:solidFill>
                          <a:effectLst/>
                          <a:uLnTx/>
                          <a:uFillTx/>
                          <a:latin typeface="+mn-lt"/>
                          <a:ea typeface="+mn-ea"/>
                          <a:cs typeface="+mn-cs"/>
                        </a:rPr>
                        <a:t>
UNOS MATES CON MARTINA
Martina es nuestra directora de Protección Civil, un área sensible para nuestro gobierno. Todos los días trabaja en la prevención de riesgos y, durante las tormentas, coordina el accionar en los barrios para que todos estemos más seguros. ¡Muchas gracias por la charla y, sobre todo, muchas gracias por tu compromiso! 
#DíaInternacionalDeLaMujer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229192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 - 2018-03-08 12:42:59</a:t>
                      </a:r>
                      <a:r>
                        <a:rPr kumimoji="0" lang="es-ES" sz="1000" b="0" i="0" u="none" strike="noStrike" kern="1200" cap="none" spc="0" normalizeH="0" baseline="0" noProof="0">
                          <a:ln>
                            <a:noFill/>
                          </a:ln>
                          <a:solidFill>
                            <a:prstClr val="black"/>
                          </a:solidFill>
                          <a:effectLst/>
                          <a:uLnTx/>
                          <a:uFillTx/>
                          <a:latin typeface="+mn-lt"/>
                          <a:ea typeface="+mn-ea"/>
                          <a:cs typeface="+mn-cs"/>
                        </a:rPr>
                        <a:t>
Vía Mauricio Macri | Acto por el Día de la Mujer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71438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 - 2018-03-08 14:03:18</a:t>
                      </a:r>
                      <a:r>
                        <a:rPr kumimoji="0" lang="es-ES" sz="1000" b="0" i="0" u="none" strike="noStrike" kern="1200" cap="none" spc="0" normalizeH="0" baseline="0" noProof="0">
                          <a:ln>
                            <a:noFill/>
                          </a:ln>
                          <a:solidFill>
                            <a:prstClr val="black"/>
                          </a:solidFill>
                          <a:effectLst/>
                          <a:uLnTx/>
                          <a:uFillTx/>
                          <a:latin typeface="+mn-lt"/>
                          <a:ea typeface="+mn-ea"/>
                          <a:cs typeface="+mn-cs"/>
                        </a:rPr>
                        <a:t>
Las políticas de género y el cambio cultural entre lo que somos y lo que podemos ser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61184937"/>
                  </a:ext>
                </a:extLst>
              </a:tr>
            </a:tbl>
          </a:graphicData>
        </a:graphic>
      </p:graphicFrame>
      <p:sp>
        <p:nvSpPr>
          <p:cNvPr id="4" name="Text Placeholder 3">
            <a:extLst>
              <a:ext uri="{FF2B5EF4-FFF2-40B4-BE49-F238E27FC236}">
                <a16:creationId xmlns:a16="http://schemas.microsoft.com/office/drawing/2014/main" id="{1BDB45A7-8D79-4B09-9011-5A5D0B9532AB}"/>
              </a:ext>
            </a:extLst>
          </p:cNvPr>
          <p:cNvSpPr>
            <a:spLocks noGrp="1"/>
          </p:cNvSpPr>
          <p:nvPr>
            <p:ph type="body" sz="quarter" idx="14"/>
          </p:nvPr>
        </p:nvSpPr>
        <p:spPr/>
        <p:txBody>
          <a:bodyPr/>
          <a:lstStyle/>
          <a:p>
            <a:r>
              <a:rPr lang="en-US"/>
              <a:t>07/03/2018 - 08/03/2018</a:t>
            </a:r>
          </a:p>
        </p:txBody>
      </p:sp>
    </p:spTree>
    <p:extLst>
      <p:ext uri="{BB962C8B-B14F-4D97-AF65-F5344CB8AC3E}">
        <p14:creationId xmlns:p14="http://schemas.microsoft.com/office/powerpoint/2010/main" val="85538738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102</Words>
  <Application>Microsoft Office PowerPoint</Application>
  <PresentationFormat>On-screen Show (4:3)</PresentationFormat>
  <Paragraphs>60</Paragraphs>
  <Slides>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Calibri</vt:lpstr>
      <vt:lpstr>Arial</vt:lpstr>
      <vt:lpstr>quintly_template</vt:lpstr>
      <vt:lpstr>Facebook Own Posts with Reactions Table - 1 of 2</vt:lpstr>
      <vt:lpstr>Facebook Own Posts with Reactions Table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with Reactions Table - 1 of 2</dc:title>
  <dc:creator>Administrator</dc:creator>
  <cp:lastModifiedBy>Administrator</cp:lastModifiedBy>
  <cp:revision>1</cp:revision>
  <dcterms:created xsi:type="dcterms:W3CDTF">2018-03-12T02:51:27Z</dcterms:created>
  <dcterms:modified xsi:type="dcterms:W3CDTF">2018-03-12T02:51:41Z</dcterms:modified>
</cp:coreProperties>
</file>