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2" r:id="rId35"/>
    <p:sldId id="293" r:id="rId36"/>
    <p:sldId id="294" r:id="rId37"/>
    <p:sldId id="296" r:id="rId38"/>
    <p:sldId id="297"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Julio Garro</c:v>
                </c:pt>
              </c:strCache>
            </c:strRef>
          </c:tx>
          <c:spPr>
            <a:ln w="28575" cap="rnd">
              <a:solidFill>
                <a:schemeClr val="accent1"/>
              </a:solidFill>
              <a:round/>
            </a:ln>
            <a:effectLst/>
          </c:spPr>
          <c:marker>
            <c:symbol val="none"/>
          </c:marker>
          <c:cat>
            <c:numRef>
              <c:f>Sheet1!$A$2:$A$3</c:f>
              <c:numCache>
                <c:formatCode>m/d/yyyy</c:formatCode>
                <c:ptCount val="2"/>
                <c:pt idx="0">
                  <c:v>43284</c:v>
                </c:pt>
                <c:pt idx="1">
                  <c:v>43315</c:v>
                </c:pt>
              </c:numCache>
            </c:numRef>
          </c:cat>
          <c:val>
            <c:numRef>
              <c:f>Sheet1!$B$2:$B$3</c:f>
              <c:numCache>
                <c:formatCode>General</c:formatCode>
                <c:ptCount val="2"/>
                <c:pt idx="0">
                  <c:v>83275</c:v>
                </c:pt>
                <c:pt idx="1">
                  <c:v>83332</c:v>
                </c:pt>
              </c:numCache>
            </c:numRef>
          </c:val>
          <c:smooth val="0"/>
          <c:extLst>
            <c:ext xmlns:c16="http://schemas.microsoft.com/office/drawing/2014/chart" uri="{C3380CC4-5D6E-409C-BE32-E72D297353CC}">
              <c16:uniqueId val="{00000000-95B1-43F5-BCFD-E493288313B6}"/>
            </c:ext>
          </c:extLst>
        </c:ser>
        <c:dLbls>
          <c:showLegendKey val="0"/>
          <c:showVal val="0"/>
          <c:showCatName val="0"/>
          <c:showSerName val="0"/>
          <c:showPercent val="0"/>
          <c:showBubbleSize val="0"/>
        </c:dLbls>
        <c:smooth val="0"/>
        <c:axId val="334037048"/>
        <c:axId val="334035736"/>
      </c:lineChart>
      <c:dateAx>
        <c:axId val="334037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035736"/>
        <c:crosses val="autoZero"/>
        <c:auto val="1"/>
        <c:lblOffset val="100"/>
        <c:baseTimeUnit val="months"/>
      </c:dateAx>
      <c:valAx>
        <c:axId val="334035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037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Julio Garro</c:v>
                </c:pt>
              </c:strCache>
            </c:strRef>
          </c:tx>
          <c:spPr>
            <a:ln w="28575" cap="rnd">
              <a:solidFill>
                <a:schemeClr val="accent1"/>
              </a:solidFill>
              <a:round/>
            </a:ln>
            <a:effectLst/>
          </c:spPr>
          <c:marker>
            <c:symbol val="none"/>
          </c:marker>
          <c:cat>
            <c:numRef>
              <c:f>Sheet1!$A$2:$A$3</c:f>
              <c:numCache>
                <c:formatCode>m/d/yyyy</c:formatCode>
                <c:ptCount val="2"/>
                <c:pt idx="0">
                  <c:v>43284</c:v>
                </c:pt>
                <c:pt idx="1">
                  <c:v>43315</c:v>
                </c:pt>
              </c:numCache>
            </c:numRef>
          </c:cat>
          <c:val>
            <c:numRef>
              <c:f>Sheet1!$B$2:$B$3</c:f>
              <c:numCache>
                <c:formatCode>General</c:formatCode>
                <c:ptCount val="2"/>
                <c:pt idx="0">
                  <c:v>47</c:v>
                </c:pt>
                <c:pt idx="1">
                  <c:v>57</c:v>
                </c:pt>
              </c:numCache>
            </c:numRef>
          </c:val>
          <c:smooth val="0"/>
          <c:extLst>
            <c:ext xmlns:c16="http://schemas.microsoft.com/office/drawing/2014/chart" uri="{C3380CC4-5D6E-409C-BE32-E72D297353CC}">
              <c16:uniqueId val="{00000000-982F-4AF8-9F13-A46B224C7B58}"/>
            </c:ext>
          </c:extLst>
        </c:ser>
        <c:dLbls>
          <c:showLegendKey val="0"/>
          <c:showVal val="0"/>
          <c:showCatName val="0"/>
          <c:showSerName val="0"/>
          <c:showPercent val="0"/>
          <c:showBubbleSize val="0"/>
        </c:dLbls>
        <c:smooth val="0"/>
        <c:axId val="185838800"/>
        <c:axId val="185836832"/>
      </c:lineChart>
      <c:dateAx>
        <c:axId val="185838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5836832"/>
        <c:crosses val="autoZero"/>
        <c:auto val="1"/>
        <c:lblOffset val="100"/>
        <c:baseTimeUnit val="months"/>
      </c:dateAx>
      <c:valAx>
        <c:axId val="185836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5838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Julio Garro</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C6C4-45C1-B00F-CF1A48425247}"/>
            </c:ext>
          </c:extLst>
        </c:ser>
        <c:dLbls>
          <c:showLegendKey val="0"/>
          <c:showVal val="0"/>
          <c:showCatName val="0"/>
          <c:showSerName val="0"/>
          <c:showPercent val="0"/>
          <c:showBubbleSize val="0"/>
        </c:dLbls>
        <c:axId val="290469992"/>
        <c:axId val="290470648"/>
      </c:radarChart>
      <c:catAx>
        <c:axId val="290469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470648"/>
        <c:crosses val="autoZero"/>
        <c:auto val="1"/>
        <c:lblAlgn val="ctr"/>
        <c:lblOffset val="100"/>
        <c:noMultiLvlLbl val="0"/>
      </c:catAx>
      <c:valAx>
        <c:axId val="290470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469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Julio Garro</c:v>
                </c:pt>
              </c:strCache>
            </c:strRef>
          </c:tx>
          <c:spPr>
            <a:ln w="28575" cap="rnd">
              <a:solidFill>
                <a:schemeClr val="accent1"/>
              </a:solidFill>
              <a:round/>
            </a:ln>
            <a:effectLst/>
          </c:spPr>
          <c:marker>
            <c:symbol val="none"/>
          </c:marker>
          <c:cat>
            <c:numRef>
              <c:f>Sheet1!$A$2:$A$3</c:f>
              <c:numCache>
                <c:formatCode>m/d/yyyy</c:formatCode>
                <c:ptCount val="2"/>
                <c:pt idx="0">
                  <c:v>43284</c:v>
                </c:pt>
                <c:pt idx="1">
                  <c:v>43315</c:v>
                </c:pt>
              </c:numCache>
            </c:numRef>
          </c:cat>
          <c:val>
            <c:numRef>
              <c:f>Sheet1!$B$2:$B$3</c:f>
              <c:numCache>
                <c:formatCode>General</c:formatCode>
                <c:ptCount val="2"/>
                <c:pt idx="0">
                  <c:v>5.6471379824098E-2</c:v>
                </c:pt>
                <c:pt idx="1">
                  <c:v>6.8447913539478003E-2</c:v>
                </c:pt>
              </c:numCache>
            </c:numRef>
          </c:val>
          <c:smooth val="0"/>
          <c:extLst>
            <c:ext xmlns:c16="http://schemas.microsoft.com/office/drawing/2014/chart" uri="{C3380CC4-5D6E-409C-BE32-E72D297353CC}">
              <c16:uniqueId val="{00000000-238F-4814-A3CE-A3206B0A5B95}"/>
            </c:ext>
          </c:extLst>
        </c:ser>
        <c:dLbls>
          <c:showLegendKey val="0"/>
          <c:showVal val="0"/>
          <c:showCatName val="0"/>
          <c:showSerName val="0"/>
          <c:showPercent val="0"/>
          <c:showBubbleSize val="0"/>
        </c:dLbls>
        <c:smooth val="0"/>
        <c:axId val="337439864"/>
        <c:axId val="337441504"/>
      </c:lineChart>
      <c:dateAx>
        <c:axId val="337439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441504"/>
        <c:crosses val="autoZero"/>
        <c:auto val="1"/>
        <c:lblOffset val="100"/>
        <c:baseTimeUnit val="months"/>
      </c:dateAx>
      <c:valAx>
        <c:axId val="337441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439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Julio Garro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47</c:v>
                </c:pt>
                <c:pt idx="3">
                  <c:v>57</c:v>
                </c:pt>
                <c:pt idx="4">
                  <c:v>0</c:v>
                </c:pt>
                <c:pt idx="5">
                  <c:v>0</c:v>
                </c:pt>
                <c:pt idx="6">
                  <c:v>0</c:v>
                </c:pt>
              </c:numCache>
            </c:numRef>
          </c:val>
          <c:extLst>
            <c:ext xmlns:c16="http://schemas.microsoft.com/office/drawing/2014/chart" uri="{C3380CC4-5D6E-409C-BE32-E72D297353CC}">
              <c16:uniqueId val="{00000000-F644-415A-A7C9-9E979081DBEF}"/>
            </c:ext>
          </c:extLst>
        </c:ser>
        <c:dLbls>
          <c:showLegendKey val="0"/>
          <c:showVal val="0"/>
          <c:showCatName val="0"/>
          <c:showSerName val="0"/>
          <c:showPercent val="0"/>
          <c:showBubbleSize val="0"/>
        </c:dLbls>
        <c:gapWidth val="219"/>
        <c:overlap val="-27"/>
        <c:axId val="337434288"/>
        <c:axId val="337426744"/>
      </c:barChart>
      <c:catAx>
        <c:axId val="337434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426744"/>
        <c:crosses val="autoZero"/>
        <c:auto val="1"/>
        <c:lblAlgn val="ctr"/>
        <c:lblOffset val="100"/>
        <c:noMultiLvlLbl val="0"/>
      </c:catAx>
      <c:valAx>
        <c:axId val="337426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434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Julio Garro</c:v>
                </c:pt>
              </c:strCache>
            </c:strRef>
          </c:tx>
          <c:spPr>
            <a:solidFill>
              <a:schemeClr val="accent1"/>
            </a:solidFill>
            <a:ln>
              <a:noFill/>
            </a:ln>
            <a:effectLst/>
          </c:spPr>
          <c:cat>
            <c:numRef>
              <c:f>Sheet1!$A$2:$A$3</c:f>
              <c:numCache>
                <c:formatCode>m/d/yyyy</c:formatCode>
                <c:ptCount val="2"/>
                <c:pt idx="0">
                  <c:v>43284</c:v>
                </c:pt>
                <c:pt idx="1">
                  <c:v>43315</c:v>
                </c:pt>
              </c:numCache>
            </c:numRef>
          </c:cat>
          <c:val>
            <c:numRef>
              <c:f>Sheet1!$B$2:$B$3</c:f>
              <c:numCache>
                <c:formatCode>General</c:formatCode>
                <c:ptCount val="2"/>
                <c:pt idx="0">
                  <c:v>83275</c:v>
                </c:pt>
                <c:pt idx="1">
                  <c:v>83332</c:v>
                </c:pt>
              </c:numCache>
            </c:numRef>
          </c:val>
          <c:extLst>
            <c:ext xmlns:c16="http://schemas.microsoft.com/office/drawing/2014/chart" uri="{C3380CC4-5D6E-409C-BE32-E72D297353CC}">
              <c16:uniqueId val="{00000000-B3D3-4661-BC7C-9B3CDE9E79B7}"/>
            </c:ext>
          </c:extLst>
        </c:ser>
        <c:dLbls>
          <c:showLegendKey val="0"/>
          <c:showVal val="0"/>
          <c:showCatName val="0"/>
          <c:showSerName val="0"/>
          <c:showPercent val="0"/>
          <c:showBubbleSize val="0"/>
        </c:dLbls>
        <c:axId val="337430352"/>
        <c:axId val="337431992"/>
      </c:areaChart>
      <c:dateAx>
        <c:axId val="337430352"/>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431992"/>
        <c:crosses val="autoZero"/>
        <c:auto val="1"/>
        <c:lblOffset val="100"/>
        <c:baseTimeUnit val="months"/>
      </c:dateAx>
      <c:valAx>
        <c:axId val="3374319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430352"/>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Julio Garro</c:v>
                </c:pt>
              </c:strCache>
            </c:strRef>
          </c:tx>
          <c:spPr>
            <a:ln w="28575" cap="rnd">
              <a:solidFill>
                <a:schemeClr val="accent1"/>
              </a:solidFill>
              <a:round/>
            </a:ln>
            <a:effectLst/>
          </c:spPr>
          <c:marker>
            <c:symbol val="none"/>
          </c:marker>
          <c:cat>
            <c:numRef>
              <c:f>Sheet1!$A$2:$A$3</c:f>
              <c:numCache>
                <c:formatCode>m/d/yyyy</c:formatCode>
                <c:ptCount val="2"/>
                <c:pt idx="0">
                  <c:v>43284</c:v>
                </c:pt>
                <c:pt idx="1">
                  <c:v>43315</c:v>
                </c:pt>
              </c:numCache>
            </c:numRef>
          </c:cat>
          <c:val>
            <c:numRef>
              <c:f>Sheet1!$B$2:$B$3</c:f>
              <c:numCache>
                <c:formatCode>General</c:formatCode>
                <c:ptCount val="2"/>
                <c:pt idx="0">
                  <c:v>2</c:v>
                </c:pt>
                <c:pt idx="1">
                  <c:v>3</c:v>
                </c:pt>
              </c:numCache>
            </c:numRef>
          </c:val>
          <c:smooth val="0"/>
          <c:extLst>
            <c:ext xmlns:c16="http://schemas.microsoft.com/office/drawing/2014/chart" uri="{C3380CC4-5D6E-409C-BE32-E72D297353CC}">
              <c16:uniqueId val="{00000000-1AA5-4ECD-8DB3-D2E3413BEC9E}"/>
            </c:ext>
          </c:extLst>
        </c:ser>
        <c:dLbls>
          <c:showLegendKey val="0"/>
          <c:showVal val="0"/>
          <c:showCatName val="0"/>
          <c:showSerName val="0"/>
          <c:showPercent val="0"/>
          <c:showBubbleSize val="0"/>
        </c:dLbls>
        <c:smooth val="0"/>
        <c:axId val="337432648"/>
        <c:axId val="337429040"/>
      </c:lineChart>
      <c:dateAx>
        <c:axId val="337432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429040"/>
        <c:crosses val="autoZero"/>
        <c:auto val="1"/>
        <c:lblOffset val="100"/>
        <c:baseTimeUnit val="months"/>
      </c:dateAx>
      <c:valAx>
        <c:axId val="337429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432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Julio Garro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1</c:v>
                </c:pt>
                <c:pt idx="13">
                  <c:v>0</c:v>
                </c:pt>
                <c:pt idx="14">
                  <c:v>1</c:v>
                </c:pt>
                <c:pt idx="15">
                  <c:v>0</c:v>
                </c:pt>
                <c:pt idx="16">
                  <c:v>0</c:v>
                </c:pt>
                <c:pt idx="17">
                  <c:v>0</c:v>
                </c:pt>
                <c:pt idx="18">
                  <c:v>0</c:v>
                </c:pt>
                <c:pt idx="19">
                  <c:v>0</c:v>
                </c:pt>
                <c:pt idx="20">
                  <c:v>0</c:v>
                </c:pt>
                <c:pt idx="21">
                  <c:v>1</c:v>
                </c:pt>
                <c:pt idx="22">
                  <c:v>1</c:v>
                </c:pt>
                <c:pt idx="23">
                  <c:v>0</c:v>
                </c:pt>
              </c:numCache>
            </c:numRef>
          </c:val>
          <c:smooth val="0"/>
          <c:extLst>
            <c:ext xmlns:c16="http://schemas.microsoft.com/office/drawing/2014/chart" uri="{C3380CC4-5D6E-409C-BE32-E72D297353CC}">
              <c16:uniqueId val="{00000000-890D-491A-826E-91F0A0E5E28C}"/>
            </c:ext>
          </c:extLst>
        </c:ser>
        <c:dLbls>
          <c:showLegendKey val="0"/>
          <c:showVal val="0"/>
          <c:showCatName val="0"/>
          <c:showSerName val="0"/>
          <c:showPercent val="0"/>
          <c:showBubbleSize val="0"/>
        </c:dLbls>
        <c:smooth val="0"/>
        <c:axId val="337523952"/>
        <c:axId val="337524608"/>
      </c:lineChart>
      <c:catAx>
        <c:axId val="337523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524608"/>
        <c:crosses val="autoZero"/>
        <c:auto val="1"/>
        <c:lblAlgn val="ctr"/>
        <c:lblOffset val="100"/>
        <c:noMultiLvlLbl val="0"/>
      </c:catAx>
      <c:valAx>
        <c:axId val="337524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523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Julio Garro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2</c:v>
                </c:pt>
                <c:pt idx="3">
                  <c:v>3</c:v>
                </c:pt>
                <c:pt idx="4">
                  <c:v>0</c:v>
                </c:pt>
                <c:pt idx="5">
                  <c:v>0</c:v>
                </c:pt>
                <c:pt idx="6">
                  <c:v>0</c:v>
                </c:pt>
              </c:numCache>
            </c:numRef>
          </c:val>
          <c:extLst>
            <c:ext xmlns:c16="http://schemas.microsoft.com/office/drawing/2014/chart" uri="{C3380CC4-5D6E-409C-BE32-E72D297353CC}">
              <c16:uniqueId val="{00000000-F648-481C-9844-8969C163204D}"/>
            </c:ext>
          </c:extLst>
        </c:ser>
        <c:dLbls>
          <c:showLegendKey val="0"/>
          <c:showVal val="0"/>
          <c:showCatName val="0"/>
          <c:showSerName val="0"/>
          <c:showPercent val="0"/>
          <c:showBubbleSize val="0"/>
        </c:dLbls>
        <c:gapWidth val="219"/>
        <c:overlap val="-27"/>
        <c:axId val="344019224"/>
        <c:axId val="344016928"/>
      </c:barChart>
      <c:catAx>
        <c:axId val="344019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016928"/>
        <c:crosses val="autoZero"/>
        <c:auto val="1"/>
        <c:lblAlgn val="ctr"/>
        <c:lblOffset val="100"/>
        <c:noMultiLvlLbl val="0"/>
      </c:catAx>
      <c:valAx>
        <c:axId val="344016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019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Live Video</c:v>
                </c:pt>
              </c:strCache>
            </c:strRef>
          </c:tx>
          <c:spPr>
            <a:solidFill>
              <a:schemeClr val="accent1"/>
            </a:solidFill>
            <a:ln>
              <a:noFill/>
            </a:ln>
            <a:effectLst/>
          </c:spPr>
          <c:invertIfNegative val="0"/>
          <c:cat>
            <c:strRef>
              <c:f>Sheet1!$A$2</c:f>
              <c:strCache>
                <c:ptCount val="1"/>
                <c:pt idx="0">
                  <c:v>Julio Garro</c:v>
                </c:pt>
              </c:strCache>
            </c:strRef>
          </c:cat>
          <c:val>
            <c:numRef>
              <c:f>Sheet1!$B$2</c:f>
              <c:numCache>
                <c:formatCode>General</c:formatCode>
                <c:ptCount val="1"/>
                <c:pt idx="0">
                  <c:v>1</c:v>
                </c:pt>
              </c:numCache>
            </c:numRef>
          </c:val>
          <c:extLst>
            <c:ext xmlns:c16="http://schemas.microsoft.com/office/drawing/2014/chart" uri="{C3380CC4-5D6E-409C-BE32-E72D297353CC}">
              <c16:uniqueId val="{00000000-5944-40D7-90BE-7F88BA5D3E0F}"/>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Julio Garro</c:v>
                </c:pt>
              </c:strCache>
            </c:strRef>
          </c:cat>
          <c:val>
            <c:numRef>
              <c:f>Sheet1!$C$2</c:f>
              <c:numCache>
                <c:formatCode>General</c:formatCode>
                <c:ptCount val="1"/>
                <c:pt idx="0">
                  <c:v>1</c:v>
                </c:pt>
              </c:numCache>
            </c:numRef>
          </c:val>
          <c:extLst>
            <c:ext xmlns:c16="http://schemas.microsoft.com/office/drawing/2014/chart" uri="{C3380CC4-5D6E-409C-BE32-E72D297353CC}">
              <c16:uniqueId val="{00000001-5944-40D7-90BE-7F88BA5D3E0F}"/>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Julio Garro</c:v>
                </c:pt>
              </c:strCache>
            </c:strRef>
          </c:cat>
          <c:val>
            <c:numRef>
              <c:f>Sheet1!$D$2</c:f>
              <c:numCache>
                <c:formatCode>General</c:formatCode>
                <c:ptCount val="1"/>
                <c:pt idx="0">
                  <c:v>1</c:v>
                </c:pt>
              </c:numCache>
            </c:numRef>
          </c:val>
          <c:extLst>
            <c:ext xmlns:c16="http://schemas.microsoft.com/office/drawing/2014/chart" uri="{C3380CC4-5D6E-409C-BE32-E72D297353CC}">
              <c16:uniqueId val="{00000002-5944-40D7-90BE-7F88BA5D3E0F}"/>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Julio Garro</c:v>
                </c:pt>
              </c:strCache>
            </c:strRef>
          </c:cat>
          <c:val>
            <c:numRef>
              <c:f>Sheet1!$E$2</c:f>
              <c:numCache>
                <c:formatCode>General</c:formatCode>
                <c:ptCount val="1"/>
                <c:pt idx="0">
                  <c:v>2</c:v>
                </c:pt>
              </c:numCache>
            </c:numRef>
          </c:val>
          <c:extLst>
            <c:ext xmlns:c16="http://schemas.microsoft.com/office/drawing/2014/chart" uri="{C3380CC4-5D6E-409C-BE32-E72D297353CC}">
              <c16:uniqueId val="{00000003-5944-40D7-90BE-7F88BA5D3E0F}"/>
            </c:ext>
          </c:extLst>
        </c:ser>
        <c:dLbls>
          <c:showLegendKey val="0"/>
          <c:showVal val="0"/>
          <c:showCatName val="0"/>
          <c:showSerName val="0"/>
          <c:showPercent val="0"/>
          <c:showBubbleSize val="0"/>
        </c:dLbls>
        <c:gapWidth val="150"/>
        <c:overlap val="100"/>
        <c:axId val="344017256"/>
        <c:axId val="344021520"/>
      </c:barChart>
      <c:catAx>
        <c:axId val="344017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021520"/>
        <c:crosses val="autoZero"/>
        <c:auto val="1"/>
        <c:lblAlgn val="ctr"/>
        <c:lblOffset val="100"/>
        <c:noMultiLvlLbl val="0"/>
      </c:catAx>
      <c:valAx>
        <c:axId val="3440215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017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Desktop</c:v>
                </c:pt>
              </c:strCache>
            </c:strRef>
          </c:tx>
          <c:spPr>
            <a:solidFill>
              <a:schemeClr val="accent1"/>
            </a:solidFill>
            <a:ln>
              <a:noFill/>
            </a:ln>
            <a:effectLst/>
          </c:spPr>
          <c:invertIfNegative val="0"/>
          <c:cat>
            <c:strRef>
              <c:f>Sheet1!$A$2</c:f>
              <c:strCache>
                <c:ptCount val="1"/>
                <c:pt idx="0">
                  <c:v>Julio Garro</c:v>
                </c:pt>
              </c:strCache>
            </c:strRef>
          </c:cat>
          <c:val>
            <c:numRef>
              <c:f>Sheet1!$B$2</c:f>
              <c:numCache>
                <c:formatCode>General</c:formatCode>
                <c:ptCount val="1"/>
                <c:pt idx="0">
                  <c:v>5</c:v>
                </c:pt>
              </c:numCache>
            </c:numRef>
          </c:val>
          <c:extLst>
            <c:ext xmlns:c16="http://schemas.microsoft.com/office/drawing/2014/chart" uri="{C3380CC4-5D6E-409C-BE32-E72D297353CC}">
              <c16:uniqueId val="{00000000-4E16-4DC1-9DAA-BF4B19AE662A}"/>
            </c:ext>
          </c:extLst>
        </c:ser>
        <c:dLbls>
          <c:showLegendKey val="0"/>
          <c:showVal val="0"/>
          <c:showCatName val="0"/>
          <c:showSerName val="0"/>
          <c:showPercent val="0"/>
          <c:showBubbleSize val="0"/>
        </c:dLbls>
        <c:gapWidth val="150"/>
        <c:overlap val="100"/>
        <c:axId val="341653784"/>
        <c:axId val="341654440"/>
      </c:barChart>
      <c:catAx>
        <c:axId val="341653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654440"/>
        <c:crosses val="autoZero"/>
        <c:auto val="1"/>
        <c:lblAlgn val="ctr"/>
        <c:lblOffset val="100"/>
        <c:noMultiLvlLbl val="0"/>
      </c:catAx>
      <c:valAx>
        <c:axId val="3416544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653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c:f>
              <c:strCache>
                <c:ptCount val="1"/>
                <c:pt idx="0">
                  <c:v>Julio Garro</c:v>
                </c:pt>
              </c:strCache>
            </c:strRef>
          </c:cat>
          <c:val>
            <c:numRef>
              <c:f>Sheet1!$B$2</c:f>
              <c:numCache>
                <c:formatCode>General</c:formatCode>
                <c:ptCount val="1"/>
                <c:pt idx="0">
                  <c:v>5</c:v>
                </c:pt>
              </c:numCache>
            </c:numRef>
          </c:val>
          <c:extLst>
            <c:ext xmlns:c16="http://schemas.microsoft.com/office/drawing/2014/chart" uri="{C3380CC4-5D6E-409C-BE32-E72D297353CC}">
              <c16:uniqueId val="{00000000-3C57-4E4A-8600-3B1C2321A8E5}"/>
            </c:ext>
          </c:extLst>
        </c:ser>
        <c:ser>
          <c:idx val="1"/>
          <c:order val="1"/>
          <c:tx>
            <c:strRef>
              <c:f>Sheet1!$C$1</c:f>
              <c:strCache>
                <c:ptCount val="1"/>
                <c:pt idx="0">
                  <c:v>Sponsored Posts</c:v>
                </c:pt>
              </c:strCache>
            </c:strRef>
          </c:tx>
          <c:spPr>
            <a:solidFill>
              <a:schemeClr val="accent2"/>
            </a:solidFill>
            <a:ln>
              <a:noFill/>
            </a:ln>
            <a:effectLst/>
          </c:spPr>
          <c:invertIfNegative val="0"/>
          <c:cat>
            <c:strRef>
              <c:f>Sheet1!$A$2</c:f>
              <c:strCache>
                <c:ptCount val="1"/>
                <c:pt idx="0">
                  <c:v>Julio Garro</c:v>
                </c:pt>
              </c:strCache>
            </c:strRef>
          </c:cat>
          <c:val>
            <c:numRef>
              <c:f>Sheet1!$C$2</c:f>
              <c:numCache>
                <c:formatCode>General</c:formatCode>
                <c:ptCount val="1"/>
                <c:pt idx="0">
                  <c:v>0</c:v>
                </c:pt>
              </c:numCache>
            </c:numRef>
          </c:val>
          <c:extLst>
            <c:ext xmlns:c16="http://schemas.microsoft.com/office/drawing/2014/chart" uri="{C3380CC4-5D6E-409C-BE32-E72D297353CC}">
              <c16:uniqueId val="{00000001-3C57-4E4A-8600-3B1C2321A8E5}"/>
            </c:ext>
          </c:extLst>
        </c:ser>
        <c:ser>
          <c:idx val="2"/>
          <c:order val="2"/>
          <c:tx>
            <c:strRef>
              <c:f>Sheet1!$D$1</c:f>
              <c:strCache>
                <c:ptCount val="1"/>
                <c:pt idx="0">
                  <c:v>Not yet tagged</c:v>
                </c:pt>
              </c:strCache>
            </c:strRef>
          </c:tx>
          <c:spPr>
            <a:solidFill>
              <a:schemeClr val="accent3"/>
            </a:solidFill>
            <a:ln>
              <a:noFill/>
            </a:ln>
            <a:effectLst/>
          </c:spPr>
          <c:invertIfNegative val="0"/>
          <c:cat>
            <c:strRef>
              <c:f>Sheet1!$A$2</c:f>
              <c:strCache>
                <c:ptCount val="1"/>
                <c:pt idx="0">
                  <c:v>Julio Garro</c:v>
                </c:pt>
              </c:strCache>
            </c:strRef>
          </c:cat>
          <c:val>
            <c:numRef>
              <c:f>Sheet1!$D$2</c:f>
              <c:numCache>
                <c:formatCode>General</c:formatCode>
                <c:ptCount val="1"/>
                <c:pt idx="0">
                  <c:v>0</c:v>
                </c:pt>
              </c:numCache>
            </c:numRef>
          </c:val>
          <c:extLst>
            <c:ext xmlns:c16="http://schemas.microsoft.com/office/drawing/2014/chart" uri="{C3380CC4-5D6E-409C-BE32-E72D297353CC}">
              <c16:uniqueId val="{00000002-3C57-4E4A-8600-3B1C2321A8E5}"/>
            </c:ext>
          </c:extLst>
        </c:ser>
        <c:dLbls>
          <c:showLegendKey val="0"/>
          <c:showVal val="0"/>
          <c:showCatName val="0"/>
          <c:showSerName val="0"/>
          <c:showPercent val="0"/>
          <c:showBubbleSize val="0"/>
        </c:dLbls>
        <c:gapWidth val="150"/>
        <c:overlap val="100"/>
        <c:axId val="341643944"/>
        <c:axId val="341648208"/>
      </c:barChart>
      <c:catAx>
        <c:axId val="341643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648208"/>
        <c:crosses val="autoZero"/>
        <c:auto val="1"/>
        <c:lblAlgn val="ctr"/>
        <c:lblOffset val="100"/>
        <c:noMultiLvlLbl val="0"/>
      </c:catAx>
      <c:valAx>
        <c:axId val="3416482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643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Julio Garro</c:v>
                </c:pt>
              </c:strCache>
            </c:strRef>
          </c:tx>
          <c:spPr>
            <a:ln w="28575" cap="rnd">
              <a:solidFill>
                <a:schemeClr val="accent1"/>
              </a:solidFill>
              <a:round/>
            </a:ln>
            <a:effectLst/>
          </c:spPr>
          <c:marker>
            <c:symbol val="none"/>
          </c:marker>
          <c:cat>
            <c:numRef>
              <c:f>Sheet1!$A$2:$A$3</c:f>
              <c:numCache>
                <c:formatCode>m/d/yyyy</c:formatCode>
                <c:ptCount val="2"/>
                <c:pt idx="0">
                  <c:v>43284</c:v>
                </c:pt>
                <c:pt idx="1">
                  <c:v>43315</c:v>
                </c:pt>
              </c:numCache>
            </c:numRef>
          </c:cat>
          <c:val>
            <c:numRef>
              <c:f>Sheet1!$B$2:$B$3</c:f>
              <c:numCache>
                <c:formatCode>General</c:formatCode>
                <c:ptCount val="2"/>
                <c:pt idx="0">
                  <c:v>17</c:v>
                </c:pt>
                <c:pt idx="1">
                  <c:v>7</c:v>
                </c:pt>
              </c:numCache>
            </c:numRef>
          </c:val>
          <c:smooth val="0"/>
          <c:extLst>
            <c:ext xmlns:c16="http://schemas.microsoft.com/office/drawing/2014/chart" uri="{C3380CC4-5D6E-409C-BE32-E72D297353CC}">
              <c16:uniqueId val="{00000000-9B91-46C5-998F-EC07639E14A6}"/>
            </c:ext>
          </c:extLst>
        </c:ser>
        <c:dLbls>
          <c:showLegendKey val="0"/>
          <c:showVal val="0"/>
          <c:showCatName val="0"/>
          <c:showSerName val="0"/>
          <c:showPercent val="0"/>
          <c:showBubbleSize val="0"/>
        </c:dLbls>
        <c:smooth val="0"/>
        <c:axId val="229214104"/>
        <c:axId val="229216072"/>
      </c:lineChart>
      <c:dateAx>
        <c:axId val="229214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216072"/>
        <c:crosses val="autoZero"/>
        <c:auto val="1"/>
        <c:lblOffset val="100"/>
        <c:baseTimeUnit val="months"/>
      </c:dateAx>
      <c:valAx>
        <c:axId val="229216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214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Julio Garro</c:v>
                </c:pt>
              </c:strCache>
            </c:strRef>
          </c:tx>
          <c:spPr>
            <a:ln w="28575" cap="rnd">
              <a:solidFill>
                <a:schemeClr val="accent1"/>
              </a:solidFill>
              <a:round/>
            </a:ln>
            <a:effectLst/>
          </c:spPr>
          <c:marker>
            <c:symbol val="none"/>
          </c:marker>
          <c:cat>
            <c:numRef>
              <c:f>Sheet1!$A$2:$A$3</c:f>
              <c:numCache>
                <c:formatCode>m/d/yyyy</c:formatCode>
                <c:ptCount val="2"/>
                <c:pt idx="0">
                  <c:v>43284</c:v>
                </c:pt>
                <c:pt idx="1">
                  <c:v>43315</c:v>
                </c:pt>
              </c:numCache>
            </c:numRef>
          </c:cat>
          <c:val>
            <c:numRef>
              <c:f>Sheet1!$B$2:$B$3</c:f>
              <c:numCache>
                <c:formatCode>General</c:formatCode>
                <c:ptCount val="2"/>
                <c:pt idx="0">
                  <c:v>2.6047735162340002</c:v>
                </c:pt>
                <c:pt idx="1">
                  <c:v>0.29490734627404003</c:v>
                </c:pt>
              </c:numCache>
            </c:numRef>
          </c:val>
          <c:smooth val="0"/>
          <c:extLst>
            <c:ext xmlns:c16="http://schemas.microsoft.com/office/drawing/2014/chart" uri="{C3380CC4-5D6E-409C-BE32-E72D297353CC}">
              <c16:uniqueId val="{00000000-F40D-4D31-8F41-E7F314347E24}"/>
            </c:ext>
          </c:extLst>
        </c:ser>
        <c:dLbls>
          <c:showLegendKey val="0"/>
          <c:showVal val="0"/>
          <c:showCatName val="0"/>
          <c:showSerName val="0"/>
          <c:showPercent val="0"/>
          <c:showBubbleSize val="0"/>
        </c:dLbls>
        <c:smooth val="0"/>
        <c:axId val="229221976"/>
        <c:axId val="229222632"/>
      </c:lineChart>
      <c:dateAx>
        <c:axId val="229221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222632"/>
        <c:crosses val="autoZero"/>
        <c:auto val="1"/>
        <c:lblOffset val="100"/>
        <c:baseTimeUnit val="months"/>
      </c:dateAx>
      <c:valAx>
        <c:axId val="229222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221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Julio Garro</c:v>
                </c:pt>
              </c:strCache>
            </c:strRef>
          </c:cat>
          <c:val>
            <c:numRef>
              <c:f>Sheet1!$B$2</c:f>
              <c:numCache>
                <c:formatCode>General</c:formatCode>
                <c:ptCount val="1"/>
                <c:pt idx="0">
                  <c:v>3220</c:v>
                </c:pt>
              </c:numCache>
            </c:numRef>
          </c:val>
          <c:extLst>
            <c:ext xmlns:c16="http://schemas.microsoft.com/office/drawing/2014/chart" uri="{C3380CC4-5D6E-409C-BE32-E72D297353CC}">
              <c16:uniqueId val="{00000000-EFDE-4008-BB17-ED762F4C7C13}"/>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Julio Garro</c:v>
                </c:pt>
              </c:strCache>
            </c:strRef>
          </c:cat>
          <c:val>
            <c:numRef>
              <c:f>Sheet1!$C$2</c:f>
              <c:numCache>
                <c:formatCode>General</c:formatCode>
                <c:ptCount val="1"/>
                <c:pt idx="0">
                  <c:v>302</c:v>
                </c:pt>
              </c:numCache>
            </c:numRef>
          </c:val>
          <c:extLst>
            <c:ext xmlns:c16="http://schemas.microsoft.com/office/drawing/2014/chart" uri="{C3380CC4-5D6E-409C-BE32-E72D297353CC}">
              <c16:uniqueId val="{00000001-EFDE-4008-BB17-ED762F4C7C13}"/>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Julio Garro</c:v>
                </c:pt>
              </c:strCache>
            </c:strRef>
          </c:cat>
          <c:val>
            <c:numRef>
              <c:f>Sheet1!$D$2</c:f>
              <c:numCache>
                <c:formatCode>General</c:formatCode>
                <c:ptCount val="1"/>
                <c:pt idx="0">
                  <c:v>149</c:v>
                </c:pt>
              </c:numCache>
            </c:numRef>
          </c:val>
          <c:extLst>
            <c:ext xmlns:c16="http://schemas.microsoft.com/office/drawing/2014/chart" uri="{C3380CC4-5D6E-409C-BE32-E72D297353CC}">
              <c16:uniqueId val="{00000002-EFDE-4008-BB17-ED762F4C7C13}"/>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Julio Garro</c:v>
                </c:pt>
              </c:strCache>
            </c:strRef>
          </c:cat>
          <c:val>
            <c:numRef>
              <c:f>Sheet1!$E$2</c:f>
              <c:numCache>
                <c:formatCode>General</c:formatCode>
                <c:ptCount val="1"/>
                <c:pt idx="0">
                  <c:v>16</c:v>
                </c:pt>
              </c:numCache>
            </c:numRef>
          </c:val>
          <c:extLst>
            <c:ext xmlns:c16="http://schemas.microsoft.com/office/drawing/2014/chart" uri="{C3380CC4-5D6E-409C-BE32-E72D297353CC}">
              <c16:uniqueId val="{00000003-EFDE-4008-BB17-ED762F4C7C13}"/>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Julio Garro</c:v>
                </c:pt>
              </c:strCache>
            </c:strRef>
          </c:cat>
          <c:val>
            <c:numRef>
              <c:f>Sheet1!$F$2</c:f>
              <c:numCache>
                <c:formatCode>General</c:formatCode>
                <c:ptCount val="1"/>
                <c:pt idx="0">
                  <c:v>14</c:v>
                </c:pt>
              </c:numCache>
            </c:numRef>
          </c:val>
          <c:extLst>
            <c:ext xmlns:c16="http://schemas.microsoft.com/office/drawing/2014/chart" uri="{C3380CC4-5D6E-409C-BE32-E72D297353CC}">
              <c16:uniqueId val="{00000004-EFDE-4008-BB17-ED762F4C7C13}"/>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Julio Garro</c:v>
                </c:pt>
              </c:strCache>
            </c:strRef>
          </c:cat>
          <c:val>
            <c:numRef>
              <c:f>Sheet1!$G$2</c:f>
              <c:numCache>
                <c:formatCode>General</c:formatCode>
                <c:ptCount val="1"/>
                <c:pt idx="0">
                  <c:v>139</c:v>
                </c:pt>
              </c:numCache>
            </c:numRef>
          </c:val>
          <c:extLst>
            <c:ext xmlns:c16="http://schemas.microsoft.com/office/drawing/2014/chart" uri="{C3380CC4-5D6E-409C-BE32-E72D297353CC}">
              <c16:uniqueId val="{00000005-EFDE-4008-BB17-ED762F4C7C1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Julio Garro</c:v>
                </c:pt>
              </c:strCache>
            </c:strRef>
          </c:cat>
          <c:val>
            <c:numRef>
              <c:f>Sheet1!$H$2</c:f>
              <c:numCache>
                <c:formatCode>General</c:formatCode>
                <c:ptCount val="1"/>
                <c:pt idx="0">
                  <c:v>751</c:v>
                </c:pt>
              </c:numCache>
            </c:numRef>
          </c:val>
          <c:extLst>
            <c:ext xmlns:c16="http://schemas.microsoft.com/office/drawing/2014/chart" uri="{C3380CC4-5D6E-409C-BE32-E72D297353CC}">
              <c16:uniqueId val="{00000006-EFDE-4008-BB17-ED762F4C7C1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Julio Garro</c:v>
                </c:pt>
              </c:strCache>
            </c:strRef>
          </c:cat>
          <c:val>
            <c:numRef>
              <c:f>Sheet1!$I$2</c:f>
              <c:numCache>
                <c:formatCode>General</c:formatCode>
                <c:ptCount val="1"/>
                <c:pt idx="0">
                  <c:v>483</c:v>
                </c:pt>
              </c:numCache>
            </c:numRef>
          </c:val>
          <c:extLst>
            <c:ext xmlns:c16="http://schemas.microsoft.com/office/drawing/2014/chart" uri="{C3380CC4-5D6E-409C-BE32-E72D297353CC}">
              <c16:uniqueId val="{00000007-EFDE-4008-BB17-ED762F4C7C13}"/>
            </c:ext>
          </c:extLst>
        </c:ser>
        <c:dLbls>
          <c:showLegendKey val="0"/>
          <c:showVal val="0"/>
          <c:showCatName val="0"/>
          <c:showSerName val="0"/>
          <c:showPercent val="0"/>
          <c:showBubbleSize val="0"/>
        </c:dLbls>
        <c:gapWidth val="150"/>
        <c:overlap val="100"/>
        <c:axId val="235960808"/>
        <c:axId val="235961136"/>
      </c:barChart>
      <c:catAx>
        <c:axId val="235960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961136"/>
        <c:crosses val="autoZero"/>
        <c:auto val="1"/>
        <c:lblAlgn val="ctr"/>
        <c:lblOffset val="100"/>
        <c:noMultiLvlLbl val="0"/>
      </c:catAx>
      <c:valAx>
        <c:axId val="235961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960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Julio Garro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3.3210465018550002</c:v>
                </c:pt>
                <c:pt idx="12">
                  <c:v>4.4424700133274E-2</c:v>
                </c:pt>
                <c:pt idx="13">
                  <c:v>0</c:v>
                </c:pt>
                <c:pt idx="14">
                  <c:v>4.0822697419764999E-2</c:v>
                </c:pt>
                <c:pt idx="15">
                  <c:v>0</c:v>
                </c:pt>
                <c:pt idx="16">
                  <c:v>0</c:v>
                </c:pt>
                <c:pt idx="17">
                  <c:v>0</c:v>
                </c:pt>
                <c:pt idx="18">
                  <c:v>0</c:v>
                </c:pt>
                <c:pt idx="19">
                  <c:v>0</c:v>
                </c:pt>
                <c:pt idx="20">
                  <c:v>0</c:v>
                </c:pt>
                <c:pt idx="21">
                  <c:v>0.79964460239892998</c:v>
                </c:pt>
                <c:pt idx="22">
                  <c:v>1.8862487543074</c:v>
                </c:pt>
                <c:pt idx="23">
                  <c:v>0</c:v>
                </c:pt>
              </c:numCache>
            </c:numRef>
          </c:val>
          <c:smooth val="0"/>
          <c:extLst>
            <c:ext xmlns:c16="http://schemas.microsoft.com/office/drawing/2014/chart" uri="{C3380CC4-5D6E-409C-BE32-E72D297353CC}">
              <c16:uniqueId val="{00000000-C30A-497A-A848-D0228A5642D4}"/>
            </c:ext>
          </c:extLst>
        </c:ser>
        <c:dLbls>
          <c:showLegendKey val="0"/>
          <c:showVal val="0"/>
          <c:showCatName val="0"/>
          <c:showSerName val="0"/>
          <c:showPercent val="0"/>
          <c:showBubbleSize val="0"/>
        </c:dLbls>
        <c:smooth val="0"/>
        <c:axId val="235958840"/>
        <c:axId val="235959824"/>
      </c:lineChart>
      <c:catAx>
        <c:axId val="235958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959824"/>
        <c:crosses val="autoZero"/>
        <c:auto val="1"/>
        <c:lblAlgn val="ctr"/>
        <c:lblOffset val="100"/>
        <c:noMultiLvlLbl val="0"/>
      </c:catAx>
      <c:valAx>
        <c:axId val="235959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958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Julio Garro</c:v>
                </c:pt>
              </c:strCache>
            </c:strRef>
          </c:tx>
          <c:spPr>
            <a:solidFill>
              <a:schemeClr val="accent1"/>
            </a:solidFill>
            <a:ln>
              <a:noFill/>
            </a:ln>
            <a:effectLst/>
          </c:spPr>
          <c:invertIfNegative val="0"/>
          <c:cat>
            <c:strRef>
              <c:f>Sheet1!$A$2:$A$5</c:f>
              <c:strCache>
                <c:ptCount val="4"/>
                <c:pt idx="0">
                  <c:v>Live Video</c:v>
                </c:pt>
                <c:pt idx="1">
                  <c:v>Photo</c:v>
                </c:pt>
                <c:pt idx="2">
                  <c:v>Status</c:v>
                </c:pt>
                <c:pt idx="3">
                  <c:v>Video</c:v>
                </c:pt>
              </c:strCache>
            </c:strRef>
          </c:cat>
          <c:val>
            <c:numRef>
              <c:f>Sheet1!$B$2:$B$5</c:f>
              <c:numCache>
                <c:formatCode>General</c:formatCode>
                <c:ptCount val="4"/>
                <c:pt idx="0">
                  <c:v>4.4400710411366999E-2</c:v>
                </c:pt>
                <c:pt idx="1">
                  <c:v>3.3215250675473</c:v>
                </c:pt>
                <c:pt idx="2">
                  <c:v>4.0800652810445003E-2</c:v>
                </c:pt>
                <c:pt idx="3">
                  <c:v>1.3428666758998</c:v>
                </c:pt>
              </c:numCache>
            </c:numRef>
          </c:val>
          <c:extLst>
            <c:ext xmlns:c16="http://schemas.microsoft.com/office/drawing/2014/chart" uri="{C3380CC4-5D6E-409C-BE32-E72D297353CC}">
              <c16:uniqueId val="{00000000-CE93-4AA3-A990-405C7BD5FC4F}"/>
            </c:ext>
          </c:extLst>
        </c:ser>
        <c:dLbls>
          <c:showLegendKey val="0"/>
          <c:showVal val="0"/>
          <c:showCatName val="0"/>
          <c:showSerName val="0"/>
          <c:showPercent val="0"/>
          <c:showBubbleSize val="0"/>
        </c:dLbls>
        <c:gapWidth val="219"/>
        <c:overlap val="-27"/>
        <c:axId val="235962776"/>
        <c:axId val="235954904"/>
      </c:barChart>
      <c:catAx>
        <c:axId val="235962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954904"/>
        <c:crosses val="autoZero"/>
        <c:auto val="1"/>
        <c:lblAlgn val="ctr"/>
        <c:lblOffset val="100"/>
        <c:noMultiLvlLbl val="0"/>
      </c:catAx>
      <c:valAx>
        <c:axId val="235954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962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Julio Garro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2.6031475457065998</c:v>
                </c:pt>
                <c:pt idx="3">
                  <c:v>0.29490734627404003</c:v>
                </c:pt>
                <c:pt idx="4">
                  <c:v>0</c:v>
                </c:pt>
                <c:pt idx="5">
                  <c:v>0</c:v>
                </c:pt>
                <c:pt idx="6">
                  <c:v>0</c:v>
                </c:pt>
              </c:numCache>
            </c:numRef>
          </c:val>
          <c:extLst>
            <c:ext xmlns:c16="http://schemas.microsoft.com/office/drawing/2014/chart" uri="{C3380CC4-5D6E-409C-BE32-E72D297353CC}">
              <c16:uniqueId val="{00000000-79F0-4DCD-A381-FE2D9FCCA260}"/>
            </c:ext>
          </c:extLst>
        </c:ser>
        <c:dLbls>
          <c:showLegendKey val="0"/>
          <c:showVal val="0"/>
          <c:showCatName val="0"/>
          <c:showSerName val="0"/>
          <c:showPercent val="0"/>
          <c:showBubbleSize val="0"/>
        </c:dLbls>
        <c:gapWidth val="219"/>
        <c:overlap val="-27"/>
        <c:axId val="235969664"/>
        <c:axId val="235970976"/>
      </c:barChart>
      <c:catAx>
        <c:axId val="235969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970976"/>
        <c:crosses val="autoZero"/>
        <c:auto val="1"/>
        <c:lblAlgn val="ctr"/>
        <c:lblOffset val="100"/>
        <c:noMultiLvlLbl val="0"/>
      </c:catAx>
      <c:valAx>
        <c:axId val="235970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969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9EC92-96CF-4F3F-B1EB-FE7DA2DF205A}"/>
              </a:ext>
            </a:extLst>
          </p:cNvPr>
          <p:cNvSpPr>
            <a:spLocks noGrp="1"/>
          </p:cNvSpPr>
          <p:nvPr>
            <p:ph type="ctrTitle"/>
          </p:nvPr>
        </p:nvSpPr>
        <p:spPr/>
        <p:txBody>
          <a:bodyPr/>
          <a:lstStyle/>
          <a:p>
            <a:r>
              <a:rPr lang="en-US"/>
              <a:t>FACEBOOK NUEVO</a:t>
            </a:r>
          </a:p>
        </p:txBody>
      </p:sp>
      <p:sp>
        <p:nvSpPr>
          <p:cNvPr id="3" name="Subtitle 2">
            <a:extLst>
              <a:ext uri="{FF2B5EF4-FFF2-40B4-BE49-F238E27FC236}">
                <a16:creationId xmlns:a16="http://schemas.microsoft.com/office/drawing/2014/main" id="{03F6068C-6B6C-4D51-8717-D34413531421}"/>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4942701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AAF5F-1BAA-4014-87EB-E2BF05C0E21C}"/>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EFACFC9E-C6BB-4F5F-A530-D3E6987A709C}"/>
              </a:ext>
            </a:extLst>
          </p:cNvPr>
          <p:cNvGraphicFramePr>
            <a:graphicFrameLocks noGrp="1"/>
          </p:cNvGraphicFramePr>
          <p:nvPr>
            <p:ph type="tbl" sz="quarter" idx="13"/>
            <p:extLst>
              <p:ext uri="{D42A27DB-BD31-4B8C-83A1-F6EECF244321}">
                <p14:modId xmlns:p14="http://schemas.microsoft.com/office/powerpoint/2010/main" val="3059103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02685806"/>
                    </a:ext>
                  </a:extLst>
                </a:gridCol>
                <a:gridCol w="740664">
                  <a:extLst>
                    <a:ext uri="{9D8B030D-6E8A-4147-A177-3AD203B41FA5}">
                      <a16:colId xmlns:a16="http://schemas.microsoft.com/office/drawing/2014/main" val="702657476"/>
                    </a:ext>
                  </a:extLst>
                </a:gridCol>
                <a:gridCol w="740664">
                  <a:extLst>
                    <a:ext uri="{9D8B030D-6E8A-4147-A177-3AD203B41FA5}">
                      <a16:colId xmlns:a16="http://schemas.microsoft.com/office/drawing/2014/main" val="2922164011"/>
                    </a:ext>
                  </a:extLst>
                </a:gridCol>
                <a:gridCol w="740664">
                  <a:extLst>
                    <a:ext uri="{9D8B030D-6E8A-4147-A177-3AD203B41FA5}">
                      <a16:colId xmlns:a16="http://schemas.microsoft.com/office/drawing/2014/main" val="1093582009"/>
                    </a:ext>
                  </a:extLst>
                </a:gridCol>
                <a:gridCol w="740664">
                  <a:extLst>
                    <a:ext uri="{9D8B030D-6E8A-4147-A177-3AD203B41FA5}">
                      <a16:colId xmlns:a16="http://schemas.microsoft.com/office/drawing/2014/main" val="3725438061"/>
                    </a:ext>
                  </a:extLst>
                </a:gridCol>
                <a:gridCol w="740664">
                  <a:extLst>
                    <a:ext uri="{9D8B030D-6E8A-4147-A177-3AD203B41FA5}">
                      <a16:colId xmlns:a16="http://schemas.microsoft.com/office/drawing/2014/main" val="319700501"/>
                    </a:ext>
                  </a:extLst>
                </a:gridCol>
                <a:gridCol w="740664">
                  <a:extLst>
                    <a:ext uri="{9D8B030D-6E8A-4147-A177-3AD203B41FA5}">
                      <a16:colId xmlns:a16="http://schemas.microsoft.com/office/drawing/2014/main" val="591939003"/>
                    </a:ext>
                  </a:extLst>
                </a:gridCol>
                <a:gridCol w="740664">
                  <a:extLst>
                    <a:ext uri="{9D8B030D-6E8A-4147-A177-3AD203B41FA5}">
                      <a16:colId xmlns:a16="http://schemas.microsoft.com/office/drawing/2014/main" val="3450239298"/>
                    </a:ext>
                  </a:extLst>
                </a:gridCol>
                <a:gridCol w="740664">
                  <a:extLst>
                    <a:ext uri="{9D8B030D-6E8A-4147-A177-3AD203B41FA5}">
                      <a16:colId xmlns:a16="http://schemas.microsoft.com/office/drawing/2014/main" val="4016485041"/>
                    </a:ext>
                  </a:extLst>
                </a:gridCol>
                <a:gridCol w="740664">
                  <a:extLst>
                    <a:ext uri="{9D8B030D-6E8A-4147-A177-3AD203B41FA5}">
                      <a16:colId xmlns:a16="http://schemas.microsoft.com/office/drawing/2014/main" val="383036613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719804009"/>
                  </a:ext>
                </a:extLst>
              </a:tr>
              <a:tr h="370840">
                <a:tc>
                  <a:txBody>
                    <a:bodyPr/>
                    <a:lstStyle/>
                    <a:p>
                      <a:r>
                        <a:rPr lang="en-US" sz="1000"/>
                        <a:t>Julio Garro</a:t>
                      </a:r>
                    </a:p>
                  </a:txBody>
                  <a:tcPr/>
                </a:tc>
                <a:tc>
                  <a:txBody>
                    <a:bodyPr/>
                    <a:lstStyle/>
                    <a:p>
                      <a:r>
                        <a:rPr lang="en-US" sz="1000"/>
                        <a:t>83332</a:t>
                      </a:r>
                    </a:p>
                  </a:txBody>
                  <a:tcPr/>
                </a:tc>
                <a:tc>
                  <a:txBody>
                    <a:bodyPr/>
                    <a:lstStyle/>
                    <a:p>
                      <a:r>
                        <a:rPr lang="en-US" sz="1000"/>
                        <a:t>104</a:t>
                      </a:r>
                    </a:p>
                  </a:txBody>
                  <a:tcPr/>
                </a:tc>
                <a:tc>
                  <a:txBody>
                    <a:bodyPr/>
                    <a:lstStyle/>
                    <a:p>
                      <a:r>
                        <a:rPr lang="en-US" sz="1000"/>
                        <a:t>5</a:t>
                      </a:r>
                    </a:p>
                  </a:txBody>
                  <a:tcPr/>
                </a:tc>
                <a:tc>
                  <a:txBody>
                    <a:bodyPr/>
                    <a:lstStyle/>
                    <a:p>
                      <a:r>
                        <a:rPr lang="en-US" sz="1000"/>
                        <a:t>3840</a:t>
                      </a:r>
                    </a:p>
                  </a:txBody>
                  <a:tcPr/>
                </a:tc>
                <a:tc>
                  <a:txBody>
                    <a:bodyPr/>
                    <a:lstStyle/>
                    <a:p>
                      <a:r>
                        <a:rPr lang="en-US" sz="1000"/>
                        <a:t>751</a:t>
                      </a:r>
                    </a:p>
                  </a:txBody>
                  <a:tcPr/>
                </a:tc>
                <a:tc>
                  <a:txBody>
                    <a:bodyPr/>
                    <a:lstStyle/>
                    <a:p>
                      <a:r>
                        <a:rPr lang="en-US" sz="1000"/>
                        <a:t>483</a:t>
                      </a:r>
                    </a:p>
                  </a:txBody>
                  <a:tcPr/>
                </a:tc>
                <a:tc>
                  <a:txBody>
                    <a:bodyPr/>
                    <a:lstStyle/>
                    <a:p>
                      <a:r>
                        <a:rPr lang="en-US" sz="1000"/>
                        <a:t>24</a:t>
                      </a:r>
                    </a:p>
                  </a:txBody>
                  <a:tcPr/>
                </a:tc>
                <a:tc>
                  <a:txBody>
                    <a:bodyPr/>
                    <a:lstStyle/>
                    <a:p>
                      <a:r>
                        <a:rPr lang="en-US" sz="1000"/>
                        <a:t>1.2185%</a:t>
                      </a:r>
                    </a:p>
                  </a:txBody>
                  <a:tcPr/>
                </a:tc>
                <a:tc>
                  <a:txBody>
                    <a:bodyPr/>
                    <a:lstStyle/>
                    <a:p>
                      <a:r>
                        <a:rPr lang="en-US" sz="1000"/>
                        <a:t>0.0%</a:t>
                      </a:r>
                    </a:p>
                  </a:txBody>
                  <a:tcPr/>
                </a:tc>
                <a:extLst>
                  <a:ext uri="{0D108BD9-81ED-4DB2-BD59-A6C34878D82A}">
                    <a16:rowId xmlns:a16="http://schemas.microsoft.com/office/drawing/2014/main" val="3381717173"/>
                  </a:ext>
                </a:extLst>
              </a:tr>
            </a:tbl>
          </a:graphicData>
        </a:graphic>
      </p:graphicFrame>
      <p:sp>
        <p:nvSpPr>
          <p:cNvPr id="4" name="Text Placeholder 3">
            <a:extLst>
              <a:ext uri="{FF2B5EF4-FFF2-40B4-BE49-F238E27FC236}">
                <a16:creationId xmlns:a16="http://schemas.microsoft.com/office/drawing/2014/main" id="{BEAFC3EC-0209-420B-9DEB-E4165BC1162B}"/>
              </a:ext>
            </a:extLst>
          </p:cNvPr>
          <p:cNvSpPr>
            <a:spLocks noGrp="1"/>
          </p:cNvSpPr>
          <p:nvPr>
            <p:ph type="body" sz="quarter" idx="14"/>
          </p:nvPr>
        </p:nvSpPr>
        <p:spPr/>
        <p:txBody>
          <a:bodyPr/>
          <a:lstStyle/>
          <a:p>
            <a:r>
              <a:rPr lang="en-US"/>
              <a:t>07/03/2018 - 08/03/2018</a:t>
            </a:r>
          </a:p>
        </p:txBody>
      </p:sp>
    </p:spTree>
    <p:extLst>
      <p:ext uri="{BB962C8B-B14F-4D97-AF65-F5344CB8AC3E}">
        <p14:creationId xmlns:p14="http://schemas.microsoft.com/office/powerpoint/2010/main" val="2715411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3E64C-EC1B-4A7F-843F-FC975055842D}"/>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7607E06D-7984-43FE-B5E0-1EF783033C72}"/>
              </a:ext>
            </a:extLst>
          </p:cNvPr>
          <p:cNvGraphicFramePr>
            <a:graphicFrameLocks noGrp="1"/>
          </p:cNvGraphicFramePr>
          <p:nvPr>
            <p:ph type="chart" sz="quarter" idx="13"/>
            <p:extLst>
              <p:ext uri="{D42A27DB-BD31-4B8C-83A1-F6EECF244321}">
                <p14:modId xmlns:p14="http://schemas.microsoft.com/office/powerpoint/2010/main" val="31017155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1DFE7C-F4D8-4FF9-9A27-3DF0105E2C63}"/>
              </a:ext>
            </a:extLst>
          </p:cNvPr>
          <p:cNvSpPr>
            <a:spLocks noGrp="1"/>
          </p:cNvSpPr>
          <p:nvPr>
            <p:ph type="body" sz="quarter" idx="14"/>
          </p:nvPr>
        </p:nvSpPr>
        <p:spPr/>
        <p:txBody>
          <a:bodyPr/>
          <a:lstStyle/>
          <a:p>
            <a:r>
              <a:rPr lang="en-US"/>
              <a:t>07/03/2018 - 08/03/2018</a:t>
            </a:r>
          </a:p>
        </p:txBody>
      </p:sp>
      <p:sp>
        <p:nvSpPr>
          <p:cNvPr id="5" name="Footer Placeholder 4">
            <a:extLst>
              <a:ext uri="{FF2B5EF4-FFF2-40B4-BE49-F238E27FC236}">
                <a16:creationId xmlns:a16="http://schemas.microsoft.com/office/drawing/2014/main" id="{FB8888EC-1FD5-44DC-9A82-E7B6224B70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7999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FC6B1-6179-465B-9688-E61495DBF456}"/>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976D1B21-9CD7-4944-8462-5E9697A1FF94}"/>
              </a:ext>
            </a:extLst>
          </p:cNvPr>
          <p:cNvGraphicFramePr>
            <a:graphicFrameLocks noGrp="1"/>
          </p:cNvGraphicFramePr>
          <p:nvPr>
            <p:ph type="chart" sz="quarter" idx="13"/>
            <p:extLst>
              <p:ext uri="{D42A27DB-BD31-4B8C-83A1-F6EECF244321}">
                <p14:modId xmlns:p14="http://schemas.microsoft.com/office/powerpoint/2010/main" val="8080866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E8AA9E-9B0B-44EA-A130-389718E29E33}"/>
              </a:ext>
            </a:extLst>
          </p:cNvPr>
          <p:cNvSpPr>
            <a:spLocks noGrp="1"/>
          </p:cNvSpPr>
          <p:nvPr>
            <p:ph type="body" sz="quarter" idx="14"/>
          </p:nvPr>
        </p:nvSpPr>
        <p:spPr/>
        <p:txBody>
          <a:bodyPr/>
          <a:lstStyle/>
          <a:p>
            <a:r>
              <a:rPr lang="en-US"/>
              <a:t>07/03/2018 - 08/03/2018</a:t>
            </a:r>
          </a:p>
        </p:txBody>
      </p:sp>
      <p:sp>
        <p:nvSpPr>
          <p:cNvPr id="5" name="Footer Placeholder 4">
            <a:extLst>
              <a:ext uri="{FF2B5EF4-FFF2-40B4-BE49-F238E27FC236}">
                <a16:creationId xmlns:a16="http://schemas.microsoft.com/office/drawing/2014/main" id="{0EA7EF47-3CFC-4F6E-B523-08B931AB44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61689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4FBC9-5CEF-4F64-9AA3-3B6523E04EEB}"/>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BF0299B6-C036-42E5-97F8-7BFBB986D92C}"/>
              </a:ext>
            </a:extLst>
          </p:cNvPr>
          <p:cNvGraphicFramePr>
            <a:graphicFrameLocks noGrp="1"/>
          </p:cNvGraphicFramePr>
          <p:nvPr>
            <p:ph type="chart" sz="quarter" idx="13"/>
            <p:extLst>
              <p:ext uri="{D42A27DB-BD31-4B8C-83A1-F6EECF244321}">
                <p14:modId xmlns:p14="http://schemas.microsoft.com/office/powerpoint/2010/main" val="36810445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559CFA-58F3-47B9-8AEB-26F69B4BC05C}"/>
              </a:ext>
            </a:extLst>
          </p:cNvPr>
          <p:cNvSpPr>
            <a:spLocks noGrp="1"/>
          </p:cNvSpPr>
          <p:nvPr>
            <p:ph type="body" sz="quarter" idx="14"/>
          </p:nvPr>
        </p:nvSpPr>
        <p:spPr/>
        <p:txBody>
          <a:bodyPr/>
          <a:lstStyle/>
          <a:p>
            <a:r>
              <a:rPr lang="en-US"/>
              <a:t>07/03/2018 - 08/03/2018</a:t>
            </a:r>
          </a:p>
        </p:txBody>
      </p:sp>
      <p:sp>
        <p:nvSpPr>
          <p:cNvPr id="5" name="Footer Placeholder 4">
            <a:extLst>
              <a:ext uri="{FF2B5EF4-FFF2-40B4-BE49-F238E27FC236}">
                <a16:creationId xmlns:a16="http://schemas.microsoft.com/office/drawing/2014/main" id="{BDDE46EE-EF7A-4D2B-9FB4-66F9C5D8BE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96018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A5B8A-CD9C-46C2-AD49-8A9CCCAA434D}"/>
              </a:ext>
            </a:extLst>
          </p:cNvPr>
          <p:cNvSpPr>
            <a:spLocks noGrp="1"/>
          </p:cNvSpPr>
          <p:nvPr>
            <p:ph type="title"/>
          </p:nvPr>
        </p:nvSpPr>
        <p:spPr/>
        <p:txBody>
          <a:bodyPr/>
          <a:lstStyle/>
          <a:p>
            <a:r>
              <a:rPr lang="en-US"/>
              <a:t>Facebook Fans Change Rate</a:t>
            </a:r>
          </a:p>
        </p:txBody>
      </p:sp>
      <p:graphicFrame>
        <p:nvGraphicFramePr>
          <p:cNvPr id="6" name="Chart Placeholder 5">
            <a:extLst>
              <a:ext uri="{FF2B5EF4-FFF2-40B4-BE49-F238E27FC236}">
                <a16:creationId xmlns:a16="http://schemas.microsoft.com/office/drawing/2014/main" id="{49917592-49A2-45F5-8F86-E95B2BF2EBFA}"/>
              </a:ext>
            </a:extLst>
          </p:cNvPr>
          <p:cNvGraphicFramePr>
            <a:graphicFrameLocks noGrp="1"/>
          </p:cNvGraphicFramePr>
          <p:nvPr>
            <p:ph type="chart" sz="quarter" idx="13"/>
            <p:extLst>
              <p:ext uri="{D42A27DB-BD31-4B8C-83A1-F6EECF244321}">
                <p14:modId xmlns:p14="http://schemas.microsoft.com/office/powerpoint/2010/main" val="14497726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957A1B-7671-41EB-A89E-E6BCC559A163}"/>
              </a:ext>
            </a:extLst>
          </p:cNvPr>
          <p:cNvSpPr>
            <a:spLocks noGrp="1"/>
          </p:cNvSpPr>
          <p:nvPr>
            <p:ph type="body" sz="quarter" idx="14"/>
          </p:nvPr>
        </p:nvSpPr>
        <p:spPr/>
        <p:txBody>
          <a:bodyPr/>
          <a:lstStyle/>
          <a:p>
            <a:r>
              <a:rPr lang="en-US"/>
              <a:t>07/03/2018 - 08/03/2018</a:t>
            </a:r>
          </a:p>
        </p:txBody>
      </p:sp>
      <p:sp>
        <p:nvSpPr>
          <p:cNvPr id="5" name="Footer Placeholder 4">
            <a:extLst>
              <a:ext uri="{FF2B5EF4-FFF2-40B4-BE49-F238E27FC236}">
                <a16:creationId xmlns:a16="http://schemas.microsoft.com/office/drawing/2014/main" id="{B5C0E4E6-7374-4D1D-9080-A8035716EE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21133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51FFC-3362-4A38-956A-1F5467094D75}"/>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6FDCFEAC-0BD9-4FD1-A7F1-F42C9EE211E3}"/>
              </a:ext>
            </a:extLst>
          </p:cNvPr>
          <p:cNvGraphicFramePr>
            <a:graphicFrameLocks noGrp="1"/>
          </p:cNvGraphicFramePr>
          <p:nvPr>
            <p:ph type="chart" sz="quarter" idx="13"/>
            <p:extLst>
              <p:ext uri="{D42A27DB-BD31-4B8C-83A1-F6EECF244321}">
                <p14:modId xmlns:p14="http://schemas.microsoft.com/office/powerpoint/2010/main" val="38343088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360B64-161C-409C-BEEB-6F99958D81A7}"/>
              </a:ext>
            </a:extLst>
          </p:cNvPr>
          <p:cNvSpPr>
            <a:spLocks noGrp="1"/>
          </p:cNvSpPr>
          <p:nvPr>
            <p:ph type="body" sz="quarter" idx="14"/>
          </p:nvPr>
        </p:nvSpPr>
        <p:spPr/>
        <p:txBody>
          <a:bodyPr/>
          <a:lstStyle/>
          <a:p>
            <a:r>
              <a:rPr lang="en-US"/>
              <a:t>07/03/2018 - 08/03/2018</a:t>
            </a:r>
          </a:p>
        </p:txBody>
      </p:sp>
      <p:sp>
        <p:nvSpPr>
          <p:cNvPr id="5" name="Footer Placeholder 4">
            <a:extLst>
              <a:ext uri="{FF2B5EF4-FFF2-40B4-BE49-F238E27FC236}">
                <a16:creationId xmlns:a16="http://schemas.microsoft.com/office/drawing/2014/main" id="{9CE67AF9-175D-4EDC-8C7E-177F451F1A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57377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6B3DF-6BE6-409A-B43E-5B2EAEB2E565}"/>
              </a:ext>
            </a:extLst>
          </p:cNvPr>
          <p:cNvSpPr>
            <a:spLocks noGrp="1"/>
          </p:cNvSpPr>
          <p:nvPr>
            <p:ph type="title"/>
          </p:nvPr>
        </p:nvSpPr>
        <p:spPr/>
        <p:txBody>
          <a:bodyPr/>
          <a:lstStyle/>
          <a:p>
            <a:r>
              <a:rPr lang="en-US"/>
              <a:t>Facebook Fan Distribution Development</a:t>
            </a:r>
          </a:p>
        </p:txBody>
      </p:sp>
      <p:graphicFrame>
        <p:nvGraphicFramePr>
          <p:cNvPr id="6" name="Chart Placeholder 5">
            <a:extLst>
              <a:ext uri="{FF2B5EF4-FFF2-40B4-BE49-F238E27FC236}">
                <a16:creationId xmlns:a16="http://schemas.microsoft.com/office/drawing/2014/main" id="{203BB102-E1A3-45CF-A47E-6105A9B0E061}"/>
              </a:ext>
            </a:extLst>
          </p:cNvPr>
          <p:cNvGraphicFramePr>
            <a:graphicFrameLocks noGrp="1"/>
          </p:cNvGraphicFramePr>
          <p:nvPr>
            <p:ph type="chart" sz="quarter" idx="13"/>
            <p:extLst>
              <p:ext uri="{D42A27DB-BD31-4B8C-83A1-F6EECF244321}">
                <p14:modId xmlns:p14="http://schemas.microsoft.com/office/powerpoint/2010/main" val="10242294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BC2C9B-8640-4560-80EA-FD66D0DF0CB6}"/>
              </a:ext>
            </a:extLst>
          </p:cNvPr>
          <p:cNvSpPr>
            <a:spLocks noGrp="1"/>
          </p:cNvSpPr>
          <p:nvPr>
            <p:ph type="body" sz="quarter" idx="14"/>
          </p:nvPr>
        </p:nvSpPr>
        <p:spPr/>
        <p:txBody>
          <a:bodyPr/>
          <a:lstStyle/>
          <a:p>
            <a:r>
              <a:rPr lang="en-US"/>
              <a:t>07/03/2018 - 08/03/2018</a:t>
            </a:r>
          </a:p>
        </p:txBody>
      </p:sp>
      <p:sp>
        <p:nvSpPr>
          <p:cNvPr id="5" name="Footer Placeholder 4">
            <a:extLst>
              <a:ext uri="{FF2B5EF4-FFF2-40B4-BE49-F238E27FC236}">
                <a16:creationId xmlns:a16="http://schemas.microsoft.com/office/drawing/2014/main" id="{A678F928-6D5D-428E-9E58-909009763C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8857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1081A-5E91-4491-8A28-774872FE323A}"/>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DDB0DAE4-9DA2-4106-A22D-9EAE6831CEA2}"/>
              </a:ext>
            </a:extLst>
          </p:cNvPr>
          <p:cNvGraphicFramePr>
            <a:graphicFrameLocks noGrp="1"/>
          </p:cNvGraphicFramePr>
          <p:nvPr>
            <p:ph type="chart" sz="quarter" idx="13"/>
            <p:extLst>
              <p:ext uri="{D42A27DB-BD31-4B8C-83A1-F6EECF244321}">
                <p14:modId xmlns:p14="http://schemas.microsoft.com/office/powerpoint/2010/main" val="35217766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FE7D63-C566-4FA6-B9CF-2F8D43775F05}"/>
              </a:ext>
            </a:extLst>
          </p:cNvPr>
          <p:cNvSpPr>
            <a:spLocks noGrp="1"/>
          </p:cNvSpPr>
          <p:nvPr>
            <p:ph type="body" sz="quarter" idx="14"/>
          </p:nvPr>
        </p:nvSpPr>
        <p:spPr/>
        <p:txBody>
          <a:bodyPr/>
          <a:lstStyle/>
          <a:p>
            <a:r>
              <a:rPr lang="en-US"/>
              <a:t>07/03/2018 - 08/03/2018</a:t>
            </a:r>
          </a:p>
        </p:txBody>
      </p:sp>
      <p:sp>
        <p:nvSpPr>
          <p:cNvPr id="5" name="Footer Placeholder 4">
            <a:extLst>
              <a:ext uri="{FF2B5EF4-FFF2-40B4-BE49-F238E27FC236}">
                <a16:creationId xmlns:a16="http://schemas.microsoft.com/office/drawing/2014/main" id="{C1707F53-4EBA-451A-8715-4C1E1274DF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49428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3E730-2F5D-4BCC-90D6-789CE9F25DDA}"/>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AE08833A-ABF5-4F4C-8DB8-E6422B42BD24}"/>
              </a:ext>
            </a:extLst>
          </p:cNvPr>
          <p:cNvGraphicFramePr>
            <a:graphicFrameLocks noGrp="1"/>
          </p:cNvGraphicFramePr>
          <p:nvPr>
            <p:ph type="chart" sz="quarter" idx="13"/>
            <p:extLst>
              <p:ext uri="{D42A27DB-BD31-4B8C-83A1-F6EECF244321}">
                <p14:modId xmlns:p14="http://schemas.microsoft.com/office/powerpoint/2010/main" val="31094685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76016C-512F-4CAC-B2C2-92058B414766}"/>
              </a:ext>
            </a:extLst>
          </p:cNvPr>
          <p:cNvSpPr>
            <a:spLocks noGrp="1"/>
          </p:cNvSpPr>
          <p:nvPr>
            <p:ph type="body" sz="quarter" idx="14"/>
          </p:nvPr>
        </p:nvSpPr>
        <p:spPr/>
        <p:txBody>
          <a:bodyPr/>
          <a:lstStyle/>
          <a:p>
            <a:r>
              <a:rPr lang="en-US"/>
              <a:t>07/03/2018 - 08/03/2018</a:t>
            </a:r>
          </a:p>
        </p:txBody>
      </p:sp>
      <p:sp>
        <p:nvSpPr>
          <p:cNvPr id="5" name="Footer Placeholder 4">
            <a:extLst>
              <a:ext uri="{FF2B5EF4-FFF2-40B4-BE49-F238E27FC236}">
                <a16:creationId xmlns:a16="http://schemas.microsoft.com/office/drawing/2014/main" id="{756A9007-05B3-4A3F-B2C5-B1588E62FB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47968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9DB5C-FED3-4A96-8ABD-16894624EAFF}"/>
              </a:ext>
            </a:extLst>
          </p:cNvPr>
          <p:cNvSpPr>
            <a:spLocks noGrp="1"/>
          </p:cNvSpPr>
          <p:nvPr>
            <p:ph type="title"/>
          </p:nvPr>
        </p:nvSpPr>
        <p:spPr/>
        <p:txBody>
          <a:bodyPr/>
          <a:lstStyle/>
          <a:p>
            <a:r>
              <a:rPr lang="en-US"/>
              <a:t>Facebook Own Posts with Reactions Table - 1 of 2</a:t>
            </a:r>
          </a:p>
        </p:txBody>
      </p:sp>
      <p:graphicFrame>
        <p:nvGraphicFramePr>
          <p:cNvPr id="5" name="Table Placeholder 4">
            <a:extLst>
              <a:ext uri="{FF2B5EF4-FFF2-40B4-BE49-F238E27FC236}">
                <a16:creationId xmlns:a16="http://schemas.microsoft.com/office/drawing/2014/main" id="{3F3A4F03-D953-484D-A5E2-CEBFC43A4F3F}"/>
              </a:ext>
            </a:extLst>
          </p:cNvPr>
          <p:cNvGraphicFramePr>
            <a:graphicFrameLocks noGrp="1"/>
          </p:cNvGraphicFramePr>
          <p:nvPr>
            <p:ph type="tbl" sz="quarter" idx="13"/>
            <p:extLst>
              <p:ext uri="{D42A27DB-BD31-4B8C-83A1-F6EECF244321}">
                <p14:modId xmlns:p14="http://schemas.microsoft.com/office/powerpoint/2010/main" val="1146041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83538912"/>
                    </a:ext>
                  </a:extLst>
                </a:gridCol>
                <a:gridCol w="822960">
                  <a:extLst>
                    <a:ext uri="{9D8B030D-6E8A-4147-A177-3AD203B41FA5}">
                      <a16:colId xmlns:a16="http://schemas.microsoft.com/office/drawing/2014/main" val="3123331021"/>
                    </a:ext>
                  </a:extLst>
                </a:gridCol>
                <a:gridCol w="822960">
                  <a:extLst>
                    <a:ext uri="{9D8B030D-6E8A-4147-A177-3AD203B41FA5}">
                      <a16:colId xmlns:a16="http://schemas.microsoft.com/office/drawing/2014/main" val="197858774"/>
                    </a:ext>
                  </a:extLst>
                </a:gridCol>
                <a:gridCol w="822960">
                  <a:extLst>
                    <a:ext uri="{9D8B030D-6E8A-4147-A177-3AD203B41FA5}">
                      <a16:colId xmlns:a16="http://schemas.microsoft.com/office/drawing/2014/main" val="3758357921"/>
                    </a:ext>
                  </a:extLst>
                </a:gridCol>
                <a:gridCol w="822960">
                  <a:extLst>
                    <a:ext uri="{9D8B030D-6E8A-4147-A177-3AD203B41FA5}">
                      <a16:colId xmlns:a16="http://schemas.microsoft.com/office/drawing/2014/main" val="2252257155"/>
                    </a:ext>
                  </a:extLst>
                </a:gridCol>
                <a:gridCol w="822960">
                  <a:extLst>
                    <a:ext uri="{9D8B030D-6E8A-4147-A177-3AD203B41FA5}">
                      <a16:colId xmlns:a16="http://schemas.microsoft.com/office/drawing/2014/main" val="1895649028"/>
                    </a:ext>
                  </a:extLst>
                </a:gridCol>
                <a:gridCol w="822960">
                  <a:extLst>
                    <a:ext uri="{9D8B030D-6E8A-4147-A177-3AD203B41FA5}">
                      <a16:colId xmlns:a16="http://schemas.microsoft.com/office/drawing/2014/main" val="3560474845"/>
                    </a:ext>
                  </a:extLst>
                </a:gridCol>
                <a:gridCol w="822960">
                  <a:extLst>
                    <a:ext uri="{9D8B030D-6E8A-4147-A177-3AD203B41FA5}">
                      <a16:colId xmlns:a16="http://schemas.microsoft.com/office/drawing/2014/main" val="4010421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45524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Julio Garro - 2018-03-07 11:45:57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1565958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Julio Garro - 2018-03-07 22:51:22</a:t>
                      </a:r>
                      <a:r>
                        <a:rPr kumimoji="0" lang="es-ES" sz="1000" b="0" i="0" u="none" strike="noStrike" kern="1200" cap="none" spc="0" normalizeH="0" baseline="0" noProof="0">
                          <a:ln>
                            <a:noFill/>
                          </a:ln>
                          <a:solidFill>
                            <a:prstClr val="black"/>
                          </a:solidFill>
                          <a:effectLst/>
                          <a:uLnTx/>
                          <a:uFillTx/>
                          <a:latin typeface="+mn-lt"/>
                          <a:ea typeface="+mn-ea"/>
                          <a:cs typeface="+mn-cs"/>
                        </a:rPr>
                        <a:t>
ALIMENTACIÓN NUTRITIVA PARA LOS COLEGIOS PÚBLICOS DE LA CIUDAD
Esta semana empezó a funcionar el nuevo servicio de alimentación para las escuelas públicas. Queremos que todos los chicos reciban la alimentación que merecen. Transparentamos un sistema que desde hace años necesitaba un cambio. Hoy, junto a todo mi equipo, recorrimos escuelas para ver cómo se estaba implementando.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extLst>
                  <a:ext uri="{0D108BD9-81ED-4DB2-BD59-A6C34878D82A}">
                    <a16:rowId xmlns:a16="http://schemas.microsoft.com/office/drawing/2014/main" val="3928768018"/>
                  </a:ext>
                </a:extLst>
              </a:tr>
            </a:tbl>
          </a:graphicData>
        </a:graphic>
      </p:graphicFrame>
      <p:sp>
        <p:nvSpPr>
          <p:cNvPr id="4" name="Text Placeholder 3">
            <a:extLst>
              <a:ext uri="{FF2B5EF4-FFF2-40B4-BE49-F238E27FC236}">
                <a16:creationId xmlns:a16="http://schemas.microsoft.com/office/drawing/2014/main" id="{5BCA467B-8E0E-4BCA-BDFC-6855FA1D2279}"/>
              </a:ext>
            </a:extLst>
          </p:cNvPr>
          <p:cNvSpPr>
            <a:spLocks noGrp="1"/>
          </p:cNvSpPr>
          <p:nvPr>
            <p:ph type="body" sz="quarter" idx="14"/>
          </p:nvPr>
        </p:nvSpPr>
        <p:spPr/>
        <p:txBody>
          <a:bodyPr/>
          <a:lstStyle/>
          <a:p>
            <a:r>
              <a:rPr lang="en-US"/>
              <a:t>07/03/2018 - 08/03/2018</a:t>
            </a:r>
          </a:p>
        </p:txBody>
      </p:sp>
    </p:spTree>
    <p:extLst>
      <p:ext uri="{BB962C8B-B14F-4D97-AF65-F5344CB8AC3E}">
        <p14:creationId xmlns:p14="http://schemas.microsoft.com/office/powerpoint/2010/main" val="25708521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02236-FBBB-46E4-BD3F-C0A1A13C0DD8}"/>
              </a:ext>
            </a:extLst>
          </p:cNvPr>
          <p:cNvSpPr>
            <a:spLocks noGrp="1"/>
          </p:cNvSpPr>
          <p:nvPr>
            <p:ph type="title"/>
          </p:nvPr>
        </p:nvSpPr>
        <p:spPr/>
        <p:txBody>
          <a:bodyPr/>
          <a:lstStyle/>
          <a:p>
            <a:r>
              <a:rPr lang="en-US"/>
              <a:t>Facebook Own Posts with Reactions Table - 2 of 2</a:t>
            </a:r>
          </a:p>
        </p:txBody>
      </p:sp>
      <p:graphicFrame>
        <p:nvGraphicFramePr>
          <p:cNvPr id="5" name="Table Placeholder 4">
            <a:extLst>
              <a:ext uri="{FF2B5EF4-FFF2-40B4-BE49-F238E27FC236}">
                <a16:creationId xmlns:a16="http://schemas.microsoft.com/office/drawing/2014/main" id="{2D32185F-76AB-4FAF-BF5D-D2DDD11FC541}"/>
              </a:ext>
            </a:extLst>
          </p:cNvPr>
          <p:cNvGraphicFramePr>
            <a:graphicFrameLocks noGrp="1"/>
          </p:cNvGraphicFramePr>
          <p:nvPr>
            <p:ph type="tbl" sz="quarter" idx="13"/>
            <p:extLst>
              <p:ext uri="{D42A27DB-BD31-4B8C-83A1-F6EECF244321}">
                <p14:modId xmlns:p14="http://schemas.microsoft.com/office/powerpoint/2010/main" val="2187486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4382141"/>
                    </a:ext>
                  </a:extLst>
                </a:gridCol>
                <a:gridCol w="822960">
                  <a:extLst>
                    <a:ext uri="{9D8B030D-6E8A-4147-A177-3AD203B41FA5}">
                      <a16:colId xmlns:a16="http://schemas.microsoft.com/office/drawing/2014/main" val="683923857"/>
                    </a:ext>
                  </a:extLst>
                </a:gridCol>
                <a:gridCol w="822960">
                  <a:extLst>
                    <a:ext uri="{9D8B030D-6E8A-4147-A177-3AD203B41FA5}">
                      <a16:colId xmlns:a16="http://schemas.microsoft.com/office/drawing/2014/main" val="247792691"/>
                    </a:ext>
                  </a:extLst>
                </a:gridCol>
                <a:gridCol w="822960">
                  <a:extLst>
                    <a:ext uri="{9D8B030D-6E8A-4147-A177-3AD203B41FA5}">
                      <a16:colId xmlns:a16="http://schemas.microsoft.com/office/drawing/2014/main" val="520040333"/>
                    </a:ext>
                  </a:extLst>
                </a:gridCol>
                <a:gridCol w="822960">
                  <a:extLst>
                    <a:ext uri="{9D8B030D-6E8A-4147-A177-3AD203B41FA5}">
                      <a16:colId xmlns:a16="http://schemas.microsoft.com/office/drawing/2014/main" val="727366036"/>
                    </a:ext>
                  </a:extLst>
                </a:gridCol>
                <a:gridCol w="822960">
                  <a:extLst>
                    <a:ext uri="{9D8B030D-6E8A-4147-A177-3AD203B41FA5}">
                      <a16:colId xmlns:a16="http://schemas.microsoft.com/office/drawing/2014/main" val="313462562"/>
                    </a:ext>
                  </a:extLst>
                </a:gridCol>
                <a:gridCol w="822960">
                  <a:extLst>
                    <a:ext uri="{9D8B030D-6E8A-4147-A177-3AD203B41FA5}">
                      <a16:colId xmlns:a16="http://schemas.microsoft.com/office/drawing/2014/main" val="9185282"/>
                    </a:ext>
                  </a:extLst>
                </a:gridCol>
                <a:gridCol w="822960">
                  <a:extLst>
                    <a:ext uri="{9D8B030D-6E8A-4147-A177-3AD203B41FA5}">
                      <a16:colId xmlns:a16="http://schemas.microsoft.com/office/drawing/2014/main" val="308219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74520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Julio Garro - 2018-03-08 21:50:11</a:t>
                      </a:r>
                      <a:r>
                        <a:rPr kumimoji="0" lang="es-ES" sz="1000" b="0" i="0" u="none" strike="noStrike" kern="1200" cap="none" spc="0" normalizeH="0" baseline="0" noProof="0">
                          <a:ln>
                            <a:noFill/>
                          </a:ln>
                          <a:solidFill>
                            <a:prstClr val="black"/>
                          </a:solidFill>
                          <a:effectLst/>
                          <a:uLnTx/>
                          <a:uFillTx/>
                          <a:latin typeface="+mn-lt"/>
                          <a:ea typeface="+mn-ea"/>
                          <a:cs typeface="+mn-cs"/>
                        </a:rPr>
                        <a:t>
UNOS MATES CON MARTINA
Martina es nuestra directora de Protección Civil, un área sensible para nuestro gobierno. Todos los días trabaja en la prevención de riesgos y, durante las tormentas, coordina el accionar en los barrios para que todos estemos más seguros. ¡Muchas gracias por la charla y, sobre todo, muchas gracias por tu compromiso! 
#DíaInternacionalDeLaMujer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76138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Julio Garro - 2018-03-08 12:42:59</a:t>
                      </a:r>
                      <a:r>
                        <a:rPr kumimoji="0" lang="es-ES" sz="1000" b="0" i="0" u="none" strike="noStrike" kern="1200" cap="none" spc="0" normalizeH="0" baseline="0" noProof="0">
                          <a:ln>
                            <a:noFill/>
                          </a:ln>
                          <a:solidFill>
                            <a:prstClr val="black"/>
                          </a:solidFill>
                          <a:effectLst/>
                          <a:uLnTx/>
                          <a:uFillTx/>
                          <a:latin typeface="+mn-lt"/>
                          <a:ea typeface="+mn-ea"/>
                          <a:cs typeface="+mn-cs"/>
                        </a:rPr>
                        <a:t>
Vía Mauricio Macri | Acto por el Día de la Mujer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96333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Julio Garro - 2018-03-08 14:03:18</a:t>
                      </a:r>
                      <a:r>
                        <a:rPr kumimoji="0" lang="es-ES" sz="1000" b="0" i="0" u="none" strike="noStrike" kern="1200" cap="none" spc="0" normalizeH="0" baseline="0" noProof="0">
                          <a:ln>
                            <a:noFill/>
                          </a:ln>
                          <a:solidFill>
                            <a:prstClr val="black"/>
                          </a:solidFill>
                          <a:effectLst/>
                          <a:uLnTx/>
                          <a:uFillTx/>
                          <a:latin typeface="+mn-lt"/>
                          <a:ea typeface="+mn-ea"/>
                          <a:cs typeface="+mn-cs"/>
                        </a:rPr>
                        <a:t>
Las políticas de género y el cambio cultural entre lo que somos y lo que podemos ser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96077464"/>
                  </a:ext>
                </a:extLst>
              </a:tr>
            </a:tbl>
          </a:graphicData>
        </a:graphic>
      </p:graphicFrame>
      <p:sp>
        <p:nvSpPr>
          <p:cNvPr id="4" name="Text Placeholder 3">
            <a:extLst>
              <a:ext uri="{FF2B5EF4-FFF2-40B4-BE49-F238E27FC236}">
                <a16:creationId xmlns:a16="http://schemas.microsoft.com/office/drawing/2014/main" id="{8AA5BFCD-1B66-4C3E-88B5-BA1A2431B1FC}"/>
              </a:ext>
            </a:extLst>
          </p:cNvPr>
          <p:cNvSpPr>
            <a:spLocks noGrp="1"/>
          </p:cNvSpPr>
          <p:nvPr>
            <p:ph type="body" sz="quarter" idx="14"/>
          </p:nvPr>
        </p:nvSpPr>
        <p:spPr/>
        <p:txBody>
          <a:bodyPr/>
          <a:lstStyle/>
          <a:p>
            <a:r>
              <a:rPr lang="en-US"/>
              <a:t>07/03/2018 - 08/03/2018</a:t>
            </a:r>
          </a:p>
        </p:txBody>
      </p:sp>
    </p:spTree>
    <p:extLst>
      <p:ext uri="{BB962C8B-B14F-4D97-AF65-F5344CB8AC3E}">
        <p14:creationId xmlns:p14="http://schemas.microsoft.com/office/powerpoint/2010/main" val="31084038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3143F-AA3B-479F-8E94-BB314DB27FD3}"/>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075C4376-D917-43DE-B96E-730D620D6995}"/>
              </a:ext>
            </a:extLst>
          </p:cNvPr>
          <p:cNvGraphicFramePr>
            <a:graphicFrameLocks noGrp="1"/>
          </p:cNvGraphicFramePr>
          <p:nvPr>
            <p:ph type="chart" sz="quarter" idx="13"/>
            <p:extLst>
              <p:ext uri="{D42A27DB-BD31-4B8C-83A1-F6EECF244321}">
                <p14:modId xmlns:p14="http://schemas.microsoft.com/office/powerpoint/2010/main" val="7741101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423CFC-D35F-41C2-95E6-48F5B9216CCB}"/>
              </a:ext>
            </a:extLst>
          </p:cNvPr>
          <p:cNvSpPr>
            <a:spLocks noGrp="1"/>
          </p:cNvSpPr>
          <p:nvPr>
            <p:ph type="body" sz="quarter" idx="14"/>
          </p:nvPr>
        </p:nvSpPr>
        <p:spPr/>
        <p:txBody>
          <a:bodyPr/>
          <a:lstStyle/>
          <a:p>
            <a:r>
              <a:rPr lang="en-US"/>
              <a:t>07/03/2018 - 08/03/2018</a:t>
            </a:r>
          </a:p>
        </p:txBody>
      </p:sp>
      <p:sp>
        <p:nvSpPr>
          <p:cNvPr id="5" name="Footer Placeholder 4">
            <a:extLst>
              <a:ext uri="{FF2B5EF4-FFF2-40B4-BE49-F238E27FC236}">
                <a16:creationId xmlns:a16="http://schemas.microsoft.com/office/drawing/2014/main" id="{89C50074-234B-4DC4-B3A5-017BD9E25C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54165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2EC19-7789-4BD1-A7D2-EEFE225F45D8}"/>
              </a:ext>
            </a:extLst>
          </p:cNvPr>
          <p:cNvSpPr>
            <a:spLocks noGrp="1"/>
          </p:cNvSpPr>
          <p:nvPr>
            <p:ph type="title"/>
          </p:nvPr>
        </p:nvSpPr>
        <p:spPr/>
        <p:txBody>
          <a:bodyPr/>
          <a:lstStyle/>
          <a:p>
            <a:r>
              <a:rPr lang="en-US"/>
              <a:t>Facebook Post Type Distribution Per Profile</a:t>
            </a:r>
          </a:p>
        </p:txBody>
      </p:sp>
      <p:graphicFrame>
        <p:nvGraphicFramePr>
          <p:cNvPr id="6" name="Chart Placeholder 5">
            <a:extLst>
              <a:ext uri="{FF2B5EF4-FFF2-40B4-BE49-F238E27FC236}">
                <a16:creationId xmlns:a16="http://schemas.microsoft.com/office/drawing/2014/main" id="{DEA7397B-A7DC-467D-98B9-5C069BCA8FFE}"/>
              </a:ext>
            </a:extLst>
          </p:cNvPr>
          <p:cNvGraphicFramePr>
            <a:graphicFrameLocks noGrp="1"/>
          </p:cNvGraphicFramePr>
          <p:nvPr>
            <p:ph type="chart" sz="quarter" idx="13"/>
            <p:extLst>
              <p:ext uri="{D42A27DB-BD31-4B8C-83A1-F6EECF244321}">
                <p14:modId xmlns:p14="http://schemas.microsoft.com/office/powerpoint/2010/main" val="30458346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C0D8B4-E220-4206-A0CA-8D9A7E1E5220}"/>
              </a:ext>
            </a:extLst>
          </p:cNvPr>
          <p:cNvSpPr>
            <a:spLocks noGrp="1"/>
          </p:cNvSpPr>
          <p:nvPr>
            <p:ph type="body" sz="quarter" idx="14"/>
          </p:nvPr>
        </p:nvSpPr>
        <p:spPr/>
        <p:txBody>
          <a:bodyPr/>
          <a:lstStyle/>
          <a:p>
            <a:r>
              <a:rPr lang="en-US"/>
              <a:t>07/03/2018 - 08/03/2018</a:t>
            </a:r>
          </a:p>
        </p:txBody>
      </p:sp>
      <p:sp>
        <p:nvSpPr>
          <p:cNvPr id="5" name="Footer Placeholder 4">
            <a:extLst>
              <a:ext uri="{FF2B5EF4-FFF2-40B4-BE49-F238E27FC236}">
                <a16:creationId xmlns:a16="http://schemas.microsoft.com/office/drawing/2014/main" id="{0F3397BA-3630-4BCB-8A7A-273E0756F3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34498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39A20-753A-400B-B35F-A9BE81E59055}"/>
              </a:ext>
            </a:extLst>
          </p:cNvPr>
          <p:cNvSpPr>
            <a:spLocks noGrp="1"/>
          </p:cNvSpPr>
          <p:nvPr>
            <p:ph type="title"/>
          </p:nvPr>
        </p:nvSpPr>
        <p:spPr/>
        <p:txBody>
          <a:bodyPr/>
          <a:lstStyle/>
          <a:p>
            <a:r>
              <a:rPr lang="en-US"/>
              <a:t>Facebook Own Posts App Usage</a:t>
            </a:r>
          </a:p>
        </p:txBody>
      </p:sp>
      <p:graphicFrame>
        <p:nvGraphicFramePr>
          <p:cNvPr id="6" name="Chart Placeholder 5">
            <a:extLst>
              <a:ext uri="{FF2B5EF4-FFF2-40B4-BE49-F238E27FC236}">
                <a16:creationId xmlns:a16="http://schemas.microsoft.com/office/drawing/2014/main" id="{EA0CD72D-6A84-45E8-8157-0C0CFB68EBFC}"/>
              </a:ext>
            </a:extLst>
          </p:cNvPr>
          <p:cNvGraphicFramePr>
            <a:graphicFrameLocks noGrp="1"/>
          </p:cNvGraphicFramePr>
          <p:nvPr>
            <p:ph type="chart" sz="quarter" idx="13"/>
            <p:extLst>
              <p:ext uri="{D42A27DB-BD31-4B8C-83A1-F6EECF244321}">
                <p14:modId xmlns:p14="http://schemas.microsoft.com/office/powerpoint/2010/main" val="33632201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2483AF-E83D-4C8A-AC78-0B79827ECB3C}"/>
              </a:ext>
            </a:extLst>
          </p:cNvPr>
          <p:cNvSpPr>
            <a:spLocks noGrp="1"/>
          </p:cNvSpPr>
          <p:nvPr>
            <p:ph type="body" sz="quarter" idx="14"/>
          </p:nvPr>
        </p:nvSpPr>
        <p:spPr/>
        <p:txBody>
          <a:bodyPr/>
          <a:lstStyle/>
          <a:p>
            <a:r>
              <a:rPr lang="en-US"/>
              <a:t>07/03/2018 - 08/03/2018</a:t>
            </a:r>
          </a:p>
        </p:txBody>
      </p:sp>
      <p:sp>
        <p:nvSpPr>
          <p:cNvPr id="5" name="Footer Placeholder 4">
            <a:extLst>
              <a:ext uri="{FF2B5EF4-FFF2-40B4-BE49-F238E27FC236}">
                <a16:creationId xmlns:a16="http://schemas.microsoft.com/office/drawing/2014/main" id="{B8177BD3-1068-4425-B485-44682B6082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95066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C952B-32B8-4811-92C5-BA80266653E1}"/>
              </a:ext>
            </a:extLst>
          </p:cNvPr>
          <p:cNvSpPr>
            <a:spLocks noGrp="1"/>
          </p:cNvSpPr>
          <p:nvPr>
            <p:ph type="title"/>
          </p:nvPr>
        </p:nvSpPr>
        <p:spPr/>
        <p:txBody>
          <a:bodyPr/>
          <a:lstStyle/>
          <a:p>
            <a:r>
              <a:rPr lang="en-US"/>
              <a:t>Facebook Hashtag Detection</a:t>
            </a:r>
          </a:p>
        </p:txBody>
      </p:sp>
      <p:graphicFrame>
        <p:nvGraphicFramePr>
          <p:cNvPr id="5" name="Table Placeholder 4">
            <a:extLst>
              <a:ext uri="{FF2B5EF4-FFF2-40B4-BE49-F238E27FC236}">
                <a16:creationId xmlns:a16="http://schemas.microsoft.com/office/drawing/2014/main" id="{34910783-EDB0-491D-98B3-E35D46C378E7}"/>
              </a:ext>
            </a:extLst>
          </p:cNvPr>
          <p:cNvGraphicFramePr>
            <a:graphicFrameLocks noGrp="1"/>
          </p:cNvGraphicFramePr>
          <p:nvPr>
            <p:ph type="tbl" sz="quarter" idx="13"/>
            <p:extLst>
              <p:ext uri="{D42A27DB-BD31-4B8C-83A1-F6EECF244321}">
                <p14:modId xmlns:p14="http://schemas.microsoft.com/office/powerpoint/2010/main" val="4284920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86624186"/>
                    </a:ext>
                  </a:extLst>
                </a:gridCol>
                <a:gridCol w="1234440">
                  <a:extLst>
                    <a:ext uri="{9D8B030D-6E8A-4147-A177-3AD203B41FA5}">
                      <a16:colId xmlns:a16="http://schemas.microsoft.com/office/drawing/2014/main" val="2656549427"/>
                    </a:ext>
                  </a:extLst>
                </a:gridCol>
                <a:gridCol w="1234440">
                  <a:extLst>
                    <a:ext uri="{9D8B030D-6E8A-4147-A177-3AD203B41FA5}">
                      <a16:colId xmlns:a16="http://schemas.microsoft.com/office/drawing/2014/main" val="3777033635"/>
                    </a:ext>
                  </a:extLst>
                </a:gridCol>
                <a:gridCol w="1234440">
                  <a:extLst>
                    <a:ext uri="{9D8B030D-6E8A-4147-A177-3AD203B41FA5}">
                      <a16:colId xmlns:a16="http://schemas.microsoft.com/office/drawing/2014/main" val="733715261"/>
                    </a:ext>
                  </a:extLst>
                </a:gridCol>
                <a:gridCol w="1234440">
                  <a:extLst>
                    <a:ext uri="{9D8B030D-6E8A-4147-A177-3AD203B41FA5}">
                      <a16:colId xmlns:a16="http://schemas.microsoft.com/office/drawing/2014/main" val="11763534"/>
                    </a:ext>
                  </a:extLst>
                </a:gridCol>
                <a:gridCol w="1234440">
                  <a:extLst>
                    <a:ext uri="{9D8B030D-6E8A-4147-A177-3AD203B41FA5}">
                      <a16:colId xmlns:a16="http://schemas.microsoft.com/office/drawing/2014/main" val="3053020616"/>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Reactions per Post</a:t>
                      </a:r>
                    </a:p>
                  </a:txBody>
                  <a:tcPr/>
                </a:tc>
                <a:tc>
                  <a:txBody>
                    <a:bodyPr/>
                    <a:lstStyle/>
                    <a:p>
                      <a:r>
                        <a:rPr lang="en-US" sz="1000"/>
                        <a:t>Comments per Post</a:t>
                      </a:r>
                    </a:p>
                  </a:txBody>
                  <a:tcPr/>
                </a:tc>
                <a:tc>
                  <a:txBody>
                    <a:bodyPr/>
                    <a:lstStyle/>
                    <a:p>
                      <a:r>
                        <a:rPr lang="en-US" sz="1000"/>
                        <a:t>Shares per Post</a:t>
                      </a:r>
                    </a:p>
                  </a:txBody>
                  <a:tcPr/>
                </a:tc>
                <a:tc>
                  <a:txBody>
                    <a:bodyPr/>
                    <a:lstStyle/>
                    <a:p>
                      <a:r>
                        <a:rPr lang="en-US" sz="1000"/>
                        <a:t>Total Interactions per Post</a:t>
                      </a:r>
                    </a:p>
                  </a:txBody>
                  <a:tcPr/>
                </a:tc>
                <a:extLst>
                  <a:ext uri="{0D108BD9-81ED-4DB2-BD59-A6C34878D82A}">
                    <a16:rowId xmlns:a16="http://schemas.microsoft.com/office/drawing/2014/main" val="3541758376"/>
                  </a:ext>
                </a:extLst>
              </a:tr>
              <a:tr h="370840">
                <a:tc>
                  <a:txBody>
                    <a:bodyPr/>
                    <a:lstStyle/>
                    <a:p>
                      <a:r>
                        <a:rPr lang="en-US" sz="1000"/>
                        <a:t>#DíaInternacionalDeLaMujer</a:t>
                      </a:r>
                    </a:p>
                  </a:txBody>
                  <a:tcPr/>
                </a:tc>
                <a:tc>
                  <a:txBody>
                    <a:bodyPr/>
                    <a:lstStyle/>
                    <a:p>
                      <a:r>
                        <a:rPr lang="en-US" sz="1000"/>
                        <a:t>1</a:t>
                      </a:r>
                    </a:p>
                  </a:txBody>
                  <a:tcPr/>
                </a:tc>
                <a:tc>
                  <a:txBody>
                    <a:bodyPr/>
                    <a:lstStyle/>
                    <a:p>
                      <a:r>
                        <a:rPr lang="en-US" sz="1000"/>
                        <a:t>511</a:t>
                      </a:r>
                    </a:p>
                  </a:txBody>
                  <a:tcPr/>
                </a:tc>
                <a:tc>
                  <a:txBody>
                    <a:bodyPr/>
                    <a:lstStyle/>
                    <a:p>
                      <a:r>
                        <a:rPr lang="en-US" sz="1000"/>
                        <a:t>78</a:t>
                      </a:r>
                    </a:p>
                  </a:txBody>
                  <a:tcPr/>
                </a:tc>
                <a:tc>
                  <a:txBody>
                    <a:bodyPr/>
                    <a:lstStyle/>
                    <a:p>
                      <a:r>
                        <a:rPr lang="en-US" sz="1000"/>
                        <a:t>77</a:t>
                      </a:r>
                    </a:p>
                  </a:txBody>
                  <a:tcPr/>
                </a:tc>
                <a:tc>
                  <a:txBody>
                    <a:bodyPr/>
                    <a:lstStyle/>
                    <a:p>
                      <a:r>
                        <a:rPr lang="en-US" sz="1000"/>
                        <a:t>666</a:t>
                      </a:r>
                    </a:p>
                  </a:txBody>
                  <a:tcPr/>
                </a:tc>
                <a:extLst>
                  <a:ext uri="{0D108BD9-81ED-4DB2-BD59-A6C34878D82A}">
                    <a16:rowId xmlns:a16="http://schemas.microsoft.com/office/drawing/2014/main" val="343997143"/>
                  </a:ext>
                </a:extLst>
              </a:tr>
            </a:tbl>
          </a:graphicData>
        </a:graphic>
      </p:graphicFrame>
      <p:sp>
        <p:nvSpPr>
          <p:cNvPr id="4" name="Text Placeholder 3">
            <a:extLst>
              <a:ext uri="{FF2B5EF4-FFF2-40B4-BE49-F238E27FC236}">
                <a16:creationId xmlns:a16="http://schemas.microsoft.com/office/drawing/2014/main" id="{18B5B668-2752-4A6C-B771-3320E5153B09}"/>
              </a:ext>
            </a:extLst>
          </p:cNvPr>
          <p:cNvSpPr>
            <a:spLocks noGrp="1"/>
          </p:cNvSpPr>
          <p:nvPr>
            <p:ph type="body" sz="quarter" idx="14"/>
          </p:nvPr>
        </p:nvSpPr>
        <p:spPr/>
        <p:txBody>
          <a:bodyPr/>
          <a:lstStyle/>
          <a:p>
            <a:r>
              <a:rPr lang="en-US"/>
              <a:t>07/03/2018 - 08/03/2018</a:t>
            </a:r>
          </a:p>
        </p:txBody>
      </p:sp>
    </p:spTree>
    <p:extLst>
      <p:ext uri="{BB962C8B-B14F-4D97-AF65-F5344CB8AC3E}">
        <p14:creationId xmlns:p14="http://schemas.microsoft.com/office/powerpoint/2010/main" val="39683548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46F02-1120-465A-B34B-F44E3075DAF2}"/>
              </a:ext>
            </a:extLst>
          </p:cNvPr>
          <p:cNvSpPr>
            <a:spLocks noGrp="1"/>
          </p:cNvSpPr>
          <p:nvPr>
            <p:ph type="title"/>
          </p:nvPr>
        </p:nvSpPr>
        <p:spPr/>
        <p:txBody>
          <a:bodyPr/>
          <a:lstStyle/>
          <a:p>
            <a:r>
              <a:rPr lang="en-US"/>
              <a:t>Facebook Sponsored Posts Distribution</a:t>
            </a:r>
          </a:p>
        </p:txBody>
      </p:sp>
      <p:graphicFrame>
        <p:nvGraphicFramePr>
          <p:cNvPr id="6" name="Chart Placeholder 5">
            <a:extLst>
              <a:ext uri="{FF2B5EF4-FFF2-40B4-BE49-F238E27FC236}">
                <a16:creationId xmlns:a16="http://schemas.microsoft.com/office/drawing/2014/main" id="{BA12E20E-8E8C-40D6-97BA-3F31F38D5533}"/>
              </a:ext>
            </a:extLst>
          </p:cNvPr>
          <p:cNvGraphicFramePr>
            <a:graphicFrameLocks noGrp="1"/>
          </p:cNvGraphicFramePr>
          <p:nvPr>
            <p:ph type="chart" sz="quarter" idx="13"/>
            <p:extLst>
              <p:ext uri="{D42A27DB-BD31-4B8C-83A1-F6EECF244321}">
                <p14:modId xmlns:p14="http://schemas.microsoft.com/office/powerpoint/2010/main" val="37379669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2E7EF2-D155-4026-9040-A436D56D38E1}"/>
              </a:ext>
            </a:extLst>
          </p:cNvPr>
          <p:cNvSpPr>
            <a:spLocks noGrp="1"/>
          </p:cNvSpPr>
          <p:nvPr>
            <p:ph type="body" sz="quarter" idx="14"/>
          </p:nvPr>
        </p:nvSpPr>
        <p:spPr/>
        <p:txBody>
          <a:bodyPr/>
          <a:lstStyle/>
          <a:p>
            <a:r>
              <a:rPr lang="en-US"/>
              <a:t>07/03/2018 - 08/03/2018</a:t>
            </a:r>
          </a:p>
        </p:txBody>
      </p:sp>
      <p:sp>
        <p:nvSpPr>
          <p:cNvPr id="5" name="Footer Placeholder 4">
            <a:extLst>
              <a:ext uri="{FF2B5EF4-FFF2-40B4-BE49-F238E27FC236}">
                <a16:creationId xmlns:a16="http://schemas.microsoft.com/office/drawing/2014/main" id="{0EC5AD9A-8021-44D2-A4FB-9E200E7430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41439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C1A71-CE83-421B-8FCF-64D305E3D6C9}"/>
              </a:ext>
            </a:extLst>
          </p:cNvPr>
          <p:cNvSpPr>
            <a:spLocks noGrp="1"/>
          </p:cNvSpPr>
          <p:nvPr>
            <p:ph type="title"/>
          </p:nvPr>
        </p:nvSpPr>
        <p:spPr/>
        <p:txBody>
          <a:bodyPr/>
          <a:lstStyle/>
          <a:p>
            <a:r>
              <a:rPr lang="en-US"/>
              <a:t>Facebook User Posts Table - 1 of 10</a:t>
            </a:r>
          </a:p>
        </p:txBody>
      </p:sp>
      <p:graphicFrame>
        <p:nvGraphicFramePr>
          <p:cNvPr id="5" name="Table Placeholder 4">
            <a:extLst>
              <a:ext uri="{FF2B5EF4-FFF2-40B4-BE49-F238E27FC236}">
                <a16:creationId xmlns:a16="http://schemas.microsoft.com/office/drawing/2014/main" id="{F08BE559-E892-4FD1-9B9F-40705DD5047A}"/>
              </a:ext>
            </a:extLst>
          </p:cNvPr>
          <p:cNvGraphicFramePr>
            <a:graphicFrameLocks noGrp="1"/>
          </p:cNvGraphicFramePr>
          <p:nvPr>
            <p:ph type="tbl" sz="quarter" idx="13"/>
            <p:extLst>
              <p:ext uri="{D42A27DB-BD31-4B8C-83A1-F6EECF244321}">
                <p14:modId xmlns:p14="http://schemas.microsoft.com/office/powerpoint/2010/main" val="581159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02547670"/>
                    </a:ext>
                  </a:extLst>
                </a:gridCol>
                <a:gridCol w="822960">
                  <a:extLst>
                    <a:ext uri="{9D8B030D-6E8A-4147-A177-3AD203B41FA5}">
                      <a16:colId xmlns:a16="http://schemas.microsoft.com/office/drawing/2014/main" val="789468961"/>
                    </a:ext>
                  </a:extLst>
                </a:gridCol>
                <a:gridCol w="822960">
                  <a:extLst>
                    <a:ext uri="{9D8B030D-6E8A-4147-A177-3AD203B41FA5}">
                      <a16:colId xmlns:a16="http://schemas.microsoft.com/office/drawing/2014/main" val="1312310204"/>
                    </a:ext>
                  </a:extLst>
                </a:gridCol>
                <a:gridCol w="822960">
                  <a:extLst>
                    <a:ext uri="{9D8B030D-6E8A-4147-A177-3AD203B41FA5}">
                      <a16:colId xmlns:a16="http://schemas.microsoft.com/office/drawing/2014/main" val="3086761075"/>
                    </a:ext>
                  </a:extLst>
                </a:gridCol>
                <a:gridCol w="822960">
                  <a:extLst>
                    <a:ext uri="{9D8B030D-6E8A-4147-A177-3AD203B41FA5}">
                      <a16:colId xmlns:a16="http://schemas.microsoft.com/office/drawing/2014/main" val="3742061099"/>
                    </a:ext>
                  </a:extLst>
                </a:gridCol>
                <a:gridCol w="822960">
                  <a:extLst>
                    <a:ext uri="{9D8B030D-6E8A-4147-A177-3AD203B41FA5}">
                      <a16:colId xmlns:a16="http://schemas.microsoft.com/office/drawing/2014/main" val="2521318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03068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Julio Garro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- 2018-03-08 21:40:37</a:t>
                      </a:r>
                      <a:r>
                        <a:rPr kumimoji="0" lang="es-ES" sz="1000" b="0" i="0" u="none" strike="noStrike" kern="1200" cap="none" spc="0" normalizeH="0" baseline="0" noProof="0">
                          <a:ln>
                            <a:noFill/>
                          </a:ln>
                          <a:solidFill>
                            <a:prstClr val="black"/>
                          </a:solidFill>
                          <a:effectLst/>
                          <a:uLnTx/>
                          <a:uFillTx/>
                          <a:latin typeface="+mn-lt"/>
                          <a:ea typeface="+mn-ea"/>
                          <a:cs typeface="+mn-cs"/>
                        </a:rPr>
                        <a:t>
Señor intendente Julio Garro, estamos llegando al último día lectivo  de la semana, y seguimos esperando que regularice la situacion por la que atraviesa nuestro JARDIN 989 UBICADO EN CALLE 65 Y 152. NUESTRA INVITACION AL DIALOGO Y LA VISITA A LA INSTITUCION SIGUE EN PIE. SOLO QUEREMOS QUE LOS NIÑOS TENGAN LO MINIMO E INDISPENSABLE PARA SU FORMACION. QUEREMOS QUE EN ESTE NIVEL EDUCACIONAL PUEDAN LOS NIÑOS TENER UN BUEN RECUERDO DE SU PASO POR EL JARDIN Y QUE NO SEAN REHENES DE LAS FALENCIAS NI LA BUROCRACIA. NECESITAMOS QUE SE REALICE ESTUDIO BACTEREOLOGICO DEL AGUA, ALGO MUY BASICO Y SENCILLO PARA SABER SI NUESTROS HIJOS PUEDEN BEBER EL AGUA DE LOS TANQUES, HAN DESIGNADO A UN AUXILIAR QUE NUNCA SE PRESENTO A TRABAJAR, POR LO TANTO NO HAY AUXILIARES, EL JARDIN DEBE ESTAR LIMPIO PARA EVITAR LA EXPOSICION  DE LOS NIÑOS A TANTOS MICROORGANISMOS PRODUCTO DE LA SUCIEDAD. AUN NOS FALTA MOBILIARIO (MESAS DE TRABAJO), MATERIAL DIDACTICO Y JUEGOS PARA EL PATIO DE RECREACION.
PIDO QUE DE SOLUCIO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07236368"/>
                  </a:ext>
                </a:extLst>
              </a:tr>
            </a:tbl>
          </a:graphicData>
        </a:graphic>
      </p:graphicFrame>
      <p:sp>
        <p:nvSpPr>
          <p:cNvPr id="4" name="Text Placeholder 3">
            <a:extLst>
              <a:ext uri="{FF2B5EF4-FFF2-40B4-BE49-F238E27FC236}">
                <a16:creationId xmlns:a16="http://schemas.microsoft.com/office/drawing/2014/main" id="{7F657FAE-9573-4A25-A3AB-7899A2B91A97}"/>
              </a:ext>
            </a:extLst>
          </p:cNvPr>
          <p:cNvSpPr>
            <a:spLocks noGrp="1"/>
          </p:cNvSpPr>
          <p:nvPr>
            <p:ph type="body" sz="quarter" idx="14"/>
          </p:nvPr>
        </p:nvSpPr>
        <p:spPr/>
        <p:txBody>
          <a:bodyPr/>
          <a:lstStyle/>
          <a:p>
            <a:r>
              <a:rPr lang="en-US"/>
              <a:t>07/03/2018 - 08/03/2018</a:t>
            </a:r>
          </a:p>
        </p:txBody>
      </p:sp>
    </p:spTree>
    <p:extLst>
      <p:ext uri="{BB962C8B-B14F-4D97-AF65-F5344CB8AC3E}">
        <p14:creationId xmlns:p14="http://schemas.microsoft.com/office/powerpoint/2010/main" val="41874175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0E663-9A4C-4EFC-8790-0B63BC9B53A7}"/>
              </a:ext>
            </a:extLst>
          </p:cNvPr>
          <p:cNvSpPr>
            <a:spLocks noGrp="1"/>
          </p:cNvSpPr>
          <p:nvPr>
            <p:ph type="title"/>
          </p:nvPr>
        </p:nvSpPr>
        <p:spPr/>
        <p:txBody>
          <a:bodyPr/>
          <a:lstStyle/>
          <a:p>
            <a:r>
              <a:rPr lang="en-US"/>
              <a:t>Facebook User Posts Table - 2 of 10</a:t>
            </a:r>
          </a:p>
        </p:txBody>
      </p:sp>
      <p:graphicFrame>
        <p:nvGraphicFramePr>
          <p:cNvPr id="5" name="Table Placeholder 4">
            <a:extLst>
              <a:ext uri="{FF2B5EF4-FFF2-40B4-BE49-F238E27FC236}">
                <a16:creationId xmlns:a16="http://schemas.microsoft.com/office/drawing/2014/main" id="{CB93E179-9116-4388-BF9C-E1F7ACCF468A}"/>
              </a:ext>
            </a:extLst>
          </p:cNvPr>
          <p:cNvGraphicFramePr>
            <a:graphicFrameLocks noGrp="1"/>
          </p:cNvGraphicFramePr>
          <p:nvPr>
            <p:ph type="tbl" sz="quarter" idx="13"/>
            <p:extLst>
              <p:ext uri="{D42A27DB-BD31-4B8C-83A1-F6EECF244321}">
                <p14:modId xmlns:p14="http://schemas.microsoft.com/office/powerpoint/2010/main" val="3596679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54513092"/>
                    </a:ext>
                  </a:extLst>
                </a:gridCol>
                <a:gridCol w="822960">
                  <a:extLst>
                    <a:ext uri="{9D8B030D-6E8A-4147-A177-3AD203B41FA5}">
                      <a16:colId xmlns:a16="http://schemas.microsoft.com/office/drawing/2014/main" val="1917040618"/>
                    </a:ext>
                  </a:extLst>
                </a:gridCol>
                <a:gridCol w="822960">
                  <a:extLst>
                    <a:ext uri="{9D8B030D-6E8A-4147-A177-3AD203B41FA5}">
                      <a16:colId xmlns:a16="http://schemas.microsoft.com/office/drawing/2014/main" val="4199349430"/>
                    </a:ext>
                  </a:extLst>
                </a:gridCol>
                <a:gridCol w="822960">
                  <a:extLst>
                    <a:ext uri="{9D8B030D-6E8A-4147-A177-3AD203B41FA5}">
                      <a16:colId xmlns:a16="http://schemas.microsoft.com/office/drawing/2014/main" val="276052868"/>
                    </a:ext>
                  </a:extLst>
                </a:gridCol>
                <a:gridCol w="822960">
                  <a:extLst>
                    <a:ext uri="{9D8B030D-6E8A-4147-A177-3AD203B41FA5}">
                      <a16:colId xmlns:a16="http://schemas.microsoft.com/office/drawing/2014/main" val="1444990759"/>
                    </a:ext>
                  </a:extLst>
                </a:gridCol>
                <a:gridCol w="822960">
                  <a:extLst>
                    <a:ext uri="{9D8B030D-6E8A-4147-A177-3AD203B41FA5}">
                      <a16:colId xmlns:a16="http://schemas.microsoft.com/office/drawing/2014/main" val="3288697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530661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Julio Garro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- 2018-03-07 20:43:35</a:t>
                      </a:r>
                      <a:r>
                        <a:rPr kumimoji="0" lang="es-ES" sz="1000" b="0" i="0" u="none" strike="noStrike" kern="1200" cap="none" spc="0" normalizeH="0" baseline="0" noProof="0">
                          <a:ln>
                            <a:noFill/>
                          </a:ln>
                          <a:solidFill>
                            <a:prstClr val="black"/>
                          </a:solidFill>
                          <a:effectLst/>
                          <a:uLnTx/>
                          <a:uFillTx/>
                          <a:latin typeface="+mn-lt"/>
                          <a:ea typeface="+mn-ea"/>
                          <a:cs typeface="+mn-cs"/>
                        </a:rPr>
                        <a:t>
En ves de traeer ,tus colores al municipio por q no les pones más atención a la clubes de barrio de la ciudad ,que hace más de 5 meses pedí el camión atmosférico ,que hay otros pares que nesecitan otra tipo de ayuda para no cerrar su club  .ponen número 147 atención al vecino y jamás te da .vas a la delegación de la cual uno corresponde y te dicen q hables al municipio y así se pasan la pelota uno a otro ,eso dejenlo para los que nos dedicamos a luchar en el fútbol infantil ,mí número es 2215767438 y estoy dispuesto a estar en una reunión si así lo quiere ,se olvidaron de los niños en nuestra. Ciudad algo que se le brinda aquello que no podían hacerce los estudio por q es engorroso pedir turnos en los hospitales públicos y muy caros en clínicas pibrabas era el plan pibe sano ya es incierto si se va hacer vamos un poquito más de trabajo .para tener un futuro hay q pensar y trabajar en un presente .saludos y aquellos que lean y estén de acuerdo de lo que digo lo compartan yo no hago polí</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41980108"/>
                  </a:ext>
                </a:extLst>
              </a:tr>
            </a:tbl>
          </a:graphicData>
        </a:graphic>
      </p:graphicFrame>
      <p:sp>
        <p:nvSpPr>
          <p:cNvPr id="4" name="Text Placeholder 3">
            <a:extLst>
              <a:ext uri="{FF2B5EF4-FFF2-40B4-BE49-F238E27FC236}">
                <a16:creationId xmlns:a16="http://schemas.microsoft.com/office/drawing/2014/main" id="{B238C19C-BB30-45F3-8148-022B1534DBD3}"/>
              </a:ext>
            </a:extLst>
          </p:cNvPr>
          <p:cNvSpPr>
            <a:spLocks noGrp="1"/>
          </p:cNvSpPr>
          <p:nvPr>
            <p:ph type="body" sz="quarter" idx="14"/>
          </p:nvPr>
        </p:nvSpPr>
        <p:spPr/>
        <p:txBody>
          <a:bodyPr/>
          <a:lstStyle/>
          <a:p>
            <a:r>
              <a:rPr lang="en-US"/>
              <a:t>07/03/2018 - 08/03/2018</a:t>
            </a:r>
          </a:p>
        </p:txBody>
      </p:sp>
    </p:spTree>
    <p:extLst>
      <p:ext uri="{BB962C8B-B14F-4D97-AF65-F5344CB8AC3E}">
        <p14:creationId xmlns:p14="http://schemas.microsoft.com/office/powerpoint/2010/main" val="25521567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E1219-16DC-4BDC-9BFF-684FD6CFCF36}"/>
              </a:ext>
            </a:extLst>
          </p:cNvPr>
          <p:cNvSpPr>
            <a:spLocks noGrp="1"/>
          </p:cNvSpPr>
          <p:nvPr>
            <p:ph type="title"/>
          </p:nvPr>
        </p:nvSpPr>
        <p:spPr/>
        <p:txBody>
          <a:bodyPr/>
          <a:lstStyle/>
          <a:p>
            <a:r>
              <a:rPr lang="en-US"/>
              <a:t>Facebook User Posts Table - 3 of 10</a:t>
            </a:r>
          </a:p>
        </p:txBody>
      </p:sp>
      <p:graphicFrame>
        <p:nvGraphicFramePr>
          <p:cNvPr id="5" name="Table Placeholder 4">
            <a:extLst>
              <a:ext uri="{FF2B5EF4-FFF2-40B4-BE49-F238E27FC236}">
                <a16:creationId xmlns:a16="http://schemas.microsoft.com/office/drawing/2014/main" id="{32DA10F1-3779-4981-8700-F51C376D4F8E}"/>
              </a:ext>
            </a:extLst>
          </p:cNvPr>
          <p:cNvGraphicFramePr>
            <a:graphicFrameLocks noGrp="1"/>
          </p:cNvGraphicFramePr>
          <p:nvPr>
            <p:ph type="tbl" sz="quarter" idx="13"/>
            <p:extLst>
              <p:ext uri="{D42A27DB-BD31-4B8C-83A1-F6EECF244321}">
                <p14:modId xmlns:p14="http://schemas.microsoft.com/office/powerpoint/2010/main" val="4016287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21662073"/>
                    </a:ext>
                  </a:extLst>
                </a:gridCol>
                <a:gridCol w="822960">
                  <a:extLst>
                    <a:ext uri="{9D8B030D-6E8A-4147-A177-3AD203B41FA5}">
                      <a16:colId xmlns:a16="http://schemas.microsoft.com/office/drawing/2014/main" val="410211197"/>
                    </a:ext>
                  </a:extLst>
                </a:gridCol>
                <a:gridCol w="822960">
                  <a:extLst>
                    <a:ext uri="{9D8B030D-6E8A-4147-A177-3AD203B41FA5}">
                      <a16:colId xmlns:a16="http://schemas.microsoft.com/office/drawing/2014/main" val="2292924244"/>
                    </a:ext>
                  </a:extLst>
                </a:gridCol>
                <a:gridCol w="822960">
                  <a:extLst>
                    <a:ext uri="{9D8B030D-6E8A-4147-A177-3AD203B41FA5}">
                      <a16:colId xmlns:a16="http://schemas.microsoft.com/office/drawing/2014/main" val="3756414800"/>
                    </a:ext>
                  </a:extLst>
                </a:gridCol>
                <a:gridCol w="822960">
                  <a:extLst>
                    <a:ext uri="{9D8B030D-6E8A-4147-A177-3AD203B41FA5}">
                      <a16:colId xmlns:a16="http://schemas.microsoft.com/office/drawing/2014/main" val="3661055666"/>
                    </a:ext>
                  </a:extLst>
                </a:gridCol>
                <a:gridCol w="822960">
                  <a:extLst>
                    <a:ext uri="{9D8B030D-6E8A-4147-A177-3AD203B41FA5}">
                      <a16:colId xmlns:a16="http://schemas.microsoft.com/office/drawing/2014/main" val="167334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232085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Julio Garro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- 2018-03-07 20:48:18</a:t>
                      </a:r>
                      <a:r>
                        <a:rPr kumimoji="0" lang="es-ES" sz="1000" b="0" i="0" u="none" strike="noStrike" kern="1200" cap="none" spc="0" normalizeH="0" baseline="0" noProof="0">
                          <a:ln>
                            <a:noFill/>
                          </a:ln>
                          <a:solidFill>
                            <a:prstClr val="black"/>
                          </a:solidFill>
                          <a:effectLst/>
                          <a:uLnTx/>
                          <a:uFillTx/>
                          <a:latin typeface="+mn-lt"/>
                          <a:ea typeface="+mn-ea"/>
                          <a:cs typeface="+mn-cs"/>
                        </a:rPr>
                        <a:t>
Vengo de anotar a mi hija con sindrome de down en  la escuela especial 536 de villa Elisa, diagonal 44 entre 7 y 8 ,a la cual practicamente el año pasado no pudo concurrir por la  terrorifica situacion edilicia, este año me recibieron las docentes maravillosas que tienen mientras me atendian por que no hay secretaria, tenian sus manos impregnadas de olor a lavandina tratando de poner en condiciones un lugar terrorifico con paredes electrocutadas por la mala instalacion electrtica, enchufes con cables colgando, techos que se caen paredes llenas de humedad y millones de cosas mas. Mientras yo lloraba viendo a mi hija jugando en un suelo de cemento sin ni si quiera alisar y con todas sus piernas raspadas les pedia que me dejen por lo menos buscar un electrisista  para solucionar el enchufe me explicaron que no pueden por que los echan a ellos que lo tiene que arreglar mantenimiento del consejo escolar. Yo el año pasado mande reclamos a todos los lugares que corresponde, la inspectora llam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2447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Julio Garro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- 2018-03-07 10:58:41</a:t>
                      </a:r>
                      <a:r>
                        <a:rPr kumimoji="0" lang="es-ES" sz="1000" b="0" i="0" u="none" strike="noStrike" kern="1200" cap="none" spc="0" normalizeH="0" baseline="0" noProof="0">
                          <a:ln>
                            <a:noFill/>
                          </a:ln>
                          <a:solidFill>
                            <a:prstClr val="black"/>
                          </a:solidFill>
                          <a:effectLst/>
                          <a:uLnTx/>
                          <a:uFillTx/>
                          <a:latin typeface="+mn-lt"/>
                          <a:ea typeface="+mn-ea"/>
                          <a:cs typeface="+mn-cs"/>
                        </a:rPr>
                        <a:t>
Alguien puede explicarme porque el estacionamiento medido subió de 46,50 por nueve horas...a 120 pesos? Las zonas en donde no se abona el medido son un caos y para una persona qu trabaja en la zona céntrica es imposible pagar esta tarifa todos los días. Para colmo las zonas en donde no rige el estacionamiento (en algunas dónde rige también) medido están pobladas por trapitos. Que es lo que ofrece el municipio q cambio de la tarifa estrafalaria que se abona por el estacionamiento medido?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0914291"/>
                  </a:ext>
                </a:extLst>
              </a:tr>
            </a:tbl>
          </a:graphicData>
        </a:graphic>
      </p:graphicFrame>
      <p:sp>
        <p:nvSpPr>
          <p:cNvPr id="4" name="Text Placeholder 3">
            <a:extLst>
              <a:ext uri="{FF2B5EF4-FFF2-40B4-BE49-F238E27FC236}">
                <a16:creationId xmlns:a16="http://schemas.microsoft.com/office/drawing/2014/main" id="{BE2538E8-B77A-46B2-8D92-FC481A670DC6}"/>
              </a:ext>
            </a:extLst>
          </p:cNvPr>
          <p:cNvSpPr>
            <a:spLocks noGrp="1"/>
          </p:cNvSpPr>
          <p:nvPr>
            <p:ph type="body" sz="quarter" idx="14"/>
          </p:nvPr>
        </p:nvSpPr>
        <p:spPr/>
        <p:txBody>
          <a:bodyPr/>
          <a:lstStyle/>
          <a:p>
            <a:r>
              <a:rPr lang="en-US"/>
              <a:t>07/03/2018 - 08/03/2018</a:t>
            </a:r>
          </a:p>
        </p:txBody>
      </p:sp>
    </p:spTree>
    <p:extLst>
      <p:ext uri="{BB962C8B-B14F-4D97-AF65-F5344CB8AC3E}">
        <p14:creationId xmlns:p14="http://schemas.microsoft.com/office/powerpoint/2010/main" val="10672740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EFA99-4024-4433-8448-DFB59FA152BE}"/>
              </a:ext>
            </a:extLst>
          </p:cNvPr>
          <p:cNvSpPr>
            <a:spLocks noGrp="1"/>
          </p:cNvSpPr>
          <p:nvPr>
            <p:ph type="title"/>
          </p:nvPr>
        </p:nvSpPr>
        <p:spPr/>
        <p:txBody>
          <a:bodyPr/>
          <a:lstStyle/>
          <a:p>
            <a:r>
              <a:rPr lang="en-US"/>
              <a:t>Facebook User Posts Table - 4 of 10</a:t>
            </a:r>
          </a:p>
        </p:txBody>
      </p:sp>
      <p:graphicFrame>
        <p:nvGraphicFramePr>
          <p:cNvPr id="5" name="Table Placeholder 4">
            <a:extLst>
              <a:ext uri="{FF2B5EF4-FFF2-40B4-BE49-F238E27FC236}">
                <a16:creationId xmlns:a16="http://schemas.microsoft.com/office/drawing/2014/main" id="{7CBE7809-6F16-4652-B355-E462A76338B8}"/>
              </a:ext>
            </a:extLst>
          </p:cNvPr>
          <p:cNvGraphicFramePr>
            <a:graphicFrameLocks noGrp="1"/>
          </p:cNvGraphicFramePr>
          <p:nvPr>
            <p:ph type="tbl" sz="quarter" idx="13"/>
            <p:extLst>
              <p:ext uri="{D42A27DB-BD31-4B8C-83A1-F6EECF244321}">
                <p14:modId xmlns:p14="http://schemas.microsoft.com/office/powerpoint/2010/main" val="3393068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39414604"/>
                    </a:ext>
                  </a:extLst>
                </a:gridCol>
                <a:gridCol w="822960">
                  <a:extLst>
                    <a:ext uri="{9D8B030D-6E8A-4147-A177-3AD203B41FA5}">
                      <a16:colId xmlns:a16="http://schemas.microsoft.com/office/drawing/2014/main" val="3096631782"/>
                    </a:ext>
                  </a:extLst>
                </a:gridCol>
                <a:gridCol w="822960">
                  <a:extLst>
                    <a:ext uri="{9D8B030D-6E8A-4147-A177-3AD203B41FA5}">
                      <a16:colId xmlns:a16="http://schemas.microsoft.com/office/drawing/2014/main" val="2126117081"/>
                    </a:ext>
                  </a:extLst>
                </a:gridCol>
                <a:gridCol w="822960">
                  <a:extLst>
                    <a:ext uri="{9D8B030D-6E8A-4147-A177-3AD203B41FA5}">
                      <a16:colId xmlns:a16="http://schemas.microsoft.com/office/drawing/2014/main" val="3555778913"/>
                    </a:ext>
                  </a:extLst>
                </a:gridCol>
                <a:gridCol w="822960">
                  <a:extLst>
                    <a:ext uri="{9D8B030D-6E8A-4147-A177-3AD203B41FA5}">
                      <a16:colId xmlns:a16="http://schemas.microsoft.com/office/drawing/2014/main" val="1093588529"/>
                    </a:ext>
                  </a:extLst>
                </a:gridCol>
                <a:gridCol w="822960">
                  <a:extLst>
                    <a:ext uri="{9D8B030D-6E8A-4147-A177-3AD203B41FA5}">
                      <a16:colId xmlns:a16="http://schemas.microsoft.com/office/drawing/2014/main" val="1951844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558187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Julio Garro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- 2018-03-07 12:00:18</a:t>
                      </a:r>
                      <a:r>
                        <a:rPr kumimoji="0" lang="es-ES" sz="1000" b="0" i="0" u="none" strike="noStrike" kern="1200" cap="none" spc="0" normalizeH="0" baseline="0" noProof="0">
                          <a:ln>
                            <a:noFill/>
                          </a:ln>
                          <a:solidFill>
                            <a:prstClr val="black"/>
                          </a:solidFill>
                          <a:effectLst/>
                          <a:uLnTx/>
                          <a:uFillTx/>
                          <a:latin typeface="+mn-lt"/>
                          <a:ea typeface="+mn-ea"/>
                          <a:cs typeface="+mn-cs"/>
                        </a:rPr>
                        <a:t>
Sr. Intendente me puede explicar a donde va lo recaudado con el estacionamiento medido que pagamos día a día los ciudadanos platenses.? Y encima ahora tuvo un incremento importante. Seria bueno que los que pagamos medido diariamente sepamos que por lo menos con ese dinero se hace algo... o no es una CAJA NEGRA. Espero ansiosa una respuesta. Veo que publica cada cosa que hace en nuestra ciudad como un logro, y me parece bien, tambien seria bueno que de las explicaciones pertinentes ante estas preguntas. 
Atte. Natalia Soledad Gomez.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75874299"/>
                  </a:ext>
                </a:extLst>
              </a:tr>
            </a:tbl>
          </a:graphicData>
        </a:graphic>
      </p:graphicFrame>
      <p:sp>
        <p:nvSpPr>
          <p:cNvPr id="4" name="Text Placeholder 3">
            <a:extLst>
              <a:ext uri="{FF2B5EF4-FFF2-40B4-BE49-F238E27FC236}">
                <a16:creationId xmlns:a16="http://schemas.microsoft.com/office/drawing/2014/main" id="{5D20AE04-74E0-4248-80FF-FE9154AD0B4E}"/>
              </a:ext>
            </a:extLst>
          </p:cNvPr>
          <p:cNvSpPr>
            <a:spLocks noGrp="1"/>
          </p:cNvSpPr>
          <p:nvPr>
            <p:ph type="body" sz="quarter" idx="14"/>
          </p:nvPr>
        </p:nvSpPr>
        <p:spPr/>
        <p:txBody>
          <a:bodyPr/>
          <a:lstStyle/>
          <a:p>
            <a:r>
              <a:rPr lang="en-US"/>
              <a:t>07/03/2018 - 08/03/2018</a:t>
            </a:r>
          </a:p>
        </p:txBody>
      </p:sp>
    </p:spTree>
    <p:extLst>
      <p:ext uri="{BB962C8B-B14F-4D97-AF65-F5344CB8AC3E}">
        <p14:creationId xmlns:p14="http://schemas.microsoft.com/office/powerpoint/2010/main" val="12928297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4DB59-C82D-484C-B849-774E88C4687C}"/>
              </a:ext>
            </a:extLst>
          </p:cNvPr>
          <p:cNvSpPr>
            <a:spLocks noGrp="1"/>
          </p:cNvSpPr>
          <p:nvPr>
            <p:ph type="title"/>
          </p:nvPr>
        </p:nvSpPr>
        <p:spPr/>
        <p:txBody>
          <a:bodyPr/>
          <a:lstStyle/>
          <a:p>
            <a:r>
              <a:rPr lang="en-US"/>
              <a:t>Facebook User Posts Table - 5 of 10</a:t>
            </a:r>
          </a:p>
        </p:txBody>
      </p:sp>
      <p:graphicFrame>
        <p:nvGraphicFramePr>
          <p:cNvPr id="5" name="Table Placeholder 4">
            <a:extLst>
              <a:ext uri="{FF2B5EF4-FFF2-40B4-BE49-F238E27FC236}">
                <a16:creationId xmlns:a16="http://schemas.microsoft.com/office/drawing/2014/main" id="{276E05FC-EACC-48BF-8A74-47B1674FA7A4}"/>
              </a:ext>
            </a:extLst>
          </p:cNvPr>
          <p:cNvGraphicFramePr>
            <a:graphicFrameLocks noGrp="1"/>
          </p:cNvGraphicFramePr>
          <p:nvPr>
            <p:ph type="tbl" sz="quarter" idx="13"/>
            <p:extLst>
              <p:ext uri="{D42A27DB-BD31-4B8C-83A1-F6EECF244321}">
                <p14:modId xmlns:p14="http://schemas.microsoft.com/office/powerpoint/2010/main" val="3403202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56411263"/>
                    </a:ext>
                  </a:extLst>
                </a:gridCol>
                <a:gridCol w="822960">
                  <a:extLst>
                    <a:ext uri="{9D8B030D-6E8A-4147-A177-3AD203B41FA5}">
                      <a16:colId xmlns:a16="http://schemas.microsoft.com/office/drawing/2014/main" val="544753114"/>
                    </a:ext>
                  </a:extLst>
                </a:gridCol>
                <a:gridCol w="822960">
                  <a:extLst>
                    <a:ext uri="{9D8B030D-6E8A-4147-A177-3AD203B41FA5}">
                      <a16:colId xmlns:a16="http://schemas.microsoft.com/office/drawing/2014/main" val="3104574773"/>
                    </a:ext>
                  </a:extLst>
                </a:gridCol>
                <a:gridCol w="822960">
                  <a:extLst>
                    <a:ext uri="{9D8B030D-6E8A-4147-A177-3AD203B41FA5}">
                      <a16:colId xmlns:a16="http://schemas.microsoft.com/office/drawing/2014/main" val="3774496697"/>
                    </a:ext>
                  </a:extLst>
                </a:gridCol>
                <a:gridCol w="822960">
                  <a:extLst>
                    <a:ext uri="{9D8B030D-6E8A-4147-A177-3AD203B41FA5}">
                      <a16:colId xmlns:a16="http://schemas.microsoft.com/office/drawing/2014/main" val="3229738813"/>
                    </a:ext>
                  </a:extLst>
                </a:gridCol>
                <a:gridCol w="822960">
                  <a:extLst>
                    <a:ext uri="{9D8B030D-6E8A-4147-A177-3AD203B41FA5}">
                      <a16:colId xmlns:a16="http://schemas.microsoft.com/office/drawing/2014/main" val="2130701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454213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Julio Garro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- 2018-03-07 00:41:24</a:t>
                      </a:r>
                      <a:r>
                        <a:rPr kumimoji="0" lang="es-ES" sz="1000" b="0" i="0" u="none" strike="noStrike" kern="1200" cap="none" spc="0" normalizeH="0" baseline="0" noProof="0">
                          <a:ln>
                            <a:noFill/>
                          </a:ln>
                          <a:solidFill>
                            <a:prstClr val="black"/>
                          </a:solidFill>
                          <a:effectLst/>
                          <a:uLnTx/>
                          <a:uFillTx/>
                          <a:latin typeface="+mn-lt"/>
                          <a:ea typeface="+mn-ea"/>
                          <a:cs typeface="+mn-cs"/>
                        </a:rPr>
                        <a:t>
Señor intendente Julio Garro, soy una mama muy preocupada, muy dedicada a la educacion de mi hijo y en su segundo dia lectivo del Jardin 989 de Los Hornos ubicado en la calle 152 y 65, lamentablemente debo decir que seguimos sin su respuesta y sin solucion a las necesidades del mismo. Como vera vuelvo a reclamar por el derecho a la educacion de estos niños y tambien vuelvo a recordarle de que la invitacion a nuestro jardin sigue en pie. SEGUIMOS NECESITANDO EL SANEAMIENTO DE LOS TANQUES DE AGUA, ACTIVACION DEL COMEDOR, LIMPIEZA EN TODO EL JARDIN, MOBILIARIO ESPECIFICAMENTE MESAS, JUEGOS PARA EL PATIO DE RECREACION, PERSONAL (AUXILIARES) Y MATERIAL DIDACTICO PARA QUE LAS SEÑORITAS PUEDAN EDUCAR A NUESTROS HIJOS. NO SE OLVIDE QUE MI INVITACION SIGUE EN PIE. DESEO ANSIOSAMENTE QUE LEA MI COMENTARIO Y RESPONDA PERO PRINCIPALMENTE QUE RESPONDA A MI SOLICITUD, TAMBIEN ESPERO PODER DECIRLE GRACIAS CUANDO RESPONDA POR NUESTRA INSTITUCION, LE ASEGURO QUE HASTA LOS NIÑOS DEL JARDIN SE LO AGRADEC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91449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Julio Garro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- 2018-03-07 19:39:55</a:t>
                      </a:r>
                      <a:r>
                        <a:rPr kumimoji="0" lang="es-ES" sz="1000" b="0" i="0" u="none" strike="noStrike" kern="1200" cap="none" spc="0" normalizeH="0" baseline="0" noProof="0">
                          <a:ln>
                            <a:noFill/>
                          </a:ln>
                          <a:solidFill>
                            <a:prstClr val="black"/>
                          </a:solidFill>
                          <a:effectLst/>
                          <a:uLnTx/>
                          <a:uFillTx/>
                          <a:latin typeface="+mn-lt"/>
                          <a:ea typeface="+mn-ea"/>
                          <a:cs typeface="+mn-cs"/>
                        </a:rPr>
                        <a:t>
Señor intendente. Soy platense. Amo mi ciudad. La que en algun momento era modelo de urbanismo se ha convertido por asi llamarlo en la capital del grifiti.. una pena. Escuelas escritas. Frentes de las casas tambien. Toda la ciudad arruinada por el vandalismo. No hay edificio que se salve de los grfitis. Sabemos que es delito escribir frentes y espacios publicos. Que se puede hacer? Para volver a tener una ciudad soñada donde se respete el espacio publico. Gracias por su atencion.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3921873"/>
                  </a:ext>
                </a:extLst>
              </a:tr>
            </a:tbl>
          </a:graphicData>
        </a:graphic>
      </p:graphicFrame>
      <p:sp>
        <p:nvSpPr>
          <p:cNvPr id="4" name="Text Placeholder 3">
            <a:extLst>
              <a:ext uri="{FF2B5EF4-FFF2-40B4-BE49-F238E27FC236}">
                <a16:creationId xmlns:a16="http://schemas.microsoft.com/office/drawing/2014/main" id="{9F65AE34-22C1-4536-BF94-9568F66DB2FF}"/>
              </a:ext>
            </a:extLst>
          </p:cNvPr>
          <p:cNvSpPr>
            <a:spLocks noGrp="1"/>
          </p:cNvSpPr>
          <p:nvPr>
            <p:ph type="body" sz="quarter" idx="14"/>
          </p:nvPr>
        </p:nvSpPr>
        <p:spPr/>
        <p:txBody>
          <a:bodyPr/>
          <a:lstStyle/>
          <a:p>
            <a:r>
              <a:rPr lang="en-US"/>
              <a:t>07/03/2018 - 08/03/2018</a:t>
            </a:r>
          </a:p>
        </p:txBody>
      </p:sp>
    </p:spTree>
    <p:extLst>
      <p:ext uri="{BB962C8B-B14F-4D97-AF65-F5344CB8AC3E}">
        <p14:creationId xmlns:p14="http://schemas.microsoft.com/office/powerpoint/2010/main" val="38619639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77053-ADCA-4DFC-B26A-88EEB77175AD}"/>
              </a:ext>
            </a:extLst>
          </p:cNvPr>
          <p:cNvSpPr>
            <a:spLocks noGrp="1"/>
          </p:cNvSpPr>
          <p:nvPr>
            <p:ph type="title"/>
          </p:nvPr>
        </p:nvSpPr>
        <p:spPr/>
        <p:txBody>
          <a:bodyPr/>
          <a:lstStyle/>
          <a:p>
            <a:r>
              <a:rPr lang="en-US"/>
              <a:t>Facebook User Posts Table - 6 of 10</a:t>
            </a:r>
          </a:p>
        </p:txBody>
      </p:sp>
      <p:graphicFrame>
        <p:nvGraphicFramePr>
          <p:cNvPr id="5" name="Table Placeholder 4">
            <a:extLst>
              <a:ext uri="{FF2B5EF4-FFF2-40B4-BE49-F238E27FC236}">
                <a16:creationId xmlns:a16="http://schemas.microsoft.com/office/drawing/2014/main" id="{3E7931A0-A161-43B8-9505-833248D0C078}"/>
              </a:ext>
            </a:extLst>
          </p:cNvPr>
          <p:cNvGraphicFramePr>
            <a:graphicFrameLocks noGrp="1"/>
          </p:cNvGraphicFramePr>
          <p:nvPr>
            <p:ph type="tbl" sz="quarter" idx="13"/>
            <p:extLst>
              <p:ext uri="{D42A27DB-BD31-4B8C-83A1-F6EECF244321}">
                <p14:modId xmlns:p14="http://schemas.microsoft.com/office/powerpoint/2010/main" val="2920605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64668892"/>
                    </a:ext>
                  </a:extLst>
                </a:gridCol>
                <a:gridCol w="822960">
                  <a:extLst>
                    <a:ext uri="{9D8B030D-6E8A-4147-A177-3AD203B41FA5}">
                      <a16:colId xmlns:a16="http://schemas.microsoft.com/office/drawing/2014/main" val="4100729497"/>
                    </a:ext>
                  </a:extLst>
                </a:gridCol>
                <a:gridCol w="822960">
                  <a:extLst>
                    <a:ext uri="{9D8B030D-6E8A-4147-A177-3AD203B41FA5}">
                      <a16:colId xmlns:a16="http://schemas.microsoft.com/office/drawing/2014/main" val="412432321"/>
                    </a:ext>
                  </a:extLst>
                </a:gridCol>
                <a:gridCol w="822960">
                  <a:extLst>
                    <a:ext uri="{9D8B030D-6E8A-4147-A177-3AD203B41FA5}">
                      <a16:colId xmlns:a16="http://schemas.microsoft.com/office/drawing/2014/main" val="1787330090"/>
                    </a:ext>
                  </a:extLst>
                </a:gridCol>
                <a:gridCol w="822960">
                  <a:extLst>
                    <a:ext uri="{9D8B030D-6E8A-4147-A177-3AD203B41FA5}">
                      <a16:colId xmlns:a16="http://schemas.microsoft.com/office/drawing/2014/main" val="2543947348"/>
                    </a:ext>
                  </a:extLst>
                </a:gridCol>
                <a:gridCol w="822960">
                  <a:extLst>
                    <a:ext uri="{9D8B030D-6E8A-4147-A177-3AD203B41FA5}">
                      <a16:colId xmlns:a16="http://schemas.microsoft.com/office/drawing/2014/main" val="2210749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101466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Julio Garro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- 2018-03-08 18:21:11</a:t>
                      </a:r>
                      <a:r>
                        <a:rPr kumimoji="0" lang="es-ES" sz="1000" b="0" i="0" u="none" strike="noStrike" kern="1200" cap="none" spc="0" normalizeH="0" baseline="0" noProof="0">
                          <a:ln>
                            <a:noFill/>
                          </a:ln>
                          <a:solidFill>
                            <a:prstClr val="black"/>
                          </a:solidFill>
                          <a:effectLst/>
                          <a:uLnTx/>
                          <a:uFillTx/>
                          <a:latin typeface="+mn-lt"/>
                          <a:ea typeface="+mn-ea"/>
                          <a:cs typeface="+mn-cs"/>
                        </a:rPr>
                        <a:t>
no deberían haber mejorado el transporte publico antes de aumentar el estacionamiento medido? el mundo del revés...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19911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Julio Garro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- 2018-03-07 22:11:46</a:t>
                      </a:r>
                      <a:r>
                        <a:rPr kumimoji="0" lang="es-ES" sz="1000" b="0" i="0" u="none" strike="noStrike" kern="1200" cap="none" spc="0" normalizeH="0" baseline="0" noProof="0">
                          <a:ln>
                            <a:noFill/>
                          </a:ln>
                          <a:solidFill>
                            <a:prstClr val="black"/>
                          </a:solidFill>
                          <a:effectLst/>
                          <a:uLnTx/>
                          <a:uFillTx/>
                          <a:latin typeface="+mn-lt"/>
                          <a:ea typeface="+mn-ea"/>
                          <a:cs typeface="+mn-cs"/>
                        </a:rPr>
                        <a:t>
Buenas tardes sr intendente. Me gustaría saber porque la obra de la Av 66 de 167 a ruta 66. Está totalmente paralizada. Y porque el tiempo estipulado de finalización era en diciembre de 2017 y estamos a marzo de 2018 y no está finalizada, ni siquiera en un 50%. Por favor, si puede salir dar alguna explicación y mejor aun. Ponerse a trabajar para finalizar la obra, para mejor la calidad de vida de los ciudadanos de la zona. Mi voto lo llevo a dónde está usted, por eso le exijo. Muchas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05767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Julio Garro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- 2018-03-07 21:57:45</a:t>
                      </a:r>
                      <a:r>
                        <a:rPr kumimoji="0" lang="es-ES" sz="1000" b="0" i="0" u="none" strike="noStrike" kern="1200" cap="none" spc="0" normalizeH="0" baseline="0" noProof="0">
                          <a:ln>
                            <a:noFill/>
                          </a:ln>
                          <a:solidFill>
                            <a:prstClr val="black"/>
                          </a:solidFill>
                          <a:effectLst/>
                          <a:uLnTx/>
                          <a:uFillTx/>
                          <a:latin typeface="+mn-lt"/>
                          <a:ea typeface="+mn-ea"/>
                          <a:cs typeface="+mn-cs"/>
                        </a:rPr>
                        <a:t>
Buenas tardes, le escribo por parte de un grupo de chic@s que vamos con nuestros animalitos a la Plaza Rivadavia ubicada en 2 entre 51 y 53, para solicitarle la colocacion de alumbrado en el predio de la misma, junto con cestos de residuos para poder mantenerla limpia y en buenas condiciones para colaborar con el mantenimiento  de  la ciudad.gracias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30742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Julio Garro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- 2018-03-07 15:58:21</a:t>
                      </a:r>
                      <a:r>
                        <a:rPr kumimoji="0" lang="es-ES" sz="1000" b="0" i="0" u="none" strike="noStrike" kern="1200" cap="none" spc="0" normalizeH="0" baseline="0" noProof="0">
                          <a:ln>
                            <a:noFill/>
                          </a:ln>
                          <a:solidFill>
                            <a:prstClr val="black"/>
                          </a:solidFill>
                          <a:effectLst/>
                          <a:uLnTx/>
                          <a:uFillTx/>
                          <a:latin typeface="+mn-lt"/>
                          <a:ea typeface="+mn-ea"/>
                          <a:cs typeface="+mn-cs"/>
                        </a:rPr>
                        <a:t>
Estaria buenisimo que se den una vuelta por la plaza principal de villa elisa es una boca de lobos, llamados al 147 y nada, nadie de nadie.... no hay q venir solamente cuando es el aniversario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80792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Julio Garro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- 2018-03-08 11:59:11</a:t>
                      </a:r>
                      <a:r>
                        <a:rPr kumimoji="0" lang="es-ES" sz="1000" b="0" i="0" u="none" strike="noStrike" kern="1200" cap="none" spc="0" normalizeH="0" baseline="0" noProof="0">
                          <a:ln>
                            <a:noFill/>
                          </a:ln>
                          <a:solidFill>
                            <a:prstClr val="black"/>
                          </a:solidFill>
                          <a:effectLst/>
                          <a:uLnTx/>
                          <a:uFillTx/>
                          <a:latin typeface="+mn-lt"/>
                          <a:ea typeface="+mn-ea"/>
                          <a:cs typeface="+mn-cs"/>
                        </a:rPr>
                        <a:t>
FUERZA AMIGO QUERIDO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00640481"/>
                  </a:ext>
                </a:extLst>
              </a:tr>
            </a:tbl>
          </a:graphicData>
        </a:graphic>
      </p:graphicFrame>
      <p:sp>
        <p:nvSpPr>
          <p:cNvPr id="4" name="Text Placeholder 3">
            <a:extLst>
              <a:ext uri="{FF2B5EF4-FFF2-40B4-BE49-F238E27FC236}">
                <a16:creationId xmlns:a16="http://schemas.microsoft.com/office/drawing/2014/main" id="{F7EBF4E7-0FA0-41AA-8538-6E95A970E1CE}"/>
              </a:ext>
            </a:extLst>
          </p:cNvPr>
          <p:cNvSpPr>
            <a:spLocks noGrp="1"/>
          </p:cNvSpPr>
          <p:nvPr>
            <p:ph type="body" sz="quarter" idx="14"/>
          </p:nvPr>
        </p:nvSpPr>
        <p:spPr/>
        <p:txBody>
          <a:bodyPr/>
          <a:lstStyle/>
          <a:p>
            <a:r>
              <a:rPr lang="en-US"/>
              <a:t>07/03/2018 - 08/03/2018</a:t>
            </a:r>
          </a:p>
        </p:txBody>
      </p:sp>
    </p:spTree>
    <p:extLst>
      <p:ext uri="{BB962C8B-B14F-4D97-AF65-F5344CB8AC3E}">
        <p14:creationId xmlns:p14="http://schemas.microsoft.com/office/powerpoint/2010/main" val="27601051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1A69A-4F52-4FB7-8391-EDF43CDE87A8}"/>
              </a:ext>
            </a:extLst>
          </p:cNvPr>
          <p:cNvSpPr>
            <a:spLocks noGrp="1"/>
          </p:cNvSpPr>
          <p:nvPr>
            <p:ph type="title"/>
          </p:nvPr>
        </p:nvSpPr>
        <p:spPr/>
        <p:txBody>
          <a:bodyPr/>
          <a:lstStyle/>
          <a:p>
            <a:r>
              <a:rPr lang="en-US"/>
              <a:t>Facebook User Posts Table - 7 of 10</a:t>
            </a:r>
          </a:p>
        </p:txBody>
      </p:sp>
      <p:graphicFrame>
        <p:nvGraphicFramePr>
          <p:cNvPr id="5" name="Table Placeholder 4">
            <a:extLst>
              <a:ext uri="{FF2B5EF4-FFF2-40B4-BE49-F238E27FC236}">
                <a16:creationId xmlns:a16="http://schemas.microsoft.com/office/drawing/2014/main" id="{62F4FFD3-4887-4A7D-B80D-52D8EAF3EEBA}"/>
              </a:ext>
            </a:extLst>
          </p:cNvPr>
          <p:cNvGraphicFramePr>
            <a:graphicFrameLocks noGrp="1"/>
          </p:cNvGraphicFramePr>
          <p:nvPr>
            <p:ph type="tbl" sz="quarter" idx="13"/>
            <p:extLst>
              <p:ext uri="{D42A27DB-BD31-4B8C-83A1-F6EECF244321}">
                <p14:modId xmlns:p14="http://schemas.microsoft.com/office/powerpoint/2010/main" val="2079185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06462992"/>
                    </a:ext>
                  </a:extLst>
                </a:gridCol>
                <a:gridCol w="822960">
                  <a:extLst>
                    <a:ext uri="{9D8B030D-6E8A-4147-A177-3AD203B41FA5}">
                      <a16:colId xmlns:a16="http://schemas.microsoft.com/office/drawing/2014/main" val="1157355793"/>
                    </a:ext>
                  </a:extLst>
                </a:gridCol>
                <a:gridCol w="822960">
                  <a:extLst>
                    <a:ext uri="{9D8B030D-6E8A-4147-A177-3AD203B41FA5}">
                      <a16:colId xmlns:a16="http://schemas.microsoft.com/office/drawing/2014/main" val="3342022685"/>
                    </a:ext>
                  </a:extLst>
                </a:gridCol>
                <a:gridCol w="822960">
                  <a:extLst>
                    <a:ext uri="{9D8B030D-6E8A-4147-A177-3AD203B41FA5}">
                      <a16:colId xmlns:a16="http://schemas.microsoft.com/office/drawing/2014/main" val="630566263"/>
                    </a:ext>
                  </a:extLst>
                </a:gridCol>
                <a:gridCol w="822960">
                  <a:extLst>
                    <a:ext uri="{9D8B030D-6E8A-4147-A177-3AD203B41FA5}">
                      <a16:colId xmlns:a16="http://schemas.microsoft.com/office/drawing/2014/main" val="1968443217"/>
                    </a:ext>
                  </a:extLst>
                </a:gridCol>
                <a:gridCol w="822960">
                  <a:extLst>
                    <a:ext uri="{9D8B030D-6E8A-4147-A177-3AD203B41FA5}">
                      <a16:colId xmlns:a16="http://schemas.microsoft.com/office/drawing/2014/main" val="1715964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636921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Julio Garro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- 2018-03-08 10:26:28</a:t>
                      </a:r>
                      <a:r>
                        <a:rPr kumimoji="0" lang="es-ES" sz="1000" b="0" i="0" u="none" strike="noStrike" kern="1200" cap="none" spc="0" normalizeH="0" baseline="0" noProof="0">
                          <a:ln>
                            <a:noFill/>
                          </a:ln>
                          <a:solidFill>
                            <a:prstClr val="black"/>
                          </a:solidFill>
                          <a:effectLst/>
                          <a:uLnTx/>
                          <a:uFillTx/>
                          <a:latin typeface="+mn-lt"/>
                          <a:ea typeface="+mn-ea"/>
                          <a:cs typeface="+mn-cs"/>
                        </a:rPr>
                        <a:t>
NECESITO SOLUCION URGENTE AL PROBLEMA DE AGUAS SERVIDAS QUE TENEMOS EN 528 ENTRE 25 Y 26 DESDE HACE 2 AÑOS PROVOCADO POR LA ROTURA DE CORDÓN HECHO POR LOS MICROS Y AUTOS QUE SUBEN AL ESTACIONAMIENTO DEL ESTADIO. LA VERDAD UNA VERGÜENZA, LO MAS LINDO QUE LA DELEGACIÓN TOLOSA SUBE EL TRACTOR POR AHÍ PARA CORTAR EL PASTO.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15838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Julio Garro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- 2018-03-08 13:29:47</a:t>
                      </a:r>
                      <a:r>
                        <a:rPr kumimoji="0" lang="es-ES" sz="1000" b="0" i="0" u="none" strike="noStrike" kern="1200" cap="none" spc="0" normalizeH="0" baseline="0" noProof="0">
                          <a:ln>
                            <a:noFill/>
                          </a:ln>
                          <a:solidFill>
                            <a:prstClr val="black"/>
                          </a:solidFill>
                          <a:effectLst/>
                          <a:uLnTx/>
                          <a:uFillTx/>
                          <a:latin typeface="+mn-lt"/>
                          <a:ea typeface="+mn-ea"/>
                          <a:cs typeface="+mn-cs"/>
                        </a:rPr>
                        <a:t>
Buenas tardes, le escribo por parte de un grupo de chic@s que vamos con nuestros animalitos a la Plaza Rivadavia ubicada en 2 entre 51 y 53, para solicitarle la colocacion de alumbrado en el predio de la misma, junto con cestos de residuos para poder mantenerla limpia y en buenas condiciones para colaborar con el mantenimiento de la ciudad.gracias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08590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Julio Garro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- 2018-03-08 03:14:11</a:t>
                      </a:r>
                      <a:r>
                        <a:rPr kumimoji="0" lang="es-ES" sz="1000" b="0" i="0" u="none" strike="noStrike" kern="1200" cap="none" spc="0" normalizeH="0" baseline="0" noProof="0">
                          <a:ln>
                            <a:noFill/>
                          </a:ln>
                          <a:solidFill>
                            <a:prstClr val="black"/>
                          </a:solidFill>
                          <a:effectLst/>
                          <a:uLnTx/>
                          <a:uFillTx/>
                          <a:latin typeface="+mn-lt"/>
                          <a:ea typeface="+mn-ea"/>
                          <a:cs typeface="+mn-cs"/>
                        </a:rPr>
                        <a:t>
Sr Garro : PARE LA MANO CON LOS AUMENTOS !!!!
 150% el estacionamiento medido 
80 % el APR
100% la patente de las Motos 
y USTED QUIERE DAR UN 12% DE AUMENTO A LOS MUNICIPALES ??? 
JAJA SABES QUIEN TE VA A VOTAR LA PROXIMA ???
DEBUT Y DESPEDIDA !!!!
AL FINAL SOS PEOR QUE BRUERA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19871271"/>
                  </a:ext>
                </a:extLst>
              </a:tr>
            </a:tbl>
          </a:graphicData>
        </a:graphic>
      </p:graphicFrame>
      <p:sp>
        <p:nvSpPr>
          <p:cNvPr id="4" name="Text Placeholder 3">
            <a:extLst>
              <a:ext uri="{FF2B5EF4-FFF2-40B4-BE49-F238E27FC236}">
                <a16:creationId xmlns:a16="http://schemas.microsoft.com/office/drawing/2014/main" id="{73178161-C955-4E6E-B2C8-F5CD5AE93A5D}"/>
              </a:ext>
            </a:extLst>
          </p:cNvPr>
          <p:cNvSpPr>
            <a:spLocks noGrp="1"/>
          </p:cNvSpPr>
          <p:nvPr>
            <p:ph type="body" sz="quarter" idx="14"/>
          </p:nvPr>
        </p:nvSpPr>
        <p:spPr/>
        <p:txBody>
          <a:bodyPr/>
          <a:lstStyle/>
          <a:p>
            <a:r>
              <a:rPr lang="en-US"/>
              <a:t>07/03/2018 - 08/03/2018</a:t>
            </a:r>
          </a:p>
        </p:txBody>
      </p:sp>
    </p:spTree>
    <p:extLst>
      <p:ext uri="{BB962C8B-B14F-4D97-AF65-F5344CB8AC3E}">
        <p14:creationId xmlns:p14="http://schemas.microsoft.com/office/powerpoint/2010/main" val="33420765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0C845-7B31-4DD4-9DEB-DF1EA095492D}"/>
              </a:ext>
            </a:extLst>
          </p:cNvPr>
          <p:cNvSpPr>
            <a:spLocks noGrp="1"/>
          </p:cNvSpPr>
          <p:nvPr>
            <p:ph type="title"/>
          </p:nvPr>
        </p:nvSpPr>
        <p:spPr/>
        <p:txBody>
          <a:bodyPr/>
          <a:lstStyle/>
          <a:p>
            <a:r>
              <a:rPr lang="en-US"/>
              <a:t>Facebook User Posts Table - 8 of 10</a:t>
            </a:r>
          </a:p>
        </p:txBody>
      </p:sp>
      <p:graphicFrame>
        <p:nvGraphicFramePr>
          <p:cNvPr id="5" name="Table Placeholder 4">
            <a:extLst>
              <a:ext uri="{FF2B5EF4-FFF2-40B4-BE49-F238E27FC236}">
                <a16:creationId xmlns:a16="http://schemas.microsoft.com/office/drawing/2014/main" id="{5EE67140-62C8-452F-9D34-258416B898E1}"/>
              </a:ext>
            </a:extLst>
          </p:cNvPr>
          <p:cNvGraphicFramePr>
            <a:graphicFrameLocks noGrp="1"/>
          </p:cNvGraphicFramePr>
          <p:nvPr>
            <p:ph type="tbl" sz="quarter" idx="13"/>
            <p:extLst>
              <p:ext uri="{D42A27DB-BD31-4B8C-83A1-F6EECF244321}">
                <p14:modId xmlns:p14="http://schemas.microsoft.com/office/powerpoint/2010/main" val="4092072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53579349"/>
                    </a:ext>
                  </a:extLst>
                </a:gridCol>
                <a:gridCol w="822960">
                  <a:extLst>
                    <a:ext uri="{9D8B030D-6E8A-4147-A177-3AD203B41FA5}">
                      <a16:colId xmlns:a16="http://schemas.microsoft.com/office/drawing/2014/main" val="3871461434"/>
                    </a:ext>
                  </a:extLst>
                </a:gridCol>
                <a:gridCol w="822960">
                  <a:extLst>
                    <a:ext uri="{9D8B030D-6E8A-4147-A177-3AD203B41FA5}">
                      <a16:colId xmlns:a16="http://schemas.microsoft.com/office/drawing/2014/main" val="2246472250"/>
                    </a:ext>
                  </a:extLst>
                </a:gridCol>
                <a:gridCol w="822960">
                  <a:extLst>
                    <a:ext uri="{9D8B030D-6E8A-4147-A177-3AD203B41FA5}">
                      <a16:colId xmlns:a16="http://schemas.microsoft.com/office/drawing/2014/main" val="1499827215"/>
                    </a:ext>
                  </a:extLst>
                </a:gridCol>
                <a:gridCol w="822960">
                  <a:extLst>
                    <a:ext uri="{9D8B030D-6E8A-4147-A177-3AD203B41FA5}">
                      <a16:colId xmlns:a16="http://schemas.microsoft.com/office/drawing/2014/main" val="3472009931"/>
                    </a:ext>
                  </a:extLst>
                </a:gridCol>
                <a:gridCol w="822960">
                  <a:extLst>
                    <a:ext uri="{9D8B030D-6E8A-4147-A177-3AD203B41FA5}">
                      <a16:colId xmlns:a16="http://schemas.microsoft.com/office/drawing/2014/main" val="2532202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949359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Julio Garro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- 2018-03-07 14:23:25</a:t>
                      </a:r>
                      <a:r>
                        <a:rPr kumimoji="0" lang="es-ES" sz="1000" b="0" i="0" u="none" strike="noStrike" kern="1200" cap="none" spc="0" normalizeH="0" baseline="0" noProof="0">
                          <a:ln>
                            <a:noFill/>
                          </a:ln>
                          <a:solidFill>
                            <a:prstClr val="black"/>
                          </a:solidFill>
                          <a:effectLst/>
                          <a:uLnTx/>
                          <a:uFillTx/>
                          <a:latin typeface="+mn-lt"/>
                          <a:ea typeface="+mn-ea"/>
                          <a:cs typeface="+mn-cs"/>
                        </a:rPr>
                        <a:t>
Gracias Intendente.. 
Hoy vinieron a pintar el frente de mi casa....
Quedó excelente!!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61988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Julio Garro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- 2018-03-07 00:52:50</a:t>
                      </a:r>
                      <a:r>
                        <a:rPr kumimoji="0" lang="es-ES" sz="1000" b="0" i="0" u="none" strike="noStrike" kern="1200" cap="none" spc="0" normalizeH="0" baseline="0" noProof="0">
                          <a:ln>
                            <a:noFill/>
                          </a:ln>
                          <a:solidFill>
                            <a:prstClr val="black"/>
                          </a:solidFill>
                          <a:effectLst/>
                          <a:uLnTx/>
                          <a:uFillTx/>
                          <a:latin typeface="+mn-lt"/>
                          <a:ea typeface="+mn-ea"/>
                          <a:cs typeface="+mn-cs"/>
                        </a:rPr>
                        <a:t>
Seguro que su hija va a un buen colegio, donde nada le falta y lo paga con su sueldo, ese que todos los ciudadanos pagamos!!! No como el jardíncito al que concurre mi nieto que no tiene nada de nada, que diferencia no? Señor intendente a usted le dá la cara para hacerse el orgulloso arreglando plazas y fuentes o luminarias de led? PORQUE NO ARREGLAR LOS COLEGIOS MEJOR, QUE SON LO PRIMORDIAL!!! O ES QUE CLARO A LOS POLÍTICOS LES CONVIENE LA GENTE IGNORANTE, ASÍ SON MANEJABLES 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60424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Julio Garro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- 2018-03-07 23:57:07</a:t>
                      </a:r>
                      <a:r>
                        <a:rPr kumimoji="0" lang="es-ES" sz="1000" b="0" i="0" u="none" strike="noStrike" kern="1200" cap="none" spc="0" normalizeH="0" baseline="0" noProof="0">
                          <a:ln>
                            <a:noFill/>
                          </a:ln>
                          <a:solidFill>
                            <a:prstClr val="black"/>
                          </a:solidFill>
                          <a:effectLst/>
                          <a:uLnTx/>
                          <a:uFillTx/>
                          <a:latin typeface="+mn-lt"/>
                          <a:ea typeface="+mn-ea"/>
                          <a:cs typeface="+mn-cs"/>
                        </a:rPr>
                        <a:t>
Me gustaría que visite la escuela de diagonal 74 y 56. 
Una vergüenza se cae a pedazos! Para eso no hay presupuesto?!
Ahí va mi nieta, que pasa si se cae un pedazo de techo sobre ella u otro??? Después que Dicen?! Ehh?! 
Por favor!!!!! Hay escuelas que deberían haber sido reparadas entre enero y febrero y no existe el mantenimiento para que a nuestros nietos e hijos tengan una escuela limpia, con baños aceptables, en condiciones.
Vergüenza me da tener que  escribir esto.  Pero en el Ministerio de educación y en las torres I y II tienen aire acondicionado, calefacción.  Los chicos que se jodan!!!! No?! Así estamos hace rato y mucho  no "cambia"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98233469"/>
                  </a:ext>
                </a:extLst>
              </a:tr>
            </a:tbl>
          </a:graphicData>
        </a:graphic>
      </p:graphicFrame>
      <p:sp>
        <p:nvSpPr>
          <p:cNvPr id="4" name="Text Placeholder 3">
            <a:extLst>
              <a:ext uri="{FF2B5EF4-FFF2-40B4-BE49-F238E27FC236}">
                <a16:creationId xmlns:a16="http://schemas.microsoft.com/office/drawing/2014/main" id="{822FD7C7-4298-4652-9E61-0EA2267A1E5D}"/>
              </a:ext>
            </a:extLst>
          </p:cNvPr>
          <p:cNvSpPr>
            <a:spLocks noGrp="1"/>
          </p:cNvSpPr>
          <p:nvPr>
            <p:ph type="body" sz="quarter" idx="14"/>
          </p:nvPr>
        </p:nvSpPr>
        <p:spPr/>
        <p:txBody>
          <a:bodyPr/>
          <a:lstStyle/>
          <a:p>
            <a:r>
              <a:rPr lang="en-US"/>
              <a:t>07/03/2018 - 08/03/2018</a:t>
            </a:r>
          </a:p>
        </p:txBody>
      </p:sp>
    </p:spTree>
    <p:extLst>
      <p:ext uri="{BB962C8B-B14F-4D97-AF65-F5344CB8AC3E}">
        <p14:creationId xmlns:p14="http://schemas.microsoft.com/office/powerpoint/2010/main" val="16767677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330E6-B8EE-45BD-850F-A0A1F43B084D}"/>
              </a:ext>
            </a:extLst>
          </p:cNvPr>
          <p:cNvSpPr>
            <a:spLocks noGrp="1"/>
          </p:cNvSpPr>
          <p:nvPr>
            <p:ph type="title"/>
          </p:nvPr>
        </p:nvSpPr>
        <p:spPr/>
        <p:txBody>
          <a:bodyPr/>
          <a:lstStyle/>
          <a:p>
            <a:r>
              <a:rPr lang="en-US"/>
              <a:t>Facebook User Posts Table - 9 of 10</a:t>
            </a:r>
          </a:p>
        </p:txBody>
      </p:sp>
      <p:graphicFrame>
        <p:nvGraphicFramePr>
          <p:cNvPr id="5" name="Table Placeholder 4">
            <a:extLst>
              <a:ext uri="{FF2B5EF4-FFF2-40B4-BE49-F238E27FC236}">
                <a16:creationId xmlns:a16="http://schemas.microsoft.com/office/drawing/2014/main" id="{5196800C-D926-4477-B8E9-8FCCB2E004C9}"/>
              </a:ext>
            </a:extLst>
          </p:cNvPr>
          <p:cNvGraphicFramePr>
            <a:graphicFrameLocks noGrp="1"/>
          </p:cNvGraphicFramePr>
          <p:nvPr>
            <p:ph type="tbl" sz="quarter" idx="13"/>
            <p:extLst>
              <p:ext uri="{D42A27DB-BD31-4B8C-83A1-F6EECF244321}">
                <p14:modId xmlns:p14="http://schemas.microsoft.com/office/powerpoint/2010/main" val="1966116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85255821"/>
                    </a:ext>
                  </a:extLst>
                </a:gridCol>
                <a:gridCol w="822960">
                  <a:extLst>
                    <a:ext uri="{9D8B030D-6E8A-4147-A177-3AD203B41FA5}">
                      <a16:colId xmlns:a16="http://schemas.microsoft.com/office/drawing/2014/main" val="2746876472"/>
                    </a:ext>
                  </a:extLst>
                </a:gridCol>
                <a:gridCol w="822960">
                  <a:extLst>
                    <a:ext uri="{9D8B030D-6E8A-4147-A177-3AD203B41FA5}">
                      <a16:colId xmlns:a16="http://schemas.microsoft.com/office/drawing/2014/main" val="1630452721"/>
                    </a:ext>
                  </a:extLst>
                </a:gridCol>
                <a:gridCol w="822960">
                  <a:extLst>
                    <a:ext uri="{9D8B030D-6E8A-4147-A177-3AD203B41FA5}">
                      <a16:colId xmlns:a16="http://schemas.microsoft.com/office/drawing/2014/main" val="3980347556"/>
                    </a:ext>
                  </a:extLst>
                </a:gridCol>
                <a:gridCol w="822960">
                  <a:extLst>
                    <a:ext uri="{9D8B030D-6E8A-4147-A177-3AD203B41FA5}">
                      <a16:colId xmlns:a16="http://schemas.microsoft.com/office/drawing/2014/main" val="486363071"/>
                    </a:ext>
                  </a:extLst>
                </a:gridCol>
                <a:gridCol w="822960">
                  <a:extLst>
                    <a:ext uri="{9D8B030D-6E8A-4147-A177-3AD203B41FA5}">
                      <a16:colId xmlns:a16="http://schemas.microsoft.com/office/drawing/2014/main" val="755107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053727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Julio Garro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- 2018-03-07 20:55:58</a:t>
                      </a:r>
                      <a:r>
                        <a:rPr kumimoji="0" lang="es-ES" sz="1000" b="0" i="0" u="none" strike="noStrike" kern="1200" cap="none" spc="0" normalizeH="0" baseline="0" noProof="0">
                          <a:ln>
                            <a:noFill/>
                          </a:ln>
                          <a:solidFill>
                            <a:prstClr val="black"/>
                          </a:solidFill>
                          <a:effectLst/>
                          <a:uLnTx/>
                          <a:uFillTx/>
                          <a:latin typeface="+mn-lt"/>
                          <a:ea typeface="+mn-ea"/>
                          <a:cs typeface="+mn-cs"/>
                        </a:rPr>
                        <a:t>
Hola buenas tardes ojalas le llegue el mensaje por favor porque no pada por el maternal 4 que le faltan insumos de limpieza y alimentos que por ahora tienen y no saben hasta cuando gracias y ojalas lo lea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60905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Julio Garro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- 2018-03-07 17:08:15</a:t>
                      </a:r>
                      <a:r>
                        <a:rPr kumimoji="0" lang="es-ES" sz="1000" b="0" i="0" u="none" strike="noStrike" kern="1200" cap="none" spc="0" normalizeH="0" baseline="0" noProof="0">
                          <a:ln>
                            <a:noFill/>
                          </a:ln>
                          <a:solidFill>
                            <a:prstClr val="black"/>
                          </a:solidFill>
                          <a:effectLst/>
                          <a:uLnTx/>
                          <a:uFillTx/>
                          <a:latin typeface="+mn-lt"/>
                          <a:ea typeface="+mn-ea"/>
                          <a:cs typeface="+mn-cs"/>
                        </a:rPr>
                        <a:t>
Más cajeros en el hospital de romero. Por favor hable con el banco. Hay uno y casi nunca funciona.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88178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Julio Garro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- 2018-03-07 14:58:57</a:t>
                      </a:r>
                      <a:r>
                        <a:rPr kumimoji="0" lang="es-ES" sz="1000" b="0" i="0" u="none" strike="noStrike" kern="1200" cap="none" spc="0" normalizeH="0" baseline="0" noProof="0">
                          <a:ln>
                            <a:noFill/>
                          </a:ln>
                          <a:solidFill>
                            <a:prstClr val="black"/>
                          </a:solidFill>
                          <a:effectLst/>
                          <a:uLnTx/>
                          <a:uFillTx/>
                          <a:latin typeface="+mn-lt"/>
                          <a:ea typeface="+mn-ea"/>
                          <a:cs typeface="+mn-cs"/>
                        </a:rPr>
                        <a:t>
Vuelvo a pedir q vean el tema del boleto escolar/ secundario, las empresas de micro NO ESTAN AL TANTO DE CÓMO FUNCIONA , y x ende, no saben q cobrarnos, no tienen idea de la existencia de la SUBE, x favor necesitamos q se ocupen! Gracias! Y bien x todo lo hecho!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17128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Julio Garro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- 2018-03-07 23:11:44</a:t>
                      </a:r>
                      <a:r>
                        <a:rPr kumimoji="0" lang="es-ES" sz="1000" b="0" i="0" u="none" strike="noStrike" kern="1200" cap="none" spc="0" normalizeH="0" baseline="0" noProof="0">
                          <a:ln>
                            <a:noFill/>
                          </a:ln>
                          <a:solidFill>
                            <a:prstClr val="black"/>
                          </a:solidFill>
                          <a:effectLst/>
                          <a:uLnTx/>
                          <a:uFillTx/>
                          <a:latin typeface="+mn-lt"/>
                          <a:ea typeface="+mn-ea"/>
                          <a:cs typeface="+mn-cs"/>
                        </a:rPr>
                        <a:t>
Sr intendente, ante todo felicitar la gestión en “La Repu” está preciosa.
Nunca tan bien cuidada. 
Espero que la gente la cuide como ese hermoso lugar se merece 🙏
Una decepción: que expendan bebidas alcohólicas en la cervecería qué hay dentro, revea la medida Sr intendente, no se condice esa acción, ni siquiera con el nombre del lugar. 
El fin de semana fui al quiosco de allí a comprar gaseosa y escucho a la vendedora decir “ en la Repu no se venden cigarrillos”... pensé pero se vende alcohol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16396716"/>
                  </a:ext>
                </a:extLst>
              </a:tr>
            </a:tbl>
          </a:graphicData>
        </a:graphic>
      </p:graphicFrame>
      <p:sp>
        <p:nvSpPr>
          <p:cNvPr id="4" name="Text Placeholder 3">
            <a:extLst>
              <a:ext uri="{FF2B5EF4-FFF2-40B4-BE49-F238E27FC236}">
                <a16:creationId xmlns:a16="http://schemas.microsoft.com/office/drawing/2014/main" id="{16EF7037-9F39-4E29-B9A9-1C309C55D49C}"/>
              </a:ext>
            </a:extLst>
          </p:cNvPr>
          <p:cNvSpPr>
            <a:spLocks noGrp="1"/>
          </p:cNvSpPr>
          <p:nvPr>
            <p:ph type="body" sz="quarter" idx="14"/>
          </p:nvPr>
        </p:nvSpPr>
        <p:spPr/>
        <p:txBody>
          <a:bodyPr/>
          <a:lstStyle/>
          <a:p>
            <a:r>
              <a:rPr lang="en-US"/>
              <a:t>07/03/2018 - 08/03/2018</a:t>
            </a:r>
          </a:p>
        </p:txBody>
      </p:sp>
    </p:spTree>
    <p:extLst>
      <p:ext uri="{BB962C8B-B14F-4D97-AF65-F5344CB8AC3E}">
        <p14:creationId xmlns:p14="http://schemas.microsoft.com/office/powerpoint/2010/main" val="36061605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AB9CA-F386-44E8-BCB1-ADBC5CC5DC04}"/>
              </a:ext>
            </a:extLst>
          </p:cNvPr>
          <p:cNvSpPr>
            <a:spLocks noGrp="1"/>
          </p:cNvSpPr>
          <p:nvPr>
            <p:ph type="title"/>
          </p:nvPr>
        </p:nvSpPr>
        <p:spPr/>
        <p:txBody>
          <a:bodyPr/>
          <a:lstStyle/>
          <a:p>
            <a:r>
              <a:rPr lang="en-US"/>
              <a:t>Facebook User Posts Table - 10 of 10</a:t>
            </a:r>
          </a:p>
        </p:txBody>
      </p:sp>
      <p:graphicFrame>
        <p:nvGraphicFramePr>
          <p:cNvPr id="5" name="Table Placeholder 4">
            <a:extLst>
              <a:ext uri="{FF2B5EF4-FFF2-40B4-BE49-F238E27FC236}">
                <a16:creationId xmlns:a16="http://schemas.microsoft.com/office/drawing/2014/main" id="{6A4F16D5-D5F0-4D7F-A1DD-9208B5DABD45}"/>
              </a:ext>
            </a:extLst>
          </p:cNvPr>
          <p:cNvGraphicFramePr>
            <a:graphicFrameLocks noGrp="1"/>
          </p:cNvGraphicFramePr>
          <p:nvPr>
            <p:ph type="tbl" sz="quarter" idx="13"/>
            <p:extLst>
              <p:ext uri="{D42A27DB-BD31-4B8C-83A1-F6EECF244321}">
                <p14:modId xmlns:p14="http://schemas.microsoft.com/office/powerpoint/2010/main" val="1198286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6192179"/>
                    </a:ext>
                  </a:extLst>
                </a:gridCol>
                <a:gridCol w="822960">
                  <a:extLst>
                    <a:ext uri="{9D8B030D-6E8A-4147-A177-3AD203B41FA5}">
                      <a16:colId xmlns:a16="http://schemas.microsoft.com/office/drawing/2014/main" val="1942207977"/>
                    </a:ext>
                  </a:extLst>
                </a:gridCol>
                <a:gridCol w="822960">
                  <a:extLst>
                    <a:ext uri="{9D8B030D-6E8A-4147-A177-3AD203B41FA5}">
                      <a16:colId xmlns:a16="http://schemas.microsoft.com/office/drawing/2014/main" val="3296885926"/>
                    </a:ext>
                  </a:extLst>
                </a:gridCol>
                <a:gridCol w="822960">
                  <a:extLst>
                    <a:ext uri="{9D8B030D-6E8A-4147-A177-3AD203B41FA5}">
                      <a16:colId xmlns:a16="http://schemas.microsoft.com/office/drawing/2014/main" val="416325972"/>
                    </a:ext>
                  </a:extLst>
                </a:gridCol>
                <a:gridCol w="822960">
                  <a:extLst>
                    <a:ext uri="{9D8B030D-6E8A-4147-A177-3AD203B41FA5}">
                      <a16:colId xmlns:a16="http://schemas.microsoft.com/office/drawing/2014/main" val="3976021582"/>
                    </a:ext>
                  </a:extLst>
                </a:gridCol>
                <a:gridCol w="822960">
                  <a:extLst>
                    <a:ext uri="{9D8B030D-6E8A-4147-A177-3AD203B41FA5}">
                      <a16:colId xmlns:a16="http://schemas.microsoft.com/office/drawing/2014/main" val="576223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866729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Julio Garro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- 2018-03-07 02:52:53</a:t>
                      </a:r>
                      <a:r>
                        <a:rPr kumimoji="0" lang="es-ES" sz="1000" b="0" i="0" u="none" strike="noStrike" kern="1200" cap="none" spc="0" normalizeH="0" baseline="0" noProof="0">
                          <a:ln>
                            <a:noFill/>
                          </a:ln>
                          <a:solidFill>
                            <a:prstClr val="black"/>
                          </a:solidFill>
                          <a:effectLst/>
                          <a:uLnTx/>
                          <a:uFillTx/>
                          <a:latin typeface="+mn-lt"/>
                          <a:ea typeface="+mn-ea"/>
                          <a:cs typeface="+mn-cs"/>
                        </a:rPr>
                        <a:t>
No me llego la primera cuota del SUM y fui a la Delegación de Los Hornos y le explico a la chica que me atendió lo que había pasado y me dijo que me imprimia la cuota sin recargo. Fui a pagar y resulta que dé la deuda original $591,40.- termine pagando "con recargo y multa" $664,43.-. No fue mi culpa. Un robo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71919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Julio Garro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- 2018-03-08 00:51:22</a:t>
                      </a:r>
                      <a:r>
                        <a:rPr kumimoji="0" lang="es-ES" sz="1000" b="0" i="0" u="none" strike="noStrike" kern="1200" cap="none" spc="0" normalizeH="0" baseline="0" noProof="0">
                          <a:ln>
                            <a:noFill/>
                          </a:ln>
                          <a:solidFill>
                            <a:prstClr val="black"/>
                          </a:solidFill>
                          <a:effectLst/>
                          <a:uLnTx/>
                          <a:uFillTx/>
                          <a:latin typeface="+mn-lt"/>
                          <a:ea typeface="+mn-ea"/>
                          <a:cs typeface="+mn-cs"/>
                        </a:rPr>
                        <a:t>
SEÑOR INTENDENTE,YO LO VOTE,PERO SE LE FUE LA MANO CON EL AUMENTO DEL ESTACIONAMIENTO.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66431731"/>
                  </a:ext>
                </a:extLst>
              </a:tr>
            </a:tbl>
          </a:graphicData>
        </a:graphic>
      </p:graphicFrame>
      <p:sp>
        <p:nvSpPr>
          <p:cNvPr id="4" name="Text Placeholder 3">
            <a:extLst>
              <a:ext uri="{FF2B5EF4-FFF2-40B4-BE49-F238E27FC236}">
                <a16:creationId xmlns:a16="http://schemas.microsoft.com/office/drawing/2014/main" id="{637C5CB9-E38F-486E-A414-DF89A7851468}"/>
              </a:ext>
            </a:extLst>
          </p:cNvPr>
          <p:cNvSpPr>
            <a:spLocks noGrp="1"/>
          </p:cNvSpPr>
          <p:nvPr>
            <p:ph type="body" sz="quarter" idx="14"/>
          </p:nvPr>
        </p:nvSpPr>
        <p:spPr/>
        <p:txBody>
          <a:bodyPr/>
          <a:lstStyle/>
          <a:p>
            <a:r>
              <a:rPr lang="en-US"/>
              <a:t>07/03/2018 - 08/03/2018</a:t>
            </a:r>
          </a:p>
        </p:txBody>
      </p:sp>
    </p:spTree>
    <p:extLst>
      <p:ext uri="{BB962C8B-B14F-4D97-AF65-F5344CB8AC3E}">
        <p14:creationId xmlns:p14="http://schemas.microsoft.com/office/powerpoint/2010/main" val="28240039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F0524-1BA6-4E92-AAFD-1A45CD882CB1}"/>
              </a:ext>
            </a:extLst>
          </p:cNvPr>
          <p:cNvSpPr>
            <a:spLocks noGrp="1"/>
          </p:cNvSpPr>
          <p:nvPr>
            <p:ph type="title"/>
          </p:nvPr>
        </p:nvSpPr>
        <p:spPr/>
        <p:txBody>
          <a:bodyPr/>
          <a:lstStyle/>
          <a:p>
            <a:r>
              <a:rPr lang="en-US"/>
              <a:t>Facebook User Posts</a:t>
            </a:r>
          </a:p>
        </p:txBody>
      </p:sp>
      <p:graphicFrame>
        <p:nvGraphicFramePr>
          <p:cNvPr id="6" name="Chart Placeholder 5">
            <a:extLst>
              <a:ext uri="{FF2B5EF4-FFF2-40B4-BE49-F238E27FC236}">
                <a16:creationId xmlns:a16="http://schemas.microsoft.com/office/drawing/2014/main" id="{68F2B581-EA92-4725-ADE1-596AECD62209}"/>
              </a:ext>
            </a:extLst>
          </p:cNvPr>
          <p:cNvGraphicFramePr>
            <a:graphicFrameLocks noGrp="1"/>
          </p:cNvGraphicFramePr>
          <p:nvPr>
            <p:ph type="chart" sz="quarter" idx="13"/>
            <p:extLst>
              <p:ext uri="{D42A27DB-BD31-4B8C-83A1-F6EECF244321}">
                <p14:modId xmlns:p14="http://schemas.microsoft.com/office/powerpoint/2010/main" val="27692976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74A3BE-FF5B-4E2C-A5C6-D228245B1EC2}"/>
              </a:ext>
            </a:extLst>
          </p:cNvPr>
          <p:cNvSpPr>
            <a:spLocks noGrp="1"/>
          </p:cNvSpPr>
          <p:nvPr>
            <p:ph type="body" sz="quarter" idx="14"/>
          </p:nvPr>
        </p:nvSpPr>
        <p:spPr/>
        <p:txBody>
          <a:bodyPr/>
          <a:lstStyle/>
          <a:p>
            <a:r>
              <a:rPr lang="en-US"/>
              <a:t>07/03/2018 - 08/03/2018</a:t>
            </a:r>
          </a:p>
        </p:txBody>
      </p:sp>
      <p:sp>
        <p:nvSpPr>
          <p:cNvPr id="5" name="Footer Placeholder 4">
            <a:extLst>
              <a:ext uri="{FF2B5EF4-FFF2-40B4-BE49-F238E27FC236}">
                <a16:creationId xmlns:a16="http://schemas.microsoft.com/office/drawing/2014/main" id="{2952E7F7-56FF-411C-A075-87D9AF6CA3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4224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1A794-3F20-49F3-AE59-87E8F592DA68}"/>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576BD7FD-3C6F-4D86-A95D-26355C5C7883}"/>
              </a:ext>
            </a:extLst>
          </p:cNvPr>
          <p:cNvGraphicFramePr>
            <a:graphicFrameLocks noGrp="1"/>
          </p:cNvGraphicFramePr>
          <p:nvPr>
            <p:ph type="chart" sz="quarter" idx="13"/>
            <p:extLst>
              <p:ext uri="{D42A27DB-BD31-4B8C-83A1-F6EECF244321}">
                <p14:modId xmlns:p14="http://schemas.microsoft.com/office/powerpoint/2010/main" val="35750215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1CF9AF-A582-412C-B319-909AAC62AE49}"/>
              </a:ext>
            </a:extLst>
          </p:cNvPr>
          <p:cNvSpPr>
            <a:spLocks noGrp="1"/>
          </p:cNvSpPr>
          <p:nvPr>
            <p:ph type="body" sz="quarter" idx="14"/>
          </p:nvPr>
        </p:nvSpPr>
        <p:spPr/>
        <p:txBody>
          <a:bodyPr/>
          <a:lstStyle/>
          <a:p>
            <a:r>
              <a:rPr lang="en-US"/>
              <a:t>07/03/2018 - 08/03/2018</a:t>
            </a:r>
          </a:p>
        </p:txBody>
      </p:sp>
      <p:sp>
        <p:nvSpPr>
          <p:cNvPr id="5" name="Footer Placeholder 4">
            <a:extLst>
              <a:ext uri="{FF2B5EF4-FFF2-40B4-BE49-F238E27FC236}">
                <a16:creationId xmlns:a16="http://schemas.microsoft.com/office/drawing/2014/main" id="{144958B6-6593-46C5-BCFE-0717E79417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62204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87B2C-3F59-44BB-AEC2-9E24583CBFFA}"/>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D885225A-A735-4D5E-9304-DD573AA6FB6D}"/>
              </a:ext>
            </a:extLst>
          </p:cNvPr>
          <p:cNvGraphicFramePr>
            <a:graphicFrameLocks noGrp="1"/>
          </p:cNvGraphicFramePr>
          <p:nvPr>
            <p:ph type="chart" sz="quarter" idx="13"/>
            <p:extLst>
              <p:ext uri="{D42A27DB-BD31-4B8C-83A1-F6EECF244321}">
                <p14:modId xmlns:p14="http://schemas.microsoft.com/office/powerpoint/2010/main" val="21245581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B02E87-79C5-486A-9BAE-689A026E5262}"/>
              </a:ext>
            </a:extLst>
          </p:cNvPr>
          <p:cNvSpPr>
            <a:spLocks noGrp="1"/>
          </p:cNvSpPr>
          <p:nvPr>
            <p:ph type="body" sz="quarter" idx="14"/>
          </p:nvPr>
        </p:nvSpPr>
        <p:spPr/>
        <p:txBody>
          <a:bodyPr/>
          <a:lstStyle/>
          <a:p>
            <a:r>
              <a:rPr lang="en-US"/>
              <a:t>07/03/2018 - 08/03/2018</a:t>
            </a:r>
          </a:p>
        </p:txBody>
      </p:sp>
      <p:sp>
        <p:nvSpPr>
          <p:cNvPr id="5" name="Footer Placeholder 4">
            <a:extLst>
              <a:ext uri="{FF2B5EF4-FFF2-40B4-BE49-F238E27FC236}">
                <a16:creationId xmlns:a16="http://schemas.microsoft.com/office/drawing/2014/main" id="{881578F5-E2BC-4DA4-B6EF-4A6D8B4FCF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90687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C2FBB-12D4-4848-8AA9-D346E976B6B8}"/>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1AE84349-AA95-433F-A4C0-4226FDCF2046}"/>
              </a:ext>
            </a:extLst>
          </p:cNvPr>
          <p:cNvGraphicFramePr>
            <a:graphicFrameLocks noGrp="1"/>
          </p:cNvGraphicFramePr>
          <p:nvPr>
            <p:ph type="chart" sz="quarter" idx="13"/>
            <p:extLst>
              <p:ext uri="{D42A27DB-BD31-4B8C-83A1-F6EECF244321}">
                <p14:modId xmlns:p14="http://schemas.microsoft.com/office/powerpoint/2010/main" val="5650273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66D8DA-0F03-4F2C-88D3-240BD0266447}"/>
              </a:ext>
            </a:extLst>
          </p:cNvPr>
          <p:cNvSpPr>
            <a:spLocks noGrp="1"/>
          </p:cNvSpPr>
          <p:nvPr>
            <p:ph type="body" sz="quarter" idx="14"/>
          </p:nvPr>
        </p:nvSpPr>
        <p:spPr/>
        <p:txBody>
          <a:bodyPr/>
          <a:lstStyle/>
          <a:p>
            <a:r>
              <a:rPr lang="en-US"/>
              <a:t>07/03/2018 - 08/03/2018</a:t>
            </a:r>
          </a:p>
        </p:txBody>
      </p:sp>
      <p:sp>
        <p:nvSpPr>
          <p:cNvPr id="5" name="Footer Placeholder 4">
            <a:extLst>
              <a:ext uri="{FF2B5EF4-FFF2-40B4-BE49-F238E27FC236}">
                <a16:creationId xmlns:a16="http://schemas.microsoft.com/office/drawing/2014/main" id="{0B03528A-8625-4A09-9386-0805E9FBD9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81115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4AFAB-BC28-46C9-A4F6-41C1934B6E6B}"/>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B09DA903-8E49-4A81-AF84-1C313746554B}"/>
              </a:ext>
            </a:extLst>
          </p:cNvPr>
          <p:cNvGraphicFramePr>
            <a:graphicFrameLocks noGrp="1"/>
          </p:cNvGraphicFramePr>
          <p:nvPr>
            <p:ph type="chart" sz="quarter" idx="13"/>
            <p:extLst>
              <p:ext uri="{D42A27DB-BD31-4B8C-83A1-F6EECF244321}">
                <p14:modId xmlns:p14="http://schemas.microsoft.com/office/powerpoint/2010/main" val="7721106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3D6490-26E0-453C-AD9B-4ECAA3B2AC96}"/>
              </a:ext>
            </a:extLst>
          </p:cNvPr>
          <p:cNvSpPr>
            <a:spLocks noGrp="1"/>
          </p:cNvSpPr>
          <p:nvPr>
            <p:ph type="body" sz="quarter" idx="14"/>
          </p:nvPr>
        </p:nvSpPr>
        <p:spPr/>
        <p:txBody>
          <a:bodyPr/>
          <a:lstStyle/>
          <a:p>
            <a:r>
              <a:rPr lang="en-US"/>
              <a:t>07/03/2018 - 08/03/2018</a:t>
            </a:r>
          </a:p>
        </p:txBody>
      </p:sp>
      <p:sp>
        <p:nvSpPr>
          <p:cNvPr id="5" name="Footer Placeholder 4">
            <a:extLst>
              <a:ext uri="{FF2B5EF4-FFF2-40B4-BE49-F238E27FC236}">
                <a16:creationId xmlns:a16="http://schemas.microsoft.com/office/drawing/2014/main" id="{9625897D-4A2E-44B4-A5A3-1C47F7464B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05529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BB5FB-D563-45E2-86E4-AEB381E961A8}"/>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0E9B5C5C-27D9-4DC1-AF72-12E94FD62604}"/>
              </a:ext>
            </a:extLst>
          </p:cNvPr>
          <p:cNvGraphicFramePr>
            <a:graphicFrameLocks noGrp="1"/>
          </p:cNvGraphicFramePr>
          <p:nvPr>
            <p:ph type="chart" sz="quarter" idx="13"/>
            <p:extLst>
              <p:ext uri="{D42A27DB-BD31-4B8C-83A1-F6EECF244321}">
                <p14:modId xmlns:p14="http://schemas.microsoft.com/office/powerpoint/2010/main" val="6164006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100532-A7B3-4CB3-9795-AE901B5AF08E}"/>
              </a:ext>
            </a:extLst>
          </p:cNvPr>
          <p:cNvSpPr>
            <a:spLocks noGrp="1"/>
          </p:cNvSpPr>
          <p:nvPr>
            <p:ph type="body" sz="quarter" idx="14"/>
          </p:nvPr>
        </p:nvSpPr>
        <p:spPr/>
        <p:txBody>
          <a:bodyPr/>
          <a:lstStyle/>
          <a:p>
            <a:r>
              <a:rPr lang="en-US"/>
              <a:t>07/03/2018 - 08/03/2018</a:t>
            </a:r>
          </a:p>
        </p:txBody>
      </p:sp>
      <p:sp>
        <p:nvSpPr>
          <p:cNvPr id="5" name="Footer Placeholder 4">
            <a:extLst>
              <a:ext uri="{FF2B5EF4-FFF2-40B4-BE49-F238E27FC236}">
                <a16:creationId xmlns:a16="http://schemas.microsoft.com/office/drawing/2014/main" id="{920A55CD-1C68-4704-B3B8-C470FE8AFD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11990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EDBC2-DC7F-42D3-9871-BF5F0CE40572}"/>
              </a:ext>
            </a:extLst>
          </p:cNvPr>
          <p:cNvSpPr>
            <a:spLocks noGrp="1"/>
          </p:cNvSpPr>
          <p:nvPr>
            <p:ph type="title"/>
          </p:nvPr>
        </p:nvSpPr>
        <p:spPr/>
        <p:txBody>
          <a:bodyPr/>
          <a:lstStyle/>
          <a:p>
            <a:r>
              <a:rPr lang="en-US"/>
              <a:t>Facebook Questions Table - 1 of 3</a:t>
            </a:r>
          </a:p>
        </p:txBody>
      </p:sp>
      <p:graphicFrame>
        <p:nvGraphicFramePr>
          <p:cNvPr id="5" name="Table Placeholder 4">
            <a:extLst>
              <a:ext uri="{FF2B5EF4-FFF2-40B4-BE49-F238E27FC236}">
                <a16:creationId xmlns:a16="http://schemas.microsoft.com/office/drawing/2014/main" id="{359BDC4C-5CAA-4E88-95BD-80548C344A33}"/>
              </a:ext>
            </a:extLst>
          </p:cNvPr>
          <p:cNvGraphicFramePr>
            <a:graphicFrameLocks noGrp="1"/>
          </p:cNvGraphicFramePr>
          <p:nvPr>
            <p:ph type="tbl" sz="quarter" idx="13"/>
            <p:extLst>
              <p:ext uri="{D42A27DB-BD31-4B8C-83A1-F6EECF244321}">
                <p14:modId xmlns:p14="http://schemas.microsoft.com/office/powerpoint/2010/main" val="1142207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56269949"/>
                    </a:ext>
                  </a:extLst>
                </a:gridCol>
                <a:gridCol w="1645920">
                  <a:extLst>
                    <a:ext uri="{9D8B030D-6E8A-4147-A177-3AD203B41FA5}">
                      <a16:colId xmlns:a16="http://schemas.microsoft.com/office/drawing/2014/main" val="2854998170"/>
                    </a:ext>
                  </a:extLst>
                </a:gridCol>
                <a:gridCol w="822960">
                  <a:extLst>
                    <a:ext uri="{9D8B030D-6E8A-4147-A177-3AD203B41FA5}">
                      <a16:colId xmlns:a16="http://schemas.microsoft.com/office/drawing/2014/main" val="1309687538"/>
                    </a:ext>
                  </a:extLst>
                </a:gridCol>
                <a:gridCol w="822960">
                  <a:extLst>
                    <a:ext uri="{9D8B030D-6E8A-4147-A177-3AD203B41FA5}">
                      <a16:colId xmlns:a16="http://schemas.microsoft.com/office/drawing/2014/main" val="1579956913"/>
                    </a:ext>
                  </a:extLst>
                </a:gridCol>
                <a:gridCol w="822960">
                  <a:extLst>
                    <a:ext uri="{9D8B030D-6E8A-4147-A177-3AD203B41FA5}">
                      <a16:colId xmlns:a16="http://schemas.microsoft.com/office/drawing/2014/main" val="4042933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554483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Julio Garro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 - 2018-03-08 18:21:11</a:t>
                      </a:r>
                      <a:r>
                        <a:rPr kumimoji="0" lang="es-ES" sz="1000" b="0" i="0" u="none" strike="noStrike" kern="1200" cap="none" spc="0" normalizeH="0" baseline="0" noProof="0">
                          <a:ln>
                            <a:noFill/>
                          </a:ln>
                          <a:solidFill>
                            <a:prstClr val="black"/>
                          </a:solidFill>
                          <a:effectLst/>
                          <a:uLnTx/>
                          <a:uFillTx/>
                          <a:latin typeface="+mn-lt"/>
                          <a:ea typeface="+mn-ea"/>
                          <a:cs typeface="+mn-cs"/>
                        </a:rPr>
                        <a:t>
no deberían haber mejorado el transporte publico antes de aumentar el estacionamiento medido? el mundo del revés...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50324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Julio Garro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 - 2018-03-08 03:14:11</a:t>
                      </a:r>
                      <a:r>
                        <a:rPr kumimoji="0" lang="es-ES" sz="1000" b="0" i="0" u="none" strike="noStrike" kern="1200" cap="none" spc="0" normalizeH="0" baseline="0" noProof="0">
                          <a:ln>
                            <a:noFill/>
                          </a:ln>
                          <a:solidFill>
                            <a:prstClr val="black"/>
                          </a:solidFill>
                          <a:effectLst/>
                          <a:uLnTx/>
                          <a:uFillTx/>
                          <a:latin typeface="+mn-lt"/>
                          <a:ea typeface="+mn-ea"/>
                          <a:cs typeface="+mn-cs"/>
                        </a:rPr>
                        <a:t>
Sr Garro : PARE LA MANO CON LOS AUMENTOS !!!!
 150% el estacionamiento medido 
80 % el APR
100% la patente de las Motos 
y USTED QUIERE DAR UN 12% DE AUMENTO A LOS MUNICIPALES ??? 
JAJA SABES QUIEN TE VA A VOTAR LA PROXIMA ???
DEBUT Y DESPEDIDA !!!!
AL FINAL SOS PEOR QUE BRUERA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48491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Julio Garro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 - 2018-03-07 23:57:07</a:t>
                      </a:r>
                      <a:r>
                        <a:rPr kumimoji="0" lang="es-ES" sz="1000" b="0" i="0" u="none" strike="noStrike" kern="1200" cap="none" spc="0" normalizeH="0" baseline="0" noProof="0">
                          <a:ln>
                            <a:noFill/>
                          </a:ln>
                          <a:solidFill>
                            <a:prstClr val="black"/>
                          </a:solidFill>
                          <a:effectLst/>
                          <a:uLnTx/>
                          <a:uFillTx/>
                          <a:latin typeface="+mn-lt"/>
                          <a:ea typeface="+mn-ea"/>
                          <a:cs typeface="+mn-cs"/>
                        </a:rPr>
                        <a:t>
Me gustaría que visite la escuela de diagonal 74 y 56. 
Una vergüenza se cae a pedazos! Para eso no hay presupuesto?!
Ahí va mi nieta, que pasa si se cae un pedazo de techo sobre ella u otro??? Después que Dicen?! Ehh?! 
Por favor!!!!! Hay escuelas que deberían haber sido reparadas entre enero y febrero y no existe el mantenimiento para que a nuestros nietos e hijos tengan una escuela limpia, con baños aceptables, en condiciones.
Vergüenza me da tener que  escribir esto.  Pero en el Ministerio de educación y en las torres I y II tienen aire acondicionado, calefacción.  Los chicos que se jodan!!!! No?! Así estamos hace rato y mucho  no "cambia"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95773177"/>
                  </a:ext>
                </a:extLst>
              </a:tr>
            </a:tbl>
          </a:graphicData>
        </a:graphic>
      </p:graphicFrame>
      <p:sp>
        <p:nvSpPr>
          <p:cNvPr id="4" name="Text Placeholder 3">
            <a:extLst>
              <a:ext uri="{FF2B5EF4-FFF2-40B4-BE49-F238E27FC236}">
                <a16:creationId xmlns:a16="http://schemas.microsoft.com/office/drawing/2014/main" id="{CDAD37F5-B981-47DB-8466-071E467C82E5}"/>
              </a:ext>
            </a:extLst>
          </p:cNvPr>
          <p:cNvSpPr>
            <a:spLocks noGrp="1"/>
          </p:cNvSpPr>
          <p:nvPr>
            <p:ph type="body" sz="quarter" idx="14"/>
          </p:nvPr>
        </p:nvSpPr>
        <p:spPr/>
        <p:txBody>
          <a:bodyPr/>
          <a:lstStyle/>
          <a:p>
            <a:r>
              <a:rPr lang="en-US"/>
              <a:t>07/03/2018 - 08/03/2018</a:t>
            </a:r>
          </a:p>
        </p:txBody>
      </p:sp>
    </p:spTree>
    <p:extLst>
      <p:ext uri="{BB962C8B-B14F-4D97-AF65-F5344CB8AC3E}">
        <p14:creationId xmlns:p14="http://schemas.microsoft.com/office/powerpoint/2010/main" val="36162829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BAF37-EECF-4F4B-8643-AF229F3DEBD8}"/>
              </a:ext>
            </a:extLst>
          </p:cNvPr>
          <p:cNvSpPr>
            <a:spLocks noGrp="1"/>
          </p:cNvSpPr>
          <p:nvPr>
            <p:ph type="title"/>
          </p:nvPr>
        </p:nvSpPr>
        <p:spPr/>
        <p:txBody>
          <a:bodyPr/>
          <a:lstStyle/>
          <a:p>
            <a:r>
              <a:rPr lang="en-US"/>
              <a:t>Facebook Questions Table - 2 of 3</a:t>
            </a:r>
          </a:p>
        </p:txBody>
      </p:sp>
      <p:graphicFrame>
        <p:nvGraphicFramePr>
          <p:cNvPr id="5" name="Table Placeholder 4">
            <a:extLst>
              <a:ext uri="{FF2B5EF4-FFF2-40B4-BE49-F238E27FC236}">
                <a16:creationId xmlns:a16="http://schemas.microsoft.com/office/drawing/2014/main" id="{362F5A44-94CE-40A1-B0AA-CD27C11DC94C}"/>
              </a:ext>
            </a:extLst>
          </p:cNvPr>
          <p:cNvGraphicFramePr>
            <a:graphicFrameLocks noGrp="1"/>
          </p:cNvGraphicFramePr>
          <p:nvPr>
            <p:ph type="tbl" sz="quarter" idx="13"/>
            <p:extLst>
              <p:ext uri="{D42A27DB-BD31-4B8C-83A1-F6EECF244321}">
                <p14:modId xmlns:p14="http://schemas.microsoft.com/office/powerpoint/2010/main" val="2990073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65411960"/>
                    </a:ext>
                  </a:extLst>
                </a:gridCol>
                <a:gridCol w="1645920">
                  <a:extLst>
                    <a:ext uri="{9D8B030D-6E8A-4147-A177-3AD203B41FA5}">
                      <a16:colId xmlns:a16="http://schemas.microsoft.com/office/drawing/2014/main" val="2952479855"/>
                    </a:ext>
                  </a:extLst>
                </a:gridCol>
                <a:gridCol w="822960">
                  <a:extLst>
                    <a:ext uri="{9D8B030D-6E8A-4147-A177-3AD203B41FA5}">
                      <a16:colId xmlns:a16="http://schemas.microsoft.com/office/drawing/2014/main" val="3682876628"/>
                    </a:ext>
                  </a:extLst>
                </a:gridCol>
                <a:gridCol w="822960">
                  <a:extLst>
                    <a:ext uri="{9D8B030D-6E8A-4147-A177-3AD203B41FA5}">
                      <a16:colId xmlns:a16="http://schemas.microsoft.com/office/drawing/2014/main" val="4057382807"/>
                    </a:ext>
                  </a:extLst>
                </a:gridCol>
                <a:gridCol w="822960">
                  <a:extLst>
                    <a:ext uri="{9D8B030D-6E8A-4147-A177-3AD203B41FA5}">
                      <a16:colId xmlns:a16="http://schemas.microsoft.com/office/drawing/2014/main" val="7198152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029690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Julio Garro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 - 2018-03-07 19:39:55</a:t>
                      </a:r>
                      <a:r>
                        <a:rPr kumimoji="0" lang="es-ES" sz="1000" b="0" i="0" u="none" strike="noStrike" kern="1200" cap="none" spc="0" normalizeH="0" baseline="0" noProof="0">
                          <a:ln>
                            <a:noFill/>
                          </a:ln>
                          <a:solidFill>
                            <a:prstClr val="black"/>
                          </a:solidFill>
                          <a:effectLst/>
                          <a:uLnTx/>
                          <a:uFillTx/>
                          <a:latin typeface="+mn-lt"/>
                          <a:ea typeface="+mn-ea"/>
                          <a:cs typeface="+mn-cs"/>
                        </a:rPr>
                        <a:t>
Señor intendente. Soy platense. Amo mi ciudad. La que en algun momento era modelo de urbanismo se ha convertido por asi llamarlo en la capital del grifiti.. una pena. Escuelas escritas. Frentes de las casas tambien. Toda la ciudad arruinada por el vandalismo. No hay edificio que se salve de los grfitis. Sabemos que es delito escribir frentes y espacios publicos. Que se puede hacer? Para volver a tener una ciudad soñada donde se respete el espacio publico. Gracias por su atencion.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35650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Julio Garro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 - 2018-03-07 12:00:18</a:t>
                      </a:r>
                      <a:r>
                        <a:rPr kumimoji="0" lang="es-ES" sz="1000" b="0" i="0" u="none" strike="noStrike" kern="1200" cap="none" spc="0" normalizeH="0" baseline="0" noProof="0">
                          <a:ln>
                            <a:noFill/>
                          </a:ln>
                          <a:solidFill>
                            <a:prstClr val="black"/>
                          </a:solidFill>
                          <a:effectLst/>
                          <a:uLnTx/>
                          <a:uFillTx/>
                          <a:latin typeface="+mn-lt"/>
                          <a:ea typeface="+mn-ea"/>
                          <a:cs typeface="+mn-cs"/>
                        </a:rPr>
                        <a:t>
Sr. Intendente me puede explicar a donde va lo recaudado con el estacionamiento medido que pagamos día a día los ciudadanos platenses.? Y encima ahora tuvo un incremento importante. Seria bueno que los que pagamos medido diariamente sepamos que por lo menos con ese dinero se hace algo... o no es una CAJA NEGRA. Espero ansiosa una respuesta. Veo que publica cada cosa que hace en nuestra ciudad como un logro, y me parece bien, tambien seria bueno que de las explicaciones pertinentes ante estas preguntas. 
Atte. Natalia Soledad Gomez.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11228846"/>
                  </a:ext>
                </a:extLst>
              </a:tr>
            </a:tbl>
          </a:graphicData>
        </a:graphic>
      </p:graphicFrame>
      <p:sp>
        <p:nvSpPr>
          <p:cNvPr id="4" name="Text Placeholder 3">
            <a:extLst>
              <a:ext uri="{FF2B5EF4-FFF2-40B4-BE49-F238E27FC236}">
                <a16:creationId xmlns:a16="http://schemas.microsoft.com/office/drawing/2014/main" id="{ACC73380-B7D4-48ED-A444-D42DA61FECA2}"/>
              </a:ext>
            </a:extLst>
          </p:cNvPr>
          <p:cNvSpPr>
            <a:spLocks noGrp="1"/>
          </p:cNvSpPr>
          <p:nvPr>
            <p:ph type="body" sz="quarter" idx="14"/>
          </p:nvPr>
        </p:nvSpPr>
        <p:spPr/>
        <p:txBody>
          <a:bodyPr/>
          <a:lstStyle/>
          <a:p>
            <a:r>
              <a:rPr lang="en-US"/>
              <a:t>07/03/2018 - 08/03/2018</a:t>
            </a:r>
          </a:p>
        </p:txBody>
      </p:sp>
    </p:spTree>
    <p:extLst>
      <p:ext uri="{BB962C8B-B14F-4D97-AF65-F5344CB8AC3E}">
        <p14:creationId xmlns:p14="http://schemas.microsoft.com/office/powerpoint/2010/main" val="37723421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ABCF8-37B3-4FC6-9685-F3E6020BB3B2}"/>
              </a:ext>
            </a:extLst>
          </p:cNvPr>
          <p:cNvSpPr>
            <a:spLocks noGrp="1"/>
          </p:cNvSpPr>
          <p:nvPr>
            <p:ph type="title"/>
          </p:nvPr>
        </p:nvSpPr>
        <p:spPr/>
        <p:txBody>
          <a:bodyPr/>
          <a:lstStyle/>
          <a:p>
            <a:r>
              <a:rPr lang="en-US"/>
              <a:t>Facebook Questions Table - 3 of 3</a:t>
            </a:r>
          </a:p>
        </p:txBody>
      </p:sp>
      <p:graphicFrame>
        <p:nvGraphicFramePr>
          <p:cNvPr id="5" name="Table Placeholder 4">
            <a:extLst>
              <a:ext uri="{FF2B5EF4-FFF2-40B4-BE49-F238E27FC236}">
                <a16:creationId xmlns:a16="http://schemas.microsoft.com/office/drawing/2014/main" id="{E337777B-15E4-48F4-BEB3-BA859543EE4C}"/>
              </a:ext>
            </a:extLst>
          </p:cNvPr>
          <p:cNvGraphicFramePr>
            <a:graphicFrameLocks noGrp="1"/>
          </p:cNvGraphicFramePr>
          <p:nvPr>
            <p:ph type="tbl" sz="quarter" idx="13"/>
            <p:extLst>
              <p:ext uri="{D42A27DB-BD31-4B8C-83A1-F6EECF244321}">
                <p14:modId xmlns:p14="http://schemas.microsoft.com/office/powerpoint/2010/main" val="1412744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64087095"/>
                    </a:ext>
                  </a:extLst>
                </a:gridCol>
                <a:gridCol w="1645920">
                  <a:extLst>
                    <a:ext uri="{9D8B030D-6E8A-4147-A177-3AD203B41FA5}">
                      <a16:colId xmlns:a16="http://schemas.microsoft.com/office/drawing/2014/main" val="3107241783"/>
                    </a:ext>
                  </a:extLst>
                </a:gridCol>
                <a:gridCol w="822960">
                  <a:extLst>
                    <a:ext uri="{9D8B030D-6E8A-4147-A177-3AD203B41FA5}">
                      <a16:colId xmlns:a16="http://schemas.microsoft.com/office/drawing/2014/main" val="1789698031"/>
                    </a:ext>
                  </a:extLst>
                </a:gridCol>
                <a:gridCol w="822960">
                  <a:extLst>
                    <a:ext uri="{9D8B030D-6E8A-4147-A177-3AD203B41FA5}">
                      <a16:colId xmlns:a16="http://schemas.microsoft.com/office/drawing/2014/main" val="2944773393"/>
                    </a:ext>
                  </a:extLst>
                </a:gridCol>
                <a:gridCol w="822960">
                  <a:extLst>
                    <a:ext uri="{9D8B030D-6E8A-4147-A177-3AD203B41FA5}">
                      <a16:colId xmlns:a16="http://schemas.microsoft.com/office/drawing/2014/main" val="2905850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700385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Julio Garro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 - 2018-03-07 10:58:41</a:t>
                      </a:r>
                      <a:r>
                        <a:rPr kumimoji="0" lang="es-ES" sz="1000" b="0" i="0" u="none" strike="noStrike" kern="1200" cap="none" spc="0" normalizeH="0" baseline="0" noProof="0">
                          <a:ln>
                            <a:noFill/>
                          </a:ln>
                          <a:solidFill>
                            <a:prstClr val="black"/>
                          </a:solidFill>
                          <a:effectLst/>
                          <a:uLnTx/>
                          <a:uFillTx/>
                          <a:latin typeface="+mn-lt"/>
                          <a:ea typeface="+mn-ea"/>
                          <a:cs typeface="+mn-cs"/>
                        </a:rPr>
                        <a:t>
Alguien puede explicarme porque el estacionamiento medido subió de 46,50 por nueve horas...a 120 pesos? Las zonas en donde no se abona el medido son un caos y para una persona qu trabaja en la zona céntrica es imposible pagar esta tarifa todos los días. Para colmo las zonas en donde no rige el estacionamiento (en algunas dónde rige también) medido están pobladas por trapitos. Que es lo que ofrece el municipio q cambio de la tarifa estrafalaria que se abona por el estacionamiento medido?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22706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Julio Garro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 - 2018-03-07 00:52:50</a:t>
                      </a:r>
                      <a:r>
                        <a:rPr kumimoji="0" lang="es-ES" sz="1000" b="0" i="0" u="none" strike="noStrike" kern="1200" cap="none" spc="0" normalizeH="0" baseline="0" noProof="0">
                          <a:ln>
                            <a:noFill/>
                          </a:ln>
                          <a:solidFill>
                            <a:prstClr val="black"/>
                          </a:solidFill>
                          <a:effectLst/>
                          <a:uLnTx/>
                          <a:uFillTx/>
                          <a:latin typeface="+mn-lt"/>
                          <a:ea typeface="+mn-ea"/>
                          <a:cs typeface="+mn-cs"/>
                        </a:rPr>
                        <a:t>
Seguro que su hija va a un buen colegio, donde nada le falta y lo paga con su sueldo, ese que todos los ciudadanos pagamos!!! No como el jardíncito al que concurre mi nieto que no tiene nada de nada, que diferencia no? Señor intendente a usted le dá la cara para hacerse el orgulloso arreglando plazas y fuentes o luminarias de led? PORQUE NO ARREGLAR LOS COLEGIOS MEJOR, QUE SON LO PRIMORDIAL!!! O ES QUE CLARO A LOS POLÍTICOS LES CONVIENE LA GENTE IGNORANTE, ASÍ SON MANEJABLES 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06016104"/>
                  </a:ext>
                </a:extLst>
              </a:tr>
            </a:tbl>
          </a:graphicData>
        </a:graphic>
      </p:graphicFrame>
      <p:sp>
        <p:nvSpPr>
          <p:cNvPr id="4" name="Text Placeholder 3">
            <a:extLst>
              <a:ext uri="{FF2B5EF4-FFF2-40B4-BE49-F238E27FC236}">
                <a16:creationId xmlns:a16="http://schemas.microsoft.com/office/drawing/2014/main" id="{50D24E98-CC1F-4427-AB81-9854B50919A4}"/>
              </a:ext>
            </a:extLst>
          </p:cNvPr>
          <p:cNvSpPr>
            <a:spLocks noGrp="1"/>
          </p:cNvSpPr>
          <p:nvPr>
            <p:ph type="body" sz="quarter" idx="14"/>
          </p:nvPr>
        </p:nvSpPr>
        <p:spPr/>
        <p:txBody>
          <a:bodyPr/>
          <a:lstStyle/>
          <a:p>
            <a:r>
              <a:rPr lang="en-US"/>
              <a:t>07/03/2018 - 08/03/2018</a:t>
            </a:r>
          </a:p>
        </p:txBody>
      </p:sp>
    </p:spTree>
    <p:extLst>
      <p:ext uri="{BB962C8B-B14F-4D97-AF65-F5344CB8AC3E}">
        <p14:creationId xmlns:p14="http://schemas.microsoft.com/office/powerpoint/2010/main" val="28534574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97BC6-3180-40DB-9209-D389E5D680C2}"/>
              </a:ext>
            </a:extLst>
          </p:cNvPr>
          <p:cNvSpPr>
            <a:spLocks noGrp="1"/>
          </p:cNvSpPr>
          <p:nvPr>
            <p:ph type="title"/>
          </p:nvPr>
        </p:nvSpPr>
        <p:spPr/>
        <p:txBody>
          <a:bodyPr/>
          <a:lstStyle/>
          <a:p>
            <a:r>
              <a:rPr lang="en-US"/>
              <a:t>Facebook Own Posts Table - 1 of 2</a:t>
            </a:r>
          </a:p>
        </p:txBody>
      </p:sp>
      <p:graphicFrame>
        <p:nvGraphicFramePr>
          <p:cNvPr id="5" name="Table Placeholder 4">
            <a:extLst>
              <a:ext uri="{FF2B5EF4-FFF2-40B4-BE49-F238E27FC236}">
                <a16:creationId xmlns:a16="http://schemas.microsoft.com/office/drawing/2014/main" id="{8F207AA8-82E2-4176-8AAE-070EF8451C87}"/>
              </a:ext>
            </a:extLst>
          </p:cNvPr>
          <p:cNvGraphicFramePr>
            <a:graphicFrameLocks noGrp="1"/>
          </p:cNvGraphicFramePr>
          <p:nvPr>
            <p:ph type="tbl" sz="quarter" idx="13"/>
            <p:extLst>
              <p:ext uri="{D42A27DB-BD31-4B8C-83A1-F6EECF244321}">
                <p14:modId xmlns:p14="http://schemas.microsoft.com/office/powerpoint/2010/main" val="761120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26703838"/>
                    </a:ext>
                  </a:extLst>
                </a:gridCol>
                <a:gridCol w="658368">
                  <a:extLst>
                    <a:ext uri="{9D8B030D-6E8A-4147-A177-3AD203B41FA5}">
                      <a16:colId xmlns:a16="http://schemas.microsoft.com/office/drawing/2014/main" val="1722563691"/>
                    </a:ext>
                  </a:extLst>
                </a:gridCol>
                <a:gridCol w="658368">
                  <a:extLst>
                    <a:ext uri="{9D8B030D-6E8A-4147-A177-3AD203B41FA5}">
                      <a16:colId xmlns:a16="http://schemas.microsoft.com/office/drawing/2014/main" val="1204951433"/>
                    </a:ext>
                  </a:extLst>
                </a:gridCol>
                <a:gridCol w="658368">
                  <a:extLst>
                    <a:ext uri="{9D8B030D-6E8A-4147-A177-3AD203B41FA5}">
                      <a16:colId xmlns:a16="http://schemas.microsoft.com/office/drawing/2014/main" val="898126282"/>
                    </a:ext>
                  </a:extLst>
                </a:gridCol>
                <a:gridCol w="658368">
                  <a:extLst>
                    <a:ext uri="{9D8B030D-6E8A-4147-A177-3AD203B41FA5}">
                      <a16:colId xmlns:a16="http://schemas.microsoft.com/office/drawing/2014/main" val="4170359912"/>
                    </a:ext>
                  </a:extLst>
                </a:gridCol>
                <a:gridCol w="658368">
                  <a:extLst>
                    <a:ext uri="{9D8B030D-6E8A-4147-A177-3AD203B41FA5}">
                      <a16:colId xmlns:a16="http://schemas.microsoft.com/office/drawing/2014/main" val="1288291907"/>
                    </a:ext>
                  </a:extLst>
                </a:gridCol>
                <a:gridCol w="658368">
                  <a:extLst>
                    <a:ext uri="{9D8B030D-6E8A-4147-A177-3AD203B41FA5}">
                      <a16:colId xmlns:a16="http://schemas.microsoft.com/office/drawing/2014/main" val="3657467651"/>
                    </a:ext>
                  </a:extLst>
                </a:gridCol>
                <a:gridCol w="658368">
                  <a:extLst>
                    <a:ext uri="{9D8B030D-6E8A-4147-A177-3AD203B41FA5}">
                      <a16:colId xmlns:a16="http://schemas.microsoft.com/office/drawing/2014/main" val="562404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12669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Julio Garro - 2018-03-08 21:50:11</a:t>
                      </a:r>
                      <a:r>
                        <a:rPr kumimoji="0" lang="es-ES" sz="1000" b="0" i="0" u="none" strike="noStrike" kern="1200" cap="none" spc="0" normalizeH="0" baseline="0" noProof="0">
                          <a:ln>
                            <a:noFill/>
                          </a:ln>
                          <a:solidFill>
                            <a:prstClr val="black"/>
                          </a:solidFill>
                          <a:effectLst/>
                          <a:uLnTx/>
                          <a:uFillTx/>
                          <a:latin typeface="+mn-lt"/>
                          <a:ea typeface="+mn-ea"/>
                          <a:cs typeface="+mn-cs"/>
                        </a:rPr>
                        <a:t>
UNOS MATES CON MARTINA
Martina es nuestra directora de Protección Civil, un área sensible para nuestro gobierno. Todos los días trabaja en la prevención de riesgos y, durante las tormentas, coordina el accionar en los barrios para que todos estemos más seguros. ¡Muchas gracias por la charla y, sobre todo, muchas gracias por tu compromiso! 
#DíaInternacionalDeLaMujer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23892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Julio Garro - 2018-03-08 14:03:18</a:t>
                      </a:r>
                      <a:r>
                        <a:rPr kumimoji="0" lang="es-ES" sz="1000" b="0" i="0" u="none" strike="noStrike" kern="1200" cap="none" spc="0" normalizeH="0" baseline="0" noProof="0">
                          <a:ln>
                            <a:noFill/>
                          </a:ln>
                          <a:solidFill>
                            <a:prstClr val="black"/>
                          </a:solidFill>
                          <a:effectLst/>
                          <a:uLnTx/>
                          <a:uFillTx/>
                          <a:latin typeface="+mn-lt"/>
                          <a:ea typeface="+mn-ea"/>
                          <a:cs typeface="+mn-cs"/>
                        </a:rPr>
                        <a:t>
Las políticas de género y el cambio cultural entre lo que somos y lo que podemos ser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60507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Julio Garro - 2018-03-08 12:42:59</a:t>
                      </a:r>
                      <a:r>
                        <a:rPr kumimoji="0" lang="es-ES" sz="1000" b="0" i="0" u="none" strike="noStrike" kern="1200" cap="none" spc="0" normalizeH="0" baseline="0" noProof="0">
                          <a:ln>
                            <a:noFill/>
                          </a:ln>
                          <a:solidFill>
                            <a:prstClr val="black"/>
                          </a:solidFill>
                          <a:effectLst/>
                          <a:uLnTx/>
                          <a:uFillTx/>
                          <a:latin typeface="+mn-lt"/>
                          <a:ea typeface="+mn-ea"/>
                          <a:cs typeface="+mn-cs"/>
                        </a:rPr>
                        <a:t>
Vía Mauricio Macri | Acto por el Día de la Mujer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16899834"/>
                  </a:ext>
                </a:extLst>
              </a:tr>
            </a:tbl>
          </a:graphicData>
        </a:graphic>
      </p:graphicFrame>
      <p:sp>
        <p:nvSpPr>
          <p:cNvPr id="4" name="Text Placeholder 3">
            <a:extLst>
              <a:ext uri="{FF2B5EF4-FFF2-40B4-BE49-F238E27FC236}">
                <a16:creationId xmlns:a16="http://schemas.microsoft.com/office/drawing/2014/main" id="{379524B0-274B-49EB-9BF3-892139090E08}"/>
              </a:ext>
            </a:extLst>
          </p:cNvPr>
          <p:cNvSpPr>
            <a:spLocks noGrp="1"/>
          </p:cNvSpPr>
          <p:nvPr>
            <p:ph type="body" sz="quarter" idx="14"/>
          </p:nvPr>
        </p:nvSpPr>
        <p:spPr/>
        <p:txBody>
          <a:bodyPr/>
          <a:lstStyle/>
          <a:p>
            <a:r>
              <a:rPr lang="en-US"/>
              <a:t>07/03/2018 - 08/03/2018</a:t>
            </a:r>
          </a:p>
        </p:txBody>
      </p:sp>
    </p:spTree>
    <p:extLst>
      <p:ext uri="{BB962C8B-B14F-4D97-AF65-F5344CB8AC3E}">
        <p14:creationId xmlns:p14="http://schemas.microsoft.com/office/powerpoint/2010/main" val="13086004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72E78-E9F7-484D-A3AC-2F4BB5CC6C93}"/>
              </a:ext>
            </a:extLst>
          </p:cNvPr>
          <p:cNvSpPr>
            <a:spLocks noGrp="1"/>
          </p:cNvSpPr>
          <p:nvPr>
            <p:ph type="title"/>
          </p:nvPr>
        </p:nvSpPr>
        <p:spPr/>
        <p:txBody>
          <a:bodyPr/>
          <a:lstStyle/>
          <a:p>
            <a:r>
              <a:rPr lang="en-US"/>
              <a:t>Facebook Own Posts Table - 2 of 2</a:t>
            </a:r>
          </a:p>
        </p:txBody>
      </p:sp>
      <p:graphicFrame>
        <p:nvGraphicFramePr>
          <p:cNvPr id="5" name="Table Placeholder 4">
            <a:extLst>
              <a:ext uri="{FF2B5EF4-FFF2-40B4-BE49-F238E27FC236}">
                <a16:creationId xmlns:a16="http://schemas.microsoft.com/office/drawing/2014/main" id="{FA09191F-1B56-457C-B83D-1F7094B41F87}"/>
              </a:ext>
            </a:extLst>
          </p:cNvPr>
          <p:cNvGraphicFramePr>
            <a:graphicFrameLocks noGrp="1"/>
          </p:cNvGraphicFramePr>
          <p:nvPr>
            <p:ph type="tbl" sz="quarter" idx="13"/>
            <p:extLst>
              <p:ext uri="{D42A27DB-BD31-4B8C-83A1-F6EECF244321}">
                <p14:modId xmlns:p14="http://schemas.microsoft.com/office/powerpoint/2010/main" val="3055940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75361515"/>
                    </a:ext>
                  </a:extLst>
                </a:gridCol>
                <a:gridCol w="658368">
                  <a:extLst>
                    <a:ext uri="{9D8B030D-6E8A-4147-A177-3AD203B41FA5}">
                      <a16:colId xmlns:a16="http://schemas.microsoft.com/office/drawing/2014/main" val="2599177242"/>
                    </a:ext>
                  </a:extLst>
                </a:gridCol>
                <a:gridCol w="658368">
                  <a:extLst>
                    <a:ext uri="{9D8B030D-6E8A-4147-A177-3AD203B41FA5}">
                      <a16:colId xmlns:a16="http://schemas.microsoft.com/office/drawing/2014/main" val="3134017815"/>
                    </a:ext>
                  </a:extLst>
                </a:gridCol>
                <a:gridCol w="658368">
                  <a:extLst>
                    <a:ext uri="{9D8B030D-6E8A-4147-A177-3AD203B41FA5}">
                      <a16:colId xmlns:a16="http://schemas.microsoft.com/office/drawing/2014/main" val="2712468901"/>
                    </a:ext>
                  </a:extLst>
                </a:gridCol>
                <a:gridCol w="658368">
                  <a:extLst>
                    <a:ext uri="{9D8B030D-6E8A-4147-A177-3AD203B41FA5}">
                      <a16:colId xmlns:a16="http://schemas.microsoft.com/office/drawing/2014/main" val="3401047611"/>
                    </a:ext>
                  </a:extLst>
                </a:gridCol>
                <a:gridCol w="658368">
                  <a:extLst>
                    <a:ext uri="{9D8B030D-6E8A-4147-A177-3AD203B41FA5}">
                      <a16:colId xmlns:a16="http://schemas.microsoft.com/office/drawing/2014/main" val="2663729773"/>
                    </a:ext>
                  </a:extLst>
                </a:gridCol>
                <a:gridCol w="658368">
                  <a:extLst>
                    <a:ext uri="{9D8B030D-6E8A-4147-A177-3AD203B41FA5}">
                      <a16:colId xmlns:a16="http://schemas.microsoft.com/office/drawing/2014/main" val="3980200404"/>
                    </a:ext>
                  </a:extLst>
                </a:gridCol>
                <a:gridCol w="658368">
                  <a:extLst>
                    <a:ext uri="{9D8B030D-6E8A-4147-A177-3AD203B41FA5}">
                      <a16:colId xmlns:a16="http://schemas.microsoft.com/office/drawing/2014/main" val="3539703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2431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Julio Garro - 2018-03-07 22:51:22</a:t>
                      </a:r>
                      <a:r>
                        <a:rPr kumimoji="0" lang="es-ES" sz="1000" b="0" i="0" u="none" strike="noStrike" kern="1200" cap="none" spc="0" normalizeH="0" baseline="0" noProof="0">
                          <a:ln>
                            <a:noFill/>
                          </a:ln>
                          <a:solidFill>
                            <a:prstClr val="black"/>
                          </a:solidFill>
                          <a:effectLst/>
                          <a:uLnTx/>
                          <a:uFillTx/>
                          <a:latin typeface="+mn-lt"/>
                          <a:ea typeface="+mn-ea"/>
                          <a:cs typeface="+mn-cs"/>
                        </a:rPr>
                        <a:t>
ALIMENTACIÓN NUTRITIVA PARA LOS COLEGIOS PÚBLICOS DE LA CIUDAD
Esta semana empezó a funcionar el nuevo servicio de alimentación para las escuelas públicas. Queremos que todos los chicos reciban la alimentación que merecen. Transparentamos un sistema que desde hace años necesitaba un cambio. Hoy, junto a todo mi equipo, recorrimos escuelas para ver cómo se estaba implementando.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47693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Julio Garro - 2018-03-07 11:45:57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05902653"/>
                  </a:ext>
                </a:extLst>
              </a:tr>
            </a:tbl>
          </a:graphicData>
        </a:graphic>
      </p:graphicFrame>
      <p:sp>
        <p:nvSpPr>
          <p:cNvPr id="4" name="Text Placeholder 3">
            <a:extLst>
              <a:ext uri="{FF2B5EF4-FFF2-40B4-BE49-F238E27FC236}">
                <a16:creationId xmlns:a16="http://schemas.microsoft.com/office/drawing/2014/main" id="{BB4B6933-BF7D-455F-85B7-32AF7890BB7F}"/>
              </a:ext>
            </a:extLst>
          </p:cNvPr>
          <p:cNvSpPr>
            <a:spLocks noGrp="1"/>
          </p:cNvSpPr>
          <p:nvPr>
            <p:ph type="body" sz="quarter" idx="14"/>
          </p:nvPr>
        </p:nvSpPr>
        <p:spPr/>
        <p:txBody>
          <a:bodyPr/>
          <a:lstStyle/>
          <a:p>
            <a:r>
              <a:rPr lang="en-US"/>
              <a:t>07/03/2018 - 08/03/2018</a:t>
            </a:r>
          </a:p>
        </p:txBody>
      </p:sp>
    </p:spTree>
    <p:extLst>
      <p:ext uri="{BB962C8B-B14F-4D97-AF65-F5344CB8AC3E}">
        <p14:creationId xmlns:p14="http://schemas.microsoft.com/office/powerpoint/2010/main" val="361746073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1172</Words>
  <Application>Microsoft Office PowerPoint</Application>
  <PresentationFormat>On-screen Show (4:3)</PresentationFormat>
  <Paragraphs>492</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Calibri</vt:lpstr>
      <vt:lpstr>Arial</vt:lpstr>
      <vt:lpstr>quintly_template</vt:lpstr>
      <vt:lpstr>FACEBOOK NUEVO</vt:lpstr>
      <vt:lpstr>Facebook Key Metrics Table</vt:lpstr>
      <vt:lpstr>Facebook Fans Total</vt:lpstr>
      <vt:lpstr>Facebook Fans Change</vt:lpstr>
      <vt:lpstr>Facebook Key Metrics Radar</vt:lpstr>
      <vt:lpstr>Facebook Fans Change Rate</vt:lpstr>
      <vt:lpstr>Facebook Fans Change Per Weekday</vt:lpstr>
      <vt:lpstr>Facebook Fan Distribution Development</vt:lpstr>
      <vt:lpstr>Facebook Own Posts</vt:lpstr>
      <vt:lpstr>Facebook Own Posts By Hour</vt:lpstr>
      <vt:lpstr>Facebook Own Posts with Reactions Table - 1 of 2</vt:lpstr>
      <vt:lpstr>Facebook Own Posts with Reactions Table - 2 of 2</vt:lpstr>
      <vt:lpstr>Facebook Own Posts By Weekday</vt:lpstr>
      <vt:lpstr>Facebook Post Type Distribution Per Profile</vt:lpstr>
      <vt:lpstr>Facebook Own Posts App Usage</vt:lpstr>
      <vt:lpstr>Facebook Hashtag Detection</vt:lpstr>
      <vt:lpstr>Facebook Sponsored Posts Distribution</vt:lpstr>
      <vt:lpstr>Facebook User Posts Table - 1 of 10</vt:lpstr>
      <vt:lpstr>Facebook User Posts Table - 2 of 10</vt:lpstr>
      <vt:lpstr>Facebook User Posts Table - 3 of 10</vt:lpstr>
      <vt:lpstr>Facebook User Posts Table - 4 of 10</vt:lpstr>
      <vt:lpstr>Facebook User Posts Table - 5 of 10</vt:lpstr>
      <vt:lpstr>Facebook User Posts Table - 6 of 10</vt:lpstr>
      <vt:lpstr>Facebook User Posts Table - 7 of 10</vt:lpstr>
      <vt:lpstr>Facebook User Posts Table - 8 of 10</vt:lpstr>
      <vt:lpstr>Facebook User Posts Table - 9 of 10</vt:lpstr>
      <vt:lpstr>Facebook User Posts Table - 10 of 10</vt:lpstr>
      <vt:lpstr>Facebook User Posts</vt:lpstr>
      <vt:lpstr>Facebook Interaction Rate</vt:lpstr>
      <vt:lpstr>Facebook Interactions Distribution</vt:lpstr>
      <vt:lpstr>Facebook Interaction Rate By Hour</vt:lpstr>
      <vt:lpstr>Facebook Interaction Rate By Post Type</vt:lpstr>
      <vt:lpstr>Facebook Interaction Rate By Weekday</vt:lpstr>
      <vt:lpstr>Facebook Questions Table - 1 of 3</vt:lpstr>
      <vt:lpstr>Facebook Questions Table - 2 of 3</vt:lpstr>
      <vt:lpstr>Facebook Questions Table - 3 of 3</vt:lpstr>
      <vt:lpstr>Facebook Own Posts Table - 1 of 2</vt:lpstr>
      <vt:lpstr>Facebook Own Posts Table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dc:title>
  <dc:creator>Administrator</dc:creator>
  <cp:lastModifiedBy>Administrator</cp:lastModifiedBy>
  <cp:revision>1</cp:revision>
  <dcterms:created xsi:type="dcterms:W3CDTF">2018-03-11T20:51:55Z</dcterms:created>
  <dcterms:modified xsi:type="dcterms:W3CDTF">2018-03-11T20:52:57Z</dcterms:modified>
</cp:coreProperties>
</file>