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6" r:id="rId28"/>
    <p:sldId id="287"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4232-4669-A112-4D5958044788}"/>
            </c:ext>
          </c:extLst>
        </c:ser>
        <c:dLbls>
          <c:showLegendKey val="0"/>
          <c:showVal val="0"/>
          <c:showCatName val="0"/>
          <c:showSerName val="0"/>
          <c:showPercent val="0"/>
          <c:showBubbleSize val="0"/>
        </c:dLbls>
        <c:axId val="357698384"/>
        <c:axId val="357700680"/>
      </c:radarChart>
      <c:catAx>
        <c:axId val="35769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0680"/>
        <c:crosses val="autoZero"/>
        <c:auto val="1"/>
        <c:lblAlgn val="ctr"/>
        <c:lblOffset val="100"/>
        <c:noMultiLvlLbl val="0"/>
      </c:catAx>
      <c:valAx>
        <c:axId val="35770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9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61820</c:v>
                </c:pt>
                <c:pt idx="1">
                  <c:v>61830</c:v>
                </c:pt>
                <c:pt idx="2">
                  <c:v>61838</c:v>
                </c:pt>
                <c:pt idx="3">
                  <c:v>61850</c:v>
                </c:pt>
                <c:pt idx="4">
                  <c:v>61864</c:v>
                </c:pt>
                <c:pt idx="5">
                  <c:v>61877</c:v>
                </c:pt>
                <c:pt idx="6">
                  <c:v>61889</c:v>
                </c:pt>
                <c:pt idx="7">
                  <c:v>61905</c:v>
                </c:pt>
                <c:pt idx="8">
                  <c:v>61926</c:v>
                </c:pt>
                <c:pt idx="9">
                  <c:v>61935</c:v>
                </c:pt>
                <c:pt idx="10">
                  <c:v>61954</c:v>
                </c:pt>
                <c:pt idx="11">
                  <c:v>61968</c:v>
                </c:pt>
                <c:pt idx="12">
                  <c:v>61997</c:v>
                </c:pt>
                <c:pt idx="13">
                  <c:v>62008</c:v>
                </c:pt>
                <c:pt idx="14">
                  <c:v>62016</c:v>
                </c:pt>
                <c:pt idx="15">
                  <c:v>62028</c:v>
                </c:pt>
                <c:pt idx="16">
                  <c:v>62038</c:v>
                </c:pt>
                <c:pt idx="17">
                  <c:v>62052</c:v>
                </c:pt>
                <c:pt idx="18">
                  <c:v>62068</c:v>
                </c:pt>
                <c:pt idx="19">
                  <c:v>62085</c:v>
                </c:pt>
                <c:pt idx="20">
                  <c:v>62102</c:v>
                </c:pt>
                <c:pt idx="21">
                  <c:v>62131</c:v>
                </c:pt>
                <c:pt idx="22">
                  <c:v>62145</c:v>
                </c:pt>
                <c:pt idx="23">
                  <c:v>62158</c:v>
                </c:pt>
                <c:pt idx="24">
                  <c:v>62158</c:v>
                </c:pt>
                <c:pt idx="25">
                  <c:v>62171</c:v>
                </c:pt>
                <c:pt idx="26">
                  <c:v>62196</c:v>
                </c:pt>
                <c:pt idx="27">
                  <c:v>62213</c:v>
                </c:pt>
              </c:numCache>
            </c:numRef>
          </c:val>
          <c:smooth val="0"/>
          <c:extLst>
            <c:ext xmlns:c16="http://schemas.microsoft.com/office/drawing/2014/chart" uri="{C3380CC4-5D6E-409C-BE32-E72D297353CC}">
              <c16:uniqueId val="{00000000-74E8-494C-8BAC-971D82C86C1F}"/>
            </c:ext>
          </c:extLst>
        </c:ser>
        <c:dLbls>
          <c:showLegendKey val="0"/>
          <c:showVal val="0"/>
          <c:showCatName val="0"/>
          <c:showSerName val="0"/>
          <c:showPercent val="0"/>
          <c:showBubbleSize val="0"/>
        </c:dLbls>
        <c:smooth val="0"/>
        <c:axId val="357702320"/>
        <c:axId val="357702648"/>
      </c:lineChart>
      <c:dateAx>
        <c:axId val="35770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2648"/>
        <c:crosses val="autoZero"/>
        <c:auto val="1"/>
        <c:lblOffset val="100"/>
        <c:baseTimeUnit val="days"/>
      </c:dateAx>
      <c:valAx>
        <c:axId val="35770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c:v>
                </c:pt>
                <c:pt idx="1">
                  <c:v>10</c:v>
                </c:pt>
                <c:pt idx="2">
                  <c:v>8</c:v>
                </c:pt>
                <c:pt idx="3">
                  <c:v>12</c:v>
                </c:pt>
                <c:pt idx="4">
                  <c:v>14</c:v>
                </c:pt>
                <c:pt idx="5">
                  <c:v>13</c:v>
                </c:pt>
                <c:pt idx="6">
                  <c:v>12</c:v>
                </c:pt>
                <c:pt idx="7">
                  <c:v>16</c:v>
                </c:pt>
                <c:pt idx="8">
                  <c:v>21</c:v>
                </c:pt>
                <c:pt idx="9">
                  <c:v>9</c:v>
                </c:pt>
                <c:pt idx="10">
                  <c:v>19</c:v>
                </c:pt>
                <c:pt idx="11">
                  <c:v>14</c:v>
                </c:pt>
                <c:pt idx="12">
                  <c:v>29</c:v>
                </c:pt>
                <c:pt idx="13">
                  <c:v>11</c:v>
                </c:pt>
                <c:pt idx="14">
                  <c:v>8</c:v>
                </c:pt>
                <c:pt idx="15">
                  <c:v>12</c:v>
                </c:pt>
                <c:pt idx="16">
                  <c:v>10</c:v>
                </c:pt>
                <c:pt idx="17">
                  <c:v>14</c:v>
                </c:pt>
                <c:pt idx="18">
                  <c:v>16</c:v>
                </c:pt>
                <c:pt idx="19">
                  <c:v>17</c:v>
                </c:pt>
                <c:pt idx="20">
                  <c:v>17</c:v>
                </c:pt>
                <c:pt idx="21">
                  <c:v>29</c:v>
                </c:pt>
                <c:pt idx="22">
                  <c:v>14</c:v>
                </c:pt>
                <c:pt idx="23">
                  <c:v>13</c:v>
                </c:pt>
                <c:pt idx="24">
                  <c:v>0</c:v>
                </c:pt>
                <c:pt idx="25">
                  <c:v>13</c:v>
                </c:pt>
                <c:pt idx="26">
                  <c:v>25</c:v>
                </c:pt>
                <c:pt idx="27">
                  <c:v>17</c:v>
                </c:pt>
              </c:numCache>
            </c:numRef>
          </c:val>
          <c:smooth val="0"/>
          <c:extLst>
            <c:ext xmlns:c16="http://schemas.microsoft.com/office/drawing/2014/chart" uri="{C3380CC4-5D6E-409C-BE32-E72D297353CC}">
              <c16:uniqueId val="{00000000-E033-4530-84DB-793E064B97C1}"/>
            </c:ext>
          </c:extLst>
        </c:ser>
        <c:dLbls>
          <c:showLegendKey val="0"/>
          <c:showVal val="0"/>
          <c:showCatName val="0"/>
          <c:showSerName val="0"/>
          <c:showPercent val="0"/>
          <c:showBubbleSize val="0"/>
        </c:dLbls>
        <c:smooth val="0"/>
        <c:axId val="360985816"/>
        <c:axId val="360992376"/>
      </c:lineChart>
      <c:dateAx>
        <c:axId val="36098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92376"/>
        <c:crosses val="autoZero"/>
        <c:auto val="1"/>
        <c:lblOffset val="100"/>
        <c:baseTimeUnit val="days"/>
      </c:dateAx>
      <c:valAx>
        <c:axId val="36099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8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21</c:v>
                </c:pt>
                <c:pt idx="2">
                  <c:v>14</c:v>
                </c:pt>
                <c:pt idx="3">
                  <c:v>18</c:v>
                </c:pt>
                <c:pt idx="4">
                  <c:v>14</c:v>
                </c:pt>
                <c:pt idx="5">
                  <c:v>10</c:v>
                </c:pt>
                <c:pt idx="6">
                  <c:v>11</c:v>
                </c:pt>
              </c:numCache>
            </c:numRef>
          </c:val>
          <c:extLst>
            <c:ext xmlns:c16="http://schemas.microsoft.com/office/drawing/2014/chart" uri="{C3380CC4-5D6E-409C-BE32-E72D297353CC}">
              <c16:uniqueId val="{00000000-CF9E-43B5-AB89-0CFC231EE0C0}"/>
            </c:ext>
          </c:extLst>
        </c:ser>
        <c:dLbls>
          <c:showLegendKey val="0"/>
          <c:showVal val="0"/>
          <c:showCatName val="0"/>
          <c:showSerName val="0"/>
          <c:showPercent val="0"/>
          <c:showBubbleSize val="0"/>
        </c:dLbls>
        <c:gapWidth val="219"/>
        <c:overlap val="-27"/>
        <c:axId val="360960928"/>
        <c:axId val="360961256"/>
      </c:barChart>
      <c:catAx>
        <c:axId val="36096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1256"/>
        <c:crosses val="autoZero"/>
        <c:auto val="1"/>
        <c:lblAlgn val="ctr"/>
        <c:lblOffset val="100"/>
        <c:noMultiLvlLbl val="0"/>
      </c:catAx>
      <c:valAx>
        <c:axId val="36096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c:v>
                </c:pt>
                <c:pt idx="1">
                  <c:v>3</c:v>
                </c:pt>
                <c:pt idx="2">
                  <c:v>0</c:v>
                </c:pt>
                <c:pt idx="3">
                  <c:v>0</c:v>
                </c:pt>
                <c:pt idx="4">
                  <c:v>0</c:v>
                </c:pt>
                <c:pt idx="5">
                  <c:v>5</c:v>
                </c:pt>
                <c:pt idx="6">
                  <c:v>8</c:v>
                </c:pt>
                <c:pt idx="7">
                  <c:v>4</c:v>
                </c:pt>
                <c:pt idx="8">
                  <c:v>3</c:v>
                </c:pt>
                <c:pt idx="9">
                  <c:v>1</c:v>
                </c:pt>
                <c:pt idx="10">
                  <c:v>2</c:v>
                </c:pt>
                <c:pt idx="11">
                  <c:v>3</c:v>
                </c:pt>
                <c:pt idx="12">
                  <c:v>2</c:v>
                </c:pt>
                <c:pt idx="13">
                  <c:v>5</c:v>
                </c:pt>
                <c:pt idx="14">
                  <c:v>5</c:v>
                </c:pt>
                <c:pt idx="15">
                  <c:v>4</c:v>
                </c:pt>
                <c:pt idx="16">
                  <c:v>2</c:v>
                </c:pt>
                <c:pt idx="17">
                  <c:v>2</c:v>
                </c:pt>
                <c:pt idx="18">
                  <c:v>3</c:v>
                </c:pt>
                <c:pt idx="19">
                  <c:v>3</c:v>
                </c:pt>
                <c:pt idx="20">
                  <c:v>3</c:v>
                </c:pt>
                <c:pt idx="21">
                  <c:v>4</c:v>
                </c:pt>
                <c:pt idx="22">
                  <c:v>3</c:v>
                </c:pt>
                <c:pt idx="23">
                  <c:v>0</c:v>
                </c:pt>
                <c:pt idx="24">
                  <c:v>2</c:v>
                </c:pt>
                <c:pt idx="25">
                  <c:v>5</c:v>
                </c:pt>
                <c:pt idx="26">
                  <c:v>5</c:v>
                </c:pt>
                <c:pt idx="27">
                  <c:v>5</c:v>
                </c:pt>
              </c:numCache>
            </c:numRef>
          </c:val>
          <c:smooth val="0"/>
          <c:extLst>
            <c:ext xmlns:c16="http://schemas.microsoft.com/office/drawing/2014/chart" uri="{C3380CC4-5D6E-409C-BE32-E72D297353CC}">
              <c16:uniqueId val="{00000000-20FE-4E99-836E-8A52ACDD67E5}"/>
            </c:ext>
          </c:extLst>
        </c:ser>
        <c:dLbls>
          <c:showLegendKey val="0"/>
          <c:showVal val="0"/>
          <c:showCatName val="0"/>
          <c:showSerName val="0"/>
          <c:showPercent val="0"/>
          <c:showBubbleSize val="0"/>
        </c:dLbls>
        <c:smooth val="0"/>
        <c:axId val="360956008"/>
        <c:axId val="360956336"/>
      </c:lineChart>
      <c:dateAx>
        <c:axId val="36095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6336"/>
        <c:crosses val="autoZero"/>
        <c:auto val="1"/>
        <c:lblOffset val="100"/>
        <c:baseTimeUnit val="days"/>
      </c:dateAx>
      <c:valAx>
        <c:axId val="36095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@BHDLeon</c:v>
                </c:pt>
              </c:strCache>
            </c:strRef>
          </c:cat>
          <c:val>
            <c:numRef>
              <c:f>Sheet1!$B$2</c:f>
              <c:numCache>
                <c:formatCode>General</c:formatCode>
                <c:ptCount val="1"/>
                <c:pt idx="0">
                  <c:v>86</c:v>
                </c:pt>
              </c:numCache>
            </c:numRef>
          </c:val>
          <c:extLst>
            <c:ext xmlns:c16="http://schemas.microsoft.com/office/drawing/2014/chart" uri="{C3380CC4-5D6E-409C-BE32-E72D297353CC}">
              <c16:uniqueId val="{00000000-7D0F-4652-AE42-CCD70B24E6CA}"/>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@BHDLeon</c:v>
                </c:pt>
              </c:strCache>
            </c:strRef>
          </c:cat>
          <c:val>
            <c:numRef>
              <c:f>Sheet1!$C$2</c:f>
              <c:numCache>
                <c:formatCode>General</c:formatCode>
                <c:ptCount val="1"/>
                <c:pt idx="0">
                  <c:v>0</c:v>
                </c:pt>
              </c:numCache>
            </c:numRef>
          </c:val>
          <c:extLst>
            <c:ext xmlns:c16="http://schemas.microsoft.com/office/drawing/2014/chart" uri="{C3380CC4-5D6E-409C-BE32-E72D297353CC}">
              <c16:uniqueId val="{00000001-7D0F-4652-AE42-CCD70B24E6CA}"/>
            </c:ext>
          </c:extLst>
        </c:ser>
        <c:dLbls>
          <c:showLegendKey val="0"/>
          <c:showVal val="0"/>
          <c:showCatName val="0"/>
          <c:showSerName val="0"/>
          <c:showPercent val="0"/>
          <c:showBubbleSize val="0"/>
        </c:dLbls>
        <c:gapWidth val="150"/>
        <c:overlap val="100"/>
        <c:axId val="360962896"/>
        <c:axId val="360967160"/>
      </c:barChart>
      <c:catAx>
        <c:axId val="36096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7160"/>
        <c:crosses val="autoZero"/>
        <c:auto val="1"/>
        <c:lblAlgn val="ctr"/>
        <c:lblOffset val="100"/>
        <c:noMultiLvlLbl val="0"/>
      </c:catAx>
      <c:valAx>
        <c:axId val="360967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15</c:v>
                </c:pt>
                <c:pt idx="2">
                  <c:v>21</c:v>
                </c:pt>
                <c:pt idx="3">
                  <c:v>17</c:v>
                </c:pt>
                <c:pt idx="4">
                  <c:v>13</c:v>
                </c:pt>
                <c:pt idx="5">
                  <c:v>3</c:v>
                </c:pt>
                <c:pt idx="6">
                  <c:v>6</c:v>
                </c:pt>
              </c:numCache>
            </c:numRef>
          </c:val>
          <c:extLst>
            <c:ext xmlns:c16="http://schemas.microsoft.com/office/drawing/2014/chart" uri="{C3380CC4-5D6E-409C-BE32-E72D297353CC}">
              <c16:uniqueId val="{00000000-09E6-4D75-93F1-691C2C8DE3A4}"/>
            </c:ext>
          </c:extLst>
        </c:ser>
        <c:dLbls>
          <c:showLegendKey val="0"/>
          <c:showVal val="0"/>
          <c:showCatName val="0"/>
          <c:showSerName val="0"/>
          <c:showPercent val="0"/>
          <c:showBubbleSize val="0"/>
        </c:dLbls>
        <c:gapWidth val="219"/>
        <c:overlap val="-27"/>
        <c:axId val="360966504"/>
        <c:axId val="360966832"/>
      </c:barChart>
      <c:catAx>
        <c:axId val="36096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6832"/>
        <c:crosses val="autoZero"/>
        <c:auto val="1"/>
        <c:lblAlgn val="ctr"/>
        <c:lblOffset val="100"/>
        <c:noMultiLvlLbl val="0"/>
      </c:catAx>
      <c:valAx>
        <c:axId val="36096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9.5283328642461994E-3</c:v>
                </c:pt>
                <c:pt idx="1">
                  <c:v>1.3974888200894001E-2</c:v>
                </c:pt>
                <c:pt idx="2">
                  <c:v>7.4481547004767003E-3</c:v>
                </c:pt>
                <c:pt idx="3">
                  <c:v>8.7264007770290995E-3</c:v>
                </c:pt>
                <c:pt idx="4">
                  <c:v>6.3259109311741002E-3</c:v>
                </c:pt>
                <c:pt idx="5">
                  <c:v>8.5999312005504008E-3</c:v>
                </c:pt>
                <c:pt idx="6">
                  <c:v>6.9874441004471998E-3</c:v>
                </c:pt>
              </c:numCache>
            </c:numRef>
          </c:val>
          <c:extLst>
            <c:ext xmlns:c16="http://schemas.microsoft.com/office/drawing/2014/chart" uri="{C3380CC4-5D6E-409C-BE32-E72D297353CC}">
              <c16:uniqueId val="{00000000-7A65-4F55-B0D5-8E215DA93BAC}"/>
            </c:ext>
          </c:extLst>
        </c:ser>
        <c:dLbls>
          <c:showLegendKey val="0"/>
          <c:showVal val="0"/>
          <c:showCatName val="0"/>
          <c:showSerName val="0"/>
          <c:showPercent val="0"/>
          <c:showBubbleSize val="0"/>
        </c:dLbls>
        <c:gapWidth val="219"/>
        <c:overlap val="-27"/>
        <c:axId val="358384528"/>
        <c:axId val="358381248"/>
      </c:barChart>
      <c:catAx>
        <c:axId val="35838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81248"/>
        <c:crosses val="autoZero"/>
        <c:auto val="1"/>
        <c:lblAlgn val="ctr"/>
        <c:lblOffset val="100"/>
        <c:noMultiLvlLbl val="0"/>
      </c:catAx>
      <c:valAx>
        <c:axId val="35838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8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2</c:v>
                </c:pt>
                <c:pt idx="4">
                  <c:v>0</c:v>
                </c:pt>
                <c:pt idx="5">
                  <c:v>0</c:v>
                </c:pt>
                <c:pt idx="6">
                  <c:v>0</c:v>
                </c:pt>
                <c:pt idx="7">
                  <c:v>0</c:v>
                </c:pt>
                <c:pt idx="8">
                  <c:v>0</c:v>
                </c:pt>
                <c:pt idx="9">
                  <c:v>0</c:v>
                </c:pt>
                <c:pt idx="10">
                  <c:v>0</c:v>
                </c:pt>
                <c:pt idx="11">
                  <c:v>0</c:v>
                </c:pt>
                <c:pt idx="12">
                  <c:v>6</c:v>
                </c:pt>
                <c:pt idx="13">
                  <c:v>11</c:v>
                </c:pt>
                <c:pt idx="14">
                  <c:v>22</c:v>
                </c:pt>
                <c:pt idx="15">
                  <c:v>15</c:v>
                </c:pt>
                <c:pt idx="16">
                  <c:v>2</c:v>
                </c:pt>
                <c:pt idx="17">
                  <c:v>1</c:v>
                </c:pt>
                <c:pt idx="18">
                  <c:v>1</c:v>
                </c:pt>
                <c:pt idx="19">
                  <c:v>10</c:v>
                </c:pt>
                <c:pt idx="20">
                  <c:v>8</c:v>
                </c:pt>
                <c:pt idx="21">
                  <c:v>5</c:v>
                </c:pt>
                <c:pt idx="22">
                  <c:v>2</c:v>
                </c:pt>
                <c:pt idx="23">
                  <c:v>0</c:v>
                </c:pt>
              </c:numCache>
            </c:numRef>
          </c:val>
          <c:smooth val="0"/>
          <c:extLst>
            <c:ext xmlns:c16="http://schemas.microsoft.com/office/drawing/2014/chart" uri="{C3380CC4-5D6E-409C-BE32-E72D297353CC}">
              <c16:uniqueId val="{00000000-C7C0-4DC4-807B-99E89FE2FDC1}"/>
            </c:ext>
          </c:extLst>
        </c:ser>
        <c:dLbls>
          <c:showLegendKey val="0"/>
          <c:showVal val="0"/>
          <c:showCatName val="0"/>
          <c:showSerName val="0"/>
          <c:showPercent val="0"/>
          <c:showBubbleSize val="0"/>
        </c:dLbls>
        <c:smooth val="0"/>
        <c:axId val="360988112"/>
        <c:axId val="360988440"/>
      </c:lineChart>
      <c:catAx>
        <c:axId val="3609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88440"/>
        <c:crosses val="autoZero"/>
        <c:auto val="1"/>
        <c:lblAlgn val="ctr"/>
        <c:lblOffset val="100"/>
        <c:noMultiLvlLbl val="0"/>
      </c:catAx>
      <c:valAx>
        <c:axId val="36098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8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4.5154007418157997E-2</c:v>
                </c:pt>
                <c:pt idx="3">
                  <c:v>3.7090791807772999E-2</c:v>
                </c:pt>
                <c:pt idx="4">
                  <c:v>0</c:v>
                </c:pt>
                <c:pt idx="5">
                  <c:v>0</c:v>
                </c:pt>
                <c:pt idx="6">
                  <c:v>0</c:v>
                </c:pt>
                <c:pt idx="7">
                  <c:v>0</c:v>
                </c:pt>
                <c:pt idx="8">
                  <c:v>0</c:v>
                </c:pt>
                <c:pt idx="9">
                  <c:v>0</c:v>
                </c:pt>
                <c:pt idx="10">
                  <c:v>0</c:v>
                </c:pt>
                <c:pt idx="11">
                  <c:v>0</c:v>
                </c:pt>
                <c:pt idx="12">
                  <c:v>1.0482180293501E-2</c:v>
                </c:pt>
                <c:pt idx="13">
                  <c:v>9.5292548122737006E-3</c:v>
                </c:pt>
                <c:pt idx="14">
                  <c:v>5.9374587676474001E-3</c:v>
                </c:pt>
                <c:pt idx="15">
                  <c:v>5.6980056980057E-3</c:v>
                </c:pt>
                <c:pt idx="16">
                  <c:v>7.2568940493468997E-3</c:v>
                </c:pt>
                <c:pt idx="17">
                  <c:v>1.6126431220770999E-3</c:v>
                </c:pt>
                <c:pt idx="18">
                  <c:v>8.0632156103854005E-3</c:v>
                </c:pt>
                <c:pt idx="19">
                  <c:v>9.3533301080471008E-3</c:v>
                </c:pt>
                <c:pt idx="20">
                  <c:v>1.1086921464279999E-2</c:v>
                </c:pt>
                <c:pt idx="21">
                  <c:v>7.7406869859700002E-3</c:v>
                </c:pt>
                <c:pt idx="22">
                  <c:v>1.0482180293501E-2</c:v>
                </c:pt>
                <c:pt idx="23">
                  <c:v>0</c:v>
                </c:pt>
              </c:numCache>
            </c:numRef>
          </c:val>
          <c:smooth val="0"/>
          <c:extLst>
            <c:ext xmlns:c16="http://schemas.microsoft.com/office/drawing/2014/chart" uri="{C3380CC4-5D6E-409C-BE32-E72D297353CC}">
              <c16:uniqueId val="{00000000-F7AB-4C69-A854-DA88C6B619B8}"/>
            </c:ext>
          </c:extLst>
        </c:ser>
        <c:dLbls>
          <c:showLegendKey val="0"/>
          <c:showVal val="0"/>
          <c:showCatName val="0"/>
          <c:showSerName val="0"/>
          <c:showPercent val="0"/>
          <c:showBubbleSize val="0"/>
        </c:dLbls>
        <c:smooth val="0"/>
        <c:axId val="283173256"/>
        <c:axId val="358381904"/>
      </c:lineChart>
      <c:catAx>
        <c:axId val="28317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81904"/>
        <c:crosses val="autoZero"/>
        <c:auto val="1"/>
        <c:lblAlgn val="ctr"/>
        <c:lblOffset val="100"/>
        <c:noMultiLvlLbl val="0"/>
      </c:catAx>
      <c:valAx>
        <c:axId val="3583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7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c:v>
                </c:pt>
                <c:pt idx="1">
                  <c:v>4</c:v>
                </c:pt>
                <c:pt idx="2">
                  <c:v>3</c:v>
                </c:pt>
                <c:pt idx="3">
                  <c:v>4</c:v>
                </c:pt>
                <c:pt idx="4">
                  <c:v>8</c:v>
                </c:pt>
                <c:pt idx="5">
                  <c:v>16</c:v>
                </c:pt>
                <c:pt idx="6">
                  <c:v>19</c:v>
                </c:pt>
                <c:pt idx="7">
                  <c:v>7</c:v>
                </c:pt>
                <c:pt idx="8">
                  <c:v>13</c:v>
                </c:pt>
                <c:pt idx="9">
                  <c:v>3</c:v>
                </c:pt>
                <c:pt idx="10">
                  <c:v>1</c:v>
                </c:pt>
                <c:pt idx="11">
                  <c:v>7</c:v>
                </c:pt>
                <c:pt idx="12">
                  <c:v>48</c:v>
                </c:pt>
                <c:pt idx="13">
                  <c:v>9</c:v>
                </c:pt>
                <c:pt idx="14">
                  <c:v>8</c:v>
                </c:pt>
                <c:pt idx="15">
                  <c:v>8</c:v>
                </c:pt>
                <c:pt idx="16">
                  <c:v>12</c:v>
                </c:pt>
                <c:pt idx="17">
                  <c:v>3</c:v>
                </c:pt>
                <c:pt idx="18">
                  <c:v>6</c:v>
                </c:pt>
                <c:pt idx="19">
                  <c:v>3</c:v>
                </c:pt>
                <c:pt idx="20">
                  <c:v>17</c:v>
                </c:pt>
                <c:pt idx="21">
                  <c:v>10</c:v>
                </c:pt>
                <c:pt idx="22">
                  <c:v>10</c:v>
                </c:pt>
                <c:pt idx="23">
                  <c:v>2</c:v>
                </c:pt>
                <c:pt idx="24">
                  <c:v>2</c:v>
                </c:pt>
                <c:pt idx="25">
                  <c:v>8</c:v>
                </c:pt>
                <c:pt idx="26">
                  <c:v>10</c:v>
                </c:pt>
                <c:pt idx="27">
                  <c:v>35</c:v>
                </c:pt>
              </c:numCache>
            </c:numRef>
          </c:val>
          <c:smooth val="0"/>
          <c:extLst>
            <c:ext xmlns:c16="http://schemas.microsoft.com/office/drawing/2014/chart" uri="{C3380CC4-5D6E-409C-BE32-E72D297353CC}">
              <c16:uniqueId val="{00000000-D8A9-4A2E-943F-41C7EBBC5FD3}"/>
            </c:ext>
          </c:extLst>
        </c:ser>
        <c:dLbls>
          <c:showLegendKey val="0"/>
          <c:showVal val="0"/>
          <c:showCatName val="0"/>
          <c:showSerName val="0"/>
          <c:showPercent val="0"/>
          <c:showBubbleSize val="0"/>
        </c:dLbls>
        <c:smooth val="0"/>
        <c:axId val="226189400"/>
        <c:axId val="226194976"/>
      </c:lineChart>
      <c:dateAx>
        <c:axId val="22618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94976"/>
        <c:crosses val="autoZero"/>
        <c:auto val="1"/>
        <c:lblOffset val="100"/>
        <c:baseTimeUnit val="days"/>
      </c:dateAx>
      <c:valAx>
        <c:axId val="22619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8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12</c:v>
                </c:pt>
                <c:pt idx="1">
                  <c:v>15</c:v>
                </c:pt>
                <c:pt idx="2">
                  <c:v>6</c:v>
                </c:pt>
                <c:pt idx="3">
                  <c:v>4</c:v>
                </c:pt>
                <c:pt idx="4">
                  <c:v>9</c:v>
                </c:pt>
              </c:numCache>
            </c:numRef>
          </c:val>
          <c:extLst>
            <c:ext xmlns:c16="http://schemas.microsoft.com/office/drawing/2014/chart" uri="{C3380CC4-5D6E-409C-BE32-E72D297353CC}">
              <c16:uniqueId val="{00000000-03CB-434B-98A1-3ACD9F6781DA}"/>
            </c:ext>
          </c:extLst>
        </c:ser>
        <c:dLbls>
          <c:showLegendKey val="0"/>
          <c:showVal val="0"/>
          <c:showCatName val="0"/>
          <c:showSerName val="0"/>
          <c:showPercent val="0"/>
          <c:showBubbleSize val="0"/>
        </c:dLbls>
        <c:gapWidth val="219"/>
        <c:overlap val="-27"/>
        <c:axId val="407076456"/>
        <c:axId val="407075472"/>
      </c:barChart>
      <c:catAx>
        <c:axId val="40707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75472"/>
        <c:crosses val="autoZero"/>
        <c:auto val="1"/>
        <c:lblAlgn val="ctr"/>
        <c:lblOffset val="100"/>
        <c:noMultiLvlLbl val="0"/>
      </c:catAx>
      <c:valAx>
        <c:axId val="40707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7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CE25-26D1-40FF-8628-B6EA70FDF039}"/>
              </a:ext>
            </a:extLst>
          </p:cNvPr>
          <p:cNvSpPr>
            <a:spLocks noGrp="1"/>
          </p:cNvSpPr>
          <p:nvPr>
            <p:ph type="ctrTitle"/>
          </p:nvPr>
        </p:nvSpPr>
        <p:spPr/>
        <p:txBody>
          <a:bodyPr/>
          <a:lstStyle/>
          <a:p>
            <a:r>
              <a:rPr lang="en-US"/>
              <a:t>Reporte Twitter</a:t>
            </a:r>
          </a:p>
        </p:txBody>
      </p:sp>
      <p:sp>
        <p:nvSpPr>
          <p:cNvPr id="3" name="Subtitle 2">
            <a:extLst>
              <a:ext uri="{FF2B5EF4-FFF2-40B4-BE49-F238E27FC236}">
                <a16:creationId xmlns:a16="http://schemas.microsoft.com/office/drawing/2014/main" id="{E5D5190D-2F7B-45F8-9929-66FFC054122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8107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AB35-16EE-48F0-8D5F-E2FF1C9F8FDD}"/>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C8D5E857-D7DD-4D66-91CD-89CF5457A489}"/>
              </a:ext>
            </a:extLst>
          </p:cNvPr>
          <p:cNvGraphicFramePr>
            <a:graphicFrameLocks noGrp="1"/>
          </p:cNvGraphicFramePr>
          <p:nvPr>
            <p:ph type="tbl" sz="quarter" idx="13"/>
            <p:extLst>
              <p:ext uri="{D42A27DB-BD31-4B8C-83A1-F6EECF244321}">
                <p14:modId xmlns:p14="http://schemas.microsoft.com/office/powerpoint/2010/main" val="3142158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00111634"/>
                    </a:ext>
                  </a:extLst>
                </a:gridCol>
                <a:gridCol w="493776">
                  <a:extLst>
                    <a:ext uri="{9D8B030D-6E8A-4147-A177-3AD203B41FA5}">
                      <a16:colId xmlns:a16="http://schemas.microsoft.com/office/drawing/2014/main" val="2294646183"/>
                    </a:ext>
                  </a:extLst>
                </a:gridCol>
                <a:gridCol w="493776">
                  <a:extLst>
                    <a:ext uri="{9D8B030D-6E8A-4147-A177-3AD203B41FA5}">
                      <a16:colId xmlns:a16="http://schemas.microsoft.com/office/drawing/2014/main" val="2829662863"/>
                    </a:ext>
                  </a:extLst>
                </a:gridCol>
                <a:gridCol w="493776">
                  <a:extLst>
                    <a:ext uri="{9D8B030D-6E8A-4147-A177-3AD203B41FA5}">
                      <a16:colId xmlns:a16="http://schemas.microsoft.com/office/drawing/2014/main" val="4182127937"/>
                    </a:ext>
                  </a:extLst>
                </a:gridCol>
                <a:gridCol w="493776">
                  <a:extLst>
                    <a:ext uri="{9D8B030D-6E8A-4147-A177-3AD203B41FA5}">
                      <a16:colId xmlns:a16="http://schemas.microsoft.com/office/drawing/2014/main" val="2073452933"/>
                    </a:ext>
                  </a:extLst>
                </a:gridCol>
                <a:gridCol w="493776">
                  <a:extLst>
                    <a:ext uri="{9D8B030D-6E8A-4147-A177-3AD203B41FA5}">
                      <a16:colId xmlns:a16="http://schemas.microsoft.com/office/drawing/2014/main" val="876550258"/>
                    </a:ext>
                  </a:extLst>
                </a:gridCol>
                <a:gridCol w="493776">
                  <a:extLst>
                    <a:ext uri="{9D8B030D-6E8A-4147-A177-3AD203B41FA5}">
                      <a16:colId xmlns:a16="http://schemas.microsoft.com/office/drawing/2014/main" val="3408557480"/>
                    </a:ext>
                  </a:extLst>
                </a:gridCol>
                <a:gridCol w="493776">
                  <a:extLst>
                    <a:ext uri="{9D8B030D-6E8A-4147-A177-3AD203B41FA5}">
                      <a16:colId xmlns:a16="http://schemas.microsoft.com/office/drawing/2014/main" val="2993365570"/>
                    </a:ext>
                  </a:extLst>
                </a:gridCol>
                <a:gridCol w="493776">
                  <a:extLst>
                    <a:ext uri="{9D8B030D-6E8A-4147-A177-3AD203B41FA5}">
                      <a16:colId xmlns:a16="http://schemas.microsoft.com/office/drawing/2014/main" val="2645373582"/>
                    </a:ext>
                  </a:extLst>
                </a:gridCol>
                <a:gridCol w="493776">
                  <a:extLst>
                    <a:ext uri="{9D8B030D-6E8A-4147-A177-3AD203B41FA5}">
                      <a16:colId xmlns:a16="http://schemas.microsoft.com/office/drawing/2014/main" val="3142467467"/>
                    </a:ext>
                  </a:extLst>
                </a:gridCol>
                <a:gridCol w="493776">
                  <a:extLst>
                    <a:ext uri="{9D8B030D-6E8A-4147-A177-3AD203B41FA5}">
                      <a16:colId xmlns:a16="http://schemas.microsoft.com/office/drawing/2014/main" val="2915953380"/>
                    </a:ext>
                  </a:extLst>
                </a:gridCol>
                <a:gridCol w="493776">
                  <a:extLst>
                    <a:ext uri="{9D8B030D-6E8A-4147-A177-3AD203B41FA5}">
                      <a16:colId xmlns:a16="http://schemas.microsoft.com/office/drawing/2014/main" val="3833425587"/>
                    </a:ext>
                  </a:extLst>
                </a:gridCol>
                <a:gridCol w="493776">
                  <a:extLst>
                    <a:ext uri="{9D8B030D-6E8A-4147-A177-3AD203B41FA5}">
                      <a16:colId xmlns:a16="http://schemas.microsoft.com/office/drawing/2014/main" val="230142929"/>
                    </a:ext>
                  </a:extLst>
                </a:gridCol>
                <a:gridCol w="493776">
                  <a:extLst>
                    <a:ext uri="{9D8B030D-6E8A-4147-A177-3AD203B41FA5}">
                      <a16:colId xmlns:a16="http://schemas.microsoft.com/office/drawing/2014/main" val="24107239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0621082"/>
                  </a:ext>
                </a:extLst>
              </a:tr>
              <a:tr h="370840">
                <a:tc>
                  <a:txBody>
                    <a:bodyPr/>
                    <a:lstStyle/>
                    <a:p>
                      <a:r>
                        <a:rPr lang="en-US" sz="1000"/>
                        <a:t>@BHDLeon</a:t>
                      </a:r>
                    </a:p>
                  </a:txBody>
                  <a:tcPr/>
                </a:tc>
                <a:tc>
                  <a:txBody>
                    <a:bodyPr/>
                    <a:lstStyle/>
                    <a:p>
                      <a:r>
                        <a:rPr lang="en-US" sz="1000"/>
                        <a:t>62213</a:t>
                      </a:r>
                    </a:p>
                  </a:txBody>
                  <a:tcPr/>
                </a:tc>
                <a:tc>
                  <a:txBody>
                    <a:bodyPr/>
                    <a:lstStyle/>
                    <a:p>
                      <a:r>
                        <a:rPr lang="en-US" sz="1000"/>
                        <a:t>413</a:t>
                      </a:r>
                    </a:p>
                  </a:txBody>
                  <a:tcPr/>
                </a:tc>
                <a:tc>
                  <a:txBody>
                    <a:bodyPr/>
                    <a:lstStyle/>
                    <a:p>
                      <a:r>
                        <a:rPr lang="en-US" sz="1000"/>
                        <a:t>214</a:t>
                      </a:r>
                    </a:p>
                  </a:txBody>
                  <a:tcPr/>
                </a:tc>
                <a:tc>
                  <a:txBody>
                    <a:bodyPr/>
                    <a:lstStyle/>
                    <a:p>
                      <a:r>
                        <a:rPr lang="en-US" sz="1000"/>
                        <a:t>86</a:t>
                      </a:r>
                    </a:p>
                  </a:txBody>
                  <a:tcPr/>
                </a:tc>
                <a:tc>
                  <a:txBody>
                    <a:bodyPr/>
                    <a:lstStyle/>
                    <a:p>
                      <a:r>
                        <a:rPr lang="en-US" sz="1000"/>
                        <a:t>0</a:t>
                      </a:r>
                    </a:p>
                  </a:txBody>
                  <a:tcPr/>
                </a:tc>
                <a:tc>
                  <a:txBody>
                    <a:bodyPr/>
                    <a:lstStyle/>
                    <a:p>
                      <a:r>
                        <a:rPr lang="en-US" sz="1000"/>
                        <a:t>128</a:t>
                      </a:r>
                    </a:p>
                  </a:txBody>
                  <a:tcPr/>
                </a:tc>
                <a:tc>
                  <a:txBody>
                    <a:bodyPr/>
                    <a:lstStyle/>
                    <a:p>
                      <a:r>
                        <a:rPr lang="en-US" sz="1000"/>
                        <a:t>142</a:t>
                      </a:r>
                    </a:p>
                  </a:txBody>
                  <a:tcPr/>
                </a:tc>
                <a:tc>
                  <a:txBody>
                    <a:bodyPr/>
                    <a:lstStyle/>
                    <a:p>
                      <a:r>
                        <a:rPr lang="en-US" sz="1000"/>
                        <a:t>137</a:t>
                      </a:r>
                    </a:p>
                  </a:txBody>
                  <a:tcPr/>
                </a:tc>
                <a:tc>
                  <a:txBody>
                    <a:bodyPr/>
                    <a:lstStyle/>
                    <a:p>
                      <a:r>
                        <a:rPr lang="en-US" sz="1000"/>
                        <a:t>318</a:t>
                      </a:r>
                    </a:p>
                  </a:txBody>
                  <a:tcPr/>
                </a:tc>
                <a:tc>
                  <a:txBody>
                    <a:bodyPr/>
                    <a:lstStyle/>
                    <a:p>
                      <a:r>
                        <a:rPr lang="en-US" sz="1000"/>
                        <a:t>22</a:t>
                      </a:r>
                    </a:p>
                  </a:txBody>
                  <a:tcPr/>
                </a:tc>
                <a:tc>
                  <a:txBody>
                    <a:bodyPr/>
                    <a:lstStyle/>
                    <a:p>
                      <a:r>
                        <a:rPr lang="en-US" sz="1000"/>
                        <a:t>285</a:t>
                      </a:r>
                    </a:p>
                  </a:txBody>
                  <a:tcPr/>
                </a:tc>
                <a:tc>
                  <a:txBody>
                    <a:bodyPr/>
                    <a:lstStyle/>
                    <a:p>
                      <a:r>
                        <a:rPr lang="en-US" sz="1000"/>
                        <a:t>0.0089%</a:t>
                      </a:r>
                    </a:p>
                  </a:txBody>
                  <a:tcPr/>
                </a:tc>
                <a:tc>
                  <a:txBody>
                    <a:bodyPr/>
                    <a:lstStyle/>
                    <a:p>
                      <a:r>
                        <a:rPr lang="en-US" sz="1000"/>
                        <a:t>80.4%</a:t>
                      </a:r>
                    </a:p>
                  </a:txBody>
                  <a:tcPr/>
                </a:tc>
                <a:extLst>
                  <a:ext uri="{0D108BD9-81ED-4DB2-BD59-A6C34878D82A}">
                    <a16:rowId xmlns:a16="http://schemas.microsoft.com/office/drawing/2014/main" val="132058902"/>
                  </a:ext>
                </a:extLst>
              </a:tr>
            </a:tbl>
          </a:graphicData>
        </a:graphic>
      </p:graphicFrame>
      <p:sp>
        <p:nvSpPr>
          <p:cNvPr id="4" name="Text Placeholder 3">
            <a:extLst>
              <a:ext uri="{FF2B5EF4-FFF2-40B4-BE49-F238E27FC236}">
                <a16:creationId xmlns:a16="http://schemas.microsoft.com/office/drawing/2014/main" id="{F6A06F5E-B672-4C3B-A87B-0A16D19CF91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7428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14A39-6D1D-498C-9B15-5ABA8F0369A8}"/>
              </a:ext>
            </a:extLst>
          </p:cNvPr>
          <p:cNvSpPr>
            <a:spLocks noGrp="1"/>
          </p:cNvSpPr>
          <p:nvPr>
            <p:ph type="title"/>
          </p:nvPr>
        </p:nvSpPr>
        <p:spPr/>
        <p:txBody>
          <a:bodyPr/>
          <a:lstStyle/>
          <a:p>
            <a:r>
              <a:rPr lang="en-US"/>
              <a:t>Twitter Key Metrics Radar</a:t>
            </a:r>
          </a:p>
        </p:txBody>
      </p:sp>
      <p:graphicFrame>
        <p:nvGraphicFramePr>
          <p:cNvPr id="6" name="Chart Placeholder 5">
            <a:extLst>
              <a:ext uri="{FF2B5EF4-FFF2-40B4-BE49-F238E27FC236}">
                <a16:creationId xmlns:a16="http://schemas.microsoft.com/office/drawing/2014/main" id="{AE4FDD80-5F5F-400E-99FD-A3F667080097}"/>
              </a:ext>
            </a:extLst>
          </p:cNvPr>
          <p:cNvGraphicFramePr>
            <a:graphicFrameLocks noGrp="1"/>
          </p:cNvGraphicFramePr>
          <p:nvPr>
            <p:ph type="chart" sz="quarter" idx="13"/>
            <p:extLst>
              <p:ext uri="{D42A27DB-BD31-4B8C-83A1-F6EECF244321}">
                <p14:modId xmlns:p14="http://schemas.microsoft.com/office/powerpoint/2010/main" val="1217065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6B911-D7E3-419C-968B-BF276E51C84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8EDADB4-B7AB-4F9F-B9FD-46F3E7370B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0639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D4BB-FBA7-4492-95C7-D5B6ECD51A80}"/>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A901FB01-26A1-4491-A03F-F93BDA9FC9A0}"/>
              </a:ext>
            </a:extLst>
          </p:cNvPr>
          <p:cNvGraphicFramePr>
            <a:graphicFrameLocks noGrp="1"/>
          </p:cNvGraphicFramePr>
          <p:nvPr>
            <p:ph type="chart" sz="quarter" idx="13"/>
            <p:extLst>
              <p:ext uri="{D42A27DB-BD31-4B8C-83A1-F6EECF244321}">
                <p14:modId xmlns:p14="http://schemas.microsoft.com/office/powerpoint/2010/main" val="3391304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211B1-93BE-46EA-889F-7629762EE27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4F34D4E-20FB-46A6-BCA0-138207734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145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4FC65-1A3F-49AC-BA79-33D6F4E31032}"/>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39F4F0BE-5711-4284-8792-8472541AC089}"/>
              </a:ext>
            </a:extLst>
          </p:cNvPr>
          <p:cNvGraphicFramePr>
            <a:graphicFrameLocks noGrp="1"/>
          </p:cNvGraphicFramePr>
          <p:nvPr>
            <p:ph type="chart" sz="quarter" idx="13"/>
            <p:extLst>
              <p:ext uri="{D42A27DB-BD31-4B8C-83A1-F6EECF244321}">
                <p14:modId xmlns:p14="http://schemas.microsoft.com/office/powerpoint/2010/main" val="1683677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B00F7-3A8F-4BBA-B4B7-29EBABB02A1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36F5906-DCC2-44B2-ABF8-33C0E7EEE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54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3492B-6202-4DD3-BAC5-59C4A7E71E25}"/>
              </a:ext>
            </a:extLst>
          </p:cNvPr>
          <p:cNvSpPr>
            <a:spLocks noGrp="1"/>
          </p:cNvSpPr>
          <p:nvPr>
            <p:ph type="title"/>
          </p:nvPr>
        </p:nvSpPr>
        <p:spPr/>
        <p:txBody>
          <a:bodyPr/>
          <a:lstStyle/>
          <a:p>
            <a:r>
              <a:rPr lang="en-US"/>
              <a:t>Twitter Followers Change Per Weekday</a:t>
            </a:r>
          </a:p>
        </p:txBody>
      </p:sp>
      <p:graphicFrame>
        <p:nvGraphicFramePr>
          <p:cNvPr id="6" name="Chart Placeholder 5">
            <a:extLst>
              <a:ext uri="{FF2B5EF4-FFF2-40B4-BE49-F238E27FC236}">
                <a16:creationId xmlns:a16="http://schemas.microsoft.com/office/drawing/2014/main" id="{CF20FF5E-FA37-4408-AF61-A9953C142708}"/>
              </a:ext>
            </a:extLst>
          </p:cNvPr>
          <p:cNvGraphicFramePr>
            <a:graphicFrameLocks noGrp="1"/>
          </p:cNvGraphicFramePr>
          <p:nvPr>
            <p:ph type="chart" sz="quarter" idx="13"/>
            <p:extLst>
              <p:ext uri="{D42A27DB-BD31-4B8C-83A1-F6EECF244321}">
                <p14:modId xmlns:p14="http://schemas.microsoft.com/office/powerpoint/2010/main" val="343745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C66B1-A5AF-4ED3-A666-C5EC10EAB72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C2E7802-E0E9-40B0-8F12-0FE8DF8C59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214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615ED-62E5-4A1F-80C7-CDAB4D1941D9}"/>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A506B6EE-EF3A-4D17-9404-D73B162259C1}"/>
              </a:ext>
            </a:extLst>
          </p:cNvPr>
          <p:cNvGraphicFramePr>
            <a:graphicFrameLocks noGrp="1"/>
          </p:cNvGraphicFramePr>
          <p:nvPr>
            <p:ph type="chart" sz="quarter" idx="13"/>
            <p:extLst>
              <p:ext uri="{D42A27DB-BD31-4B8C-83A1-F6EECF244321}">
                <p14:modId xmlns:p14="http://schemas.microsoft.com/office/powerpoint/2010/main" val="1317069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310245-08BB-4BD4-85AB-346F554FFCF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360F82B-C59D-40C3-880D-1A18B296D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65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E282-F40D-4FC4-91F6-A621455048BE}"/>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AE96A200-244D-49F5-A8F3-C80688835C10}"/>
              </a:ext>
            </a:extLst>
          </p:cNvPr>
          <p:cNvGraphicFramePr>
            <a:graphicFrameLocks noGrp="1"/>
          </p:cNvGraphicFramePr>
          <p:nvPr>
            <p:ph type="chart" sz="quarter" idx="13"/>
            <p:extLst>
              <p:ext uri="{D42A27DB-BD31-4B8C-83A1-F6EECF244321}">
                <p14:modId xmlns:p14="http://schemas.microsoft.com/office/powerpoint/2010/main" val="4469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B8ED8-B254-415E-967B-44E10C11703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69E3EA7-55D5-4A0E-AF70-D4A73F1CB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320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DCBE-DABD-40CE-9CEB-E6CEEAF1A8AF}"/>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C89665B7-36C6-4DF9-9314-39AC14DF17E3}"/>
              </a:ext>
            </a:extLst>
          </p:cNvPr>
          <p:cNvGraphicFramePr>
            <a:graphicFrameLocks noGrp="1"/>
          </p:cNvGraphicFramePr>
          <p:nvPr>
            <p:ph type="chart" sz="quarter" idx="13"/>
            <p:extLst>
              <p:ext uri="{D42A27DB-BD31-4B8C-83A1-F6EECF244321}">
                <p14:modId xmlns:p14="http://schemas.microsoft.com/office/powerpoint/2010/main" val="221452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F12EB-1A20-42BC-A135-4CEB69AF611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3C50D0D-6C93-4252-ACF1-56BF54F71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879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4190-DFF7-40BD-BB94-E81911F078C0}"/>
              </a:ext>
            </a:extLst>
          </p:cNvPr>
          <p:cNvSpPr>
            <a:spLocks noGrp="1"/>
          </p:cNvSpPr>
          <p:nvPr>
            <p:ph type="title"/>
          </p:nvPr>
        </p:nvSpPr>
        <p:spPr/>
        <p:txBody>
          <a:bodyPr/>
          <a:lstStyle/>
          <a:p>
            <a:r>
              <a:rPr lang="en-US"/>
              <a:t>Twitter Interaction Rate By Weekday</a:t>
            </a:r>
          </a:p>
        </p:txBody>
      </p:sp>
      <p:graphicFrame>
        <p:nvGraphicFramePr>
          <p:cNvPr id="6" name="Chart Placeholder 5">
            <a:extLst>
              <a:ext uri="{FF2B5EF4-FFF2-40B4-BE49-F238E27FC236}">
                <a16:creationId xmlns:a16="http://schemas.microsoft.com/office/drawing/2014/main" id="{7CEFE73D-864A-4DFC-95D5-FB31741FCA2B}"/>
              </a:ext>
            </a:extLst>
          </p:cNvPr>
          <p:cNvGraphicFramePr>
            <a:graphicFrameLocks noGrp="1"/>
          </p:cNvGraphicFramePr>
          <p:nvPr>
            <p:ph type="chart" sz="quarter" idx="13"/>
            <p:extLst>
              <p:ext uri="{D42A27DB-BD31-4B8C-83A1-F6EECF244321}">
                <p14:modId xmlns:p14="http://schemas.microsoft.com/office/powerpoint/2010/main" val="89404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4CCDD-C1CC-4A77-9C9C-1BF5032B87C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D4D0ED1-3564-4860-A2E6-EBF79C9AD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95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0F2E-393F-4DA8-8B0B-B991E157113F}"/>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5CA172B1-A0CF-4037-9CD2-10BE9B908282}"/>
              </a:ext>
            </a:extLst>
          </p:cNvPr>
          <p:cNvGraphicFramePr>
            <a:graphicFrameLocks noGrp="1"/>
          </p:cNvGraphicFramePr>
          <p:nvPr>
            <p:ph type="chart" sz="quarter" idx="13"/>
            <p:extLst>
              <p:ext uri="{D42A27DB-BD31-4B8C-83A1-F6EECF244321}">
                <p14:modId xmlns:p14="http://schemas.microsoft.com/office/powerpoint/2010/main" val="2580542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78130-5F2A-44DD-8D5A-3820A4235AF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E53A739-8361-4BC4-BDCC-DC2211E6E0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149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87E2-A05B-48AF-BA75-B644008EA46B}"/>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D9D4D811-9F88-4EBA-9A05-EC9A116B8D79}"/>
              </a:ext>
            </a:extLst>
          </p:cNvPr>
          <p:cNvGraphicFramePr>
            <a:graphicFrameLocks noGrp="1"/>
          </p:cNvGraphicFramePr>
          <p:nvPr>
            <p:ph type="chart" sz="quarter" idx="13"/>
            <p:extLst>
              <p:ext uri="{D42A27DB-BD31-4B8C-83A1-F6EECF244321}">
                <p14:modId xmlns:p14="http://schemas.microsoft.com/office/powerpoint/2010/main" val="675555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5C916-B229-465E-8B51-D0DD5D1D548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570B3AC-6EB8-455E-9075-4E66B6F4A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069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4BA5-4E02-444E-BD83-4EE0407CDF94}"/>
              </a:ext>
            </a:extLst>
          </p:cNvPr>
          <p:cNvSpPr>
            <a:spLocks noGrp="1"/>
          </p:cNvSpPr>
          <p:nvPr>
            <p:ph type="title"/>
          </p:nvPr>
        </p:nvSpPr>
        <p:spPr/>
        <p:txBody>
          <a:bodyPr/>
          <a:lstStyle/>
          <a:p>
            <a:r>
              <a:rPr lang="en-US"/>
              <a:t>Twitter Own and Retweeted Tweets Table - 1 of 7</a:t>
            </a:r>
          </a:p>
        </p:txBody>
      </p:sp>
      <p:graphicFrame>
        <p:nvGraphicFramePr>
          <p:cNvPr id="5" name="Table Placeholder 4">
            <a:extLst>
              <a:ext uri="{FF2B5EF4-FFF2-40B4-BE49-F238E27FC236}">
                <a16:creationId xmlns:a16="http://schemas.microsoft.com/office/drawing/2014/main" id="{52BA9138-6389-4322-B95E-300E5EE98548}"/>
              </a:ext>
            </a:extLst>
          </p:cNvPr>
          <p:cNvGraphicFramePr>
            <a:graphicFrameLocks noGrp="1"/>
          </p:cNvGraphicFramePr>
          <p:nvPr>
            <p:ph type="tbl" sz="quarter" idx="13"/>
            <p:extLst>
              <p:ext uri="{D42A27DB-BD31-4B8C-83A1-F6EECF244321}">
                <p14:modId xmlns:p14="http://schemas.microsoft.com/office/powerpoint/2010/main" val="210298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94611"/>
                    </a:ext>
                  </a:extLst>
                </a:gridCol>
                <a:gridCol w="822960">
                  <a:extLst>
                    <a:ext uri="{9D8B030D-6E8A-4147-A177-3AD203B41FA5}">
                      <a16:colId xmlns:a16="http://schemas.microsoft.com/office/drawing/2014/main" val="2171593313"/>
                    </a:ext>
                  </a:extLst>
                </a:gridCol>
                <a:gridCol w="822960">
                  <a:extLst>
                    <a:ext uri="{9D8B030D-6E8A-4147-A177-3AD203B41FA5}">
                      <a16:colId xmlns:a16="http://schemas.microsoft.com/office/drawing/2014/main" val="800237902"/>
                    </a:ext>
                  </a:extLst>
                </a:gridCol>
                <a:gridCol w="822960">
                  <a:extLst>
                    <a:ext uri="{9D8B030D-6E8A-4147-A177-3AD203B41FA5}">
                      <a16:colId xmlns:a16="http://schemas.microsoft.com/office/drawing/2014/main" val="1078299677"/>
                    </a:ext>
                  </a:extLst>
                </a:gridCol>
                <a:gridCol w="822960">
                  <a:extLst>
                    <a:ext uri="{9D8B030D-6E8A-4147-A177-3AD203B41FA5}">
                      <a16:colId xmlns:a16="http://schemas.microsoft.com/office/drawing/2014/main" val="1095512872"/>
                    </a:ext>
                  </a:extLst>
                </a:gridCol>
                <a:gridCol w="822960">
                  <a:extLst>
                    <a:ext uri="{9D8B030D-6E8A-4147-A177-3AD203B41FA5}">
                      <a16:colId xmlns:a16="http://schemas.microsoft.com/office/drawing/2014/main" val="288039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283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19:00:12</a:t>
                      </a:r>
                      <a:r>
                        <a:rPr kumimoji="0" lang="es-ES" sz="1000" b="0" i="0" u="none" strike="noStrike" kern="1200" cap="none" spc="0" normalizeH="0" baseline="0" noProof="0">
                          <a:ln>
                            <a:noFill/>
                          </a:ln>
                          <a:solidFill>
                            <a:prstClr val="black"/>
                          </a:solidFill>
                          <a:effectLst/>
                          <a:uLnTx/>
                          <a:uFillTx/>
                          <a:latin typeface="+mn-lt"/>
                          <a:ea typeface="+mn-ea"/>
                          <a:cs typeface="+mn-cs"/>
                        </a:rPr>
                        <a:t>
No te pierdas la transmisión del documental “Hay un  País en el Mundo”, esta noche a las 8:00 p.m. por Digital 15 y Telemicro Internacional. Este es nuestro regalo para todos los dominicanos en el día de nuestra Independencia #HayUnPaísEnElMundo #MesDeLaPatria #BHDLeón https://t.co/N8oBddl1zR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a:t>
                      </a:r>
                    </a:p>
                  </a:txBody>
                  <a:tcPr/>
                </a:tc>
                <a:extLst>
                  <a:ext uri="{0D108BD9-81ED-4DB2-BD59-A6C34878D82A}">
                    <a16:rowId xmlns:a16="http://schemas.microsoft.com/office/drawing/2014/main" val="210001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- 2018-02-13 02:24:40</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lamentamos la situación de intermitencia del servicio de tarjetas de débito y prepago. Estamos trabajando arduamente en la normalización del mismo. En cuanto el servicio sea estabilizado, comunicaremos nuevamente por esta misma vía. #BHDLeon https://t.co/lluNsex5l5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a:t>
                      </a:r>
                    </a:p>
                  </a:txBody>
                  <a:tcPr/>
                </a:tc>
                <a:extLst>
                  <a:ext uri="{0D108BD9-81ED-4DB2-BD59-A6C34878D82A}">
                    <a16:rowId xmlns:a16="http://schemas.microsoft.com/office/drawing/2014/main" val="203937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13:02:27</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este martes 27 de febrero a las 8:00 p.m. por Digital 15 y Telemicro Internacional #HayUnPaísEnElMundo #MesDeLaPatria #BHDLeón https://t.co/d7uD3Ft2c0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extLst>
                  <a:ext uri="{0D108BD9-81ED-4DB2-BD59-A6C34878D82A}">
                    <a16:rowId xmlns:a16="http://schemas.microsoft.com/office/drawing/2014/main" val="218587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- 2018-02-01 03:49:05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@aguilasbbc! Equipo campeón de la #CopaBHDLeon de Beisbol Invernal 2017-2018. https://t.co/qHl2SE7nxZ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a:t>
                      </a:r>
                    </a:p>
                  </a:txBody>
                  <a:tcPr/>
                </a:tc>
                <a:extLst>
                  <a:ext uri="{0D108BD9-81ED-4DB2-BD59-A6C34878D82A}">
                    <a16:rowId xmlns:a16="http://schemas.microsoft.com/office/drawing/2014/main" val="2487111759"/>
                  </a:ext>
                </a:extLst>
              </a:tr>
            </a:tbl>
          </a:graphicData>
        </a:graphic>
      </p:graphicFrame>
      <p:sp>
        <p:nvSpPr>
          <p:cNvPr id="4" name="Text Placeholder 3">
            <a:extLst>
              <a:ext uri="{FF2B5EF4-FFF2-40B4-BE49-F238E27FC236}">
                <a16:creationId xmlns:a16="http://schemas.microsoft.com/office/drawing/2014/main" id="{B5F35002-B0AF-4B19-B163-30DC653CE5C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39891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9D4CF-8CFF-48A1-833C-60821E1D080A}"/>
              </a:ext>
            </a:extLst>
          </p:cNvPr>
          <p:cNvSpPr>
            <a:spLocks noGrp="1"/>
          </p:cNvSpPr>
          <p:nvPr>
            <p:ph type="title"/>
          </p:nvPr>
        </p:nvSpPr>
        <p:spPr/>
        <p:txBody>
          <a:bodyPr/>
          <a:lstStyle/>
          <a:p>
            <a:r>
              <a:rPr lang="en-US"/>
              <a:t>Twitter Own and Retweeted Tweets Table - 2 of 7</a:t>
            </a:r>
          </a:p>
        </p:txBody>
      </p:sp>
      <p:graphicFrame>
        <p:nvGraphicFramePr>
          <p:cNvPr id="5" name="Table Placeholder 4">
            <a:extLst>
              <a:ext uri="{FF2B5EF4-FFF2-40B4-BE49-F238E27FC236}">
                <a16:creationId xmlns:a16="http://schemas.microsoft.com/office/drawing/2014/main" id="{EB47149F-FFB2-4A2D-8425-19B099E77072}"/>
              </a:ext>
            </a:extLst>
          </p:cNvPr>
          <p:cNvGraphicFramePr>
            <a:graphicFrameLocks noGrp="1"/>
          </p:cNvGraphicFramePr>
          <p:nvPr>
            <p:ph type="tbl" sz="quarter" idx="13"/>
            <p:extLst>
              <p:ext uri="{D42A27DB-BD31-4B8C-83A1-F6EECF244321}">
                <p14:modId xmlns:p14="http://schemas.microsoft.com/office/powerpoint/2010/main" val="57544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7399676"/>
                    </a:ext>
                  </a:extLst>
                </a:gridCol>
                <a:gridCol w="822960">
                  <a:extLst>
                    <a:ext uri="{9D8B030D-6E8A-4147-A177-3AD203B41FA5}">
                      <a16:colId xmlns:a16="http://schemas.microsoft.com/office/drawing/2014/main" val="1278075307"/>
                    </a:ext>
                  </a:extLst>
                </a:gridCol>
                <a:gridCol w="822960">
                  <a:extLst>
                    <a:ext uri="{9D8B030D-6E8A-4147-A177-3AD203B41FA5}">
                      <a16:colId xmlns:a16="http://schemas.microsoft.com/office/drawing/2014/main" val="3933064687"/>
                    </a:ext>
                  </a:extLst>
                </a:gridCol>
                <a:gridCol w="822960">
                  <a:extLst>
                    <a:ext uri="{9D8B030D-6E8A-4147-A177-3AD203B41FA5}">
                      <a16:colId xmlns:a16="http://schemas.microsoft.com/office/drawing/2014/main" val="3553925371"/>
                    </a:ext>
                  </a:extLst>
                </a:gridCol>
                <a:gridCol w="822960">
                  <a:extLst>
                    <a:ext uri="{9D8B030D-6E8A-4147-A177-3AD203B41FA5}">
                      <a16:colId xmlns:a16="http://schemas.microsoft.com/office/drawing/2014/main" val="4133985005"/>
                    </a:ext>
                  </a:extLst>
                </a:gridCol>
                <a:gridCol w="822960">
                  <a:extLst>
                    <a:ext uri="{9D8B030D-6E8A-4147-A177-3AD203B41FA5}">
                      <a16:colId xmlns:a16="http://schemas.microsoft.com/office/drawing/2014/main" val="121683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224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12:30:31</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año más del nacimiento de nuestra República Dominicana, un día para exaltar los valores patrios y el espíritu de trabajo, la alegría y la actitud de servicio que siempre han estado presentes en el pueblo dominicano. #BancoBHDLeón, #MejoraTuMundo #MesDeLaPatria https://t.co/92XeR6zYYB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extLst>
                  <a:ext uri="{0D108BD9-81ED-4DB2-BD59-A6C34878D82A}">
                    <a16:rowId xmlns:a16="http://schemas.microsoft.com/office/drawing/2014/main" val="308329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- 2018-02-07 03:04:34</a:t>
                      </a:r>
                      <a:r>
                        <a:rPr kumimoji="0" lang="es-ES" sz="1000" b="0" i="0" u="none" strike="noStrike" kern="1200" cap="none" spc="0" normalizeH="0" baseline="0" noProof="0">
                          <a:ln>
                            <a:noFill/>
                          </a:ln>
                          <a:solidFill>
                            <a:prstClr val="black"/>
                          </a:solidFill>
                          <a:effectLst/>
                          <a:uLnTx/>
                          <a:uFillTx/>
                          <a:latin typeface="+mn-lt"/>
                          <a:ea typeface="+mn-ea"/>
                          <a:cs typeface="+mn-cs"/>
                        </a:rPr>
                        <a:t>
Ejecutivos de #BHDLeón y @Banreservas anunciaron UnaRed la marca de la primera y más grande red unificada de cajeros automáticos propios de República Dominicana, con la cobertura nacional de más de 1,300 cajeros automáticos #LaRedDeCajerosMásGrande #UNARED https://t.co/Ic4fwSDxgp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a:t>
                      </a:r>
                    </a:p>
                  </a:txBody>
                  <a:tcPr/>
                </a:tc>
                <a:extLst>
                  <a:ext uri="{0D108BD9-81ED-4DB2-BD59-A6C34878D82A}">
                    <a16:rowId xmlns:a16="http://schemas.microsoft.com/office/drawing/2014/main" val="412376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20:38:55</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este martes 27 de febrero la transmisión del documental “Hay un País en el Mundo” del director José “Pinky” Pintor a las 8:00 p.m. por Digital 15 y Telemicro Internacional. #HayUnPaísEnElMundo #MesDeLaPatria #BHDLeón https://t.co/hcGjIEHYLu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extLst>
                  <a:ext uri="{0D108BD9-81ED-4DB2-BD59-A6C34878D82A}">
                    <a16:rowId xmlns:a16="http://schemas.microsoft.com/office/drawing/2014/main" val="18029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- 2018-02-14 20:00:56</a:t>
                      </a:r>
                      <a:r>
                        <a:rPr kumimoji="0" lang="es-ES" sz="1000" b="0" i="0" u="none" strike="noStrike" kern="1200" cap="none" spc="0" normalizeH="0" baseline="0" noProof="0">
                          <a:ln>
                            <a:noFill/>
                          </a:ln>
                          <a:solidFill>
                            <a:prstClr val="black"/>
                          </a:solidFill>
                          <a:effectLst/>
                          <a:uLnTx/>
                          <a:uFillTx/>
                          <a:latin typeface="+mn-lt"/>
                          <a:ea typeface="+mn-ea"/>
                          <a:cs typeface="+mn-cs"/>
                        </a:rPr>
                        <a:t>
A la hora de diferenciar tu negocio de otros que ofrezcan productos y servicios similares, es necesario estructurar de una propuesta de valor que vaya al ritmo de los deseos y necesidades del cliente. #BHDLeonNegocios https://t.co/rujek1kdtH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2417108788"/>
                  </a:ext>
                </a:extLst>
              </a:tr>
            </a:tbl>
          </a:graphicData>
        </a:graphic>
      </p:graphicFrame>
      <p:sp>
        <p:nvSpPr>
          <p:cNvPr id="4" name="Text Placeholder 3">
            <a:extLst>
              <a:ext uri="{FF2B5EF4-FFF2-40B4-BE49-F238E27FC236}">
                <a16:creationId xmlns:a16="http://schemas.microsoft.com/office/drawing/2014/main" id="{CB46ED92-719B-4B10-B646-E6F6361941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2153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6852-9BA5-49B3-B6FB-C8E9CC1C4C32}"/>
              </a:ext>
            </a:extLst>
          </p:cNvPr>
          <p:cNvSpPr>
            <a:spLocks noGrp="1"/>
          </p:cNvSpPr>
          <p:nvPr>
            <p:ph type="title"/>
          </p:nvPr>
        </p:nvSpPr>
        <p:spPr/>
        <p:txBody>
          <a:bodyPr/>
          <a:lstStyle/>
          <a:p>
            <a:r>
              <a:rPr lang="en-US"/>
              <a:t>Twitter Own and Retweeted Tweets Table - 3 of 7</a:t>
            </a:r>
          </a:p>
        </p:txBody>
      </p:sp>
      <p:graphicFrame>
        <p:nvGraphicFramePr>
          <p:cNvPr id="5" name="Table Placeholder 4">
            <a:extLst>
              <a:ext uri="{FF2B5EF4-FFF2-40B4-BE49-F238E27FC236}">
                <a16:creationId xmlns:a16="http://schemas.microsoft.com/office/drawing/2014/main" id="{F3407C37-64D9-4C87-89A4-951A8709A383}"/>
              </a:ext>
            </a:extLst>
          </p:cNvPr>
          <p:cNvGraphicFramePr>
            <a:graphicFrameLocks noGrp="1"/>
          </p:cNvGraphicFramePr>
          <p:nvPr>
            <p:ph type="tbl" sz="quarter" idx="13"/>
            <p:extLst>
              <p:ext uri="{D42A27DB-BD31-4B8C-83A1-F6EECF244321}">
                <p14:modId xmlns:p14="http://schemas.microsoft.com/office/powerpoint/2010/main" val="302253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4886897"/>
                    </a:ext>
                  </a:extLst>
                </a:gridCol>
                <a:gridCol w="822960">
                  <a:extLst>
                    <a:ext uri="{9D8B030D-6E8A-4147-A177-3AD203B41FA5}">
                      <a16:colId xmlns:a16="http://schemas.microsoft.com/office/drawing/2014/main" val="1302038921"/>
                    </a:ext>
                  </a:extLst>
                </a:gridCol>
                <a:gridCol w="822960">
                  <a:extLst>
                    <a:ext uri="{9D8B030D-6E8A-4147-A177-3AD203B41FA5}">
                      <a16:colId xmlns:a16="http://schemas.microsoft.com/office/drawing/2014/main" val="1532440243"/>
                    </a:ext>
                  </a:extLst>
                </a:gridCol>
                <a:gridCol w="822960">
                  <a:extLst>
                    <a:ext uri="{9D8B030D-6E8A-4147-A177-3AD203B41FA5}">
                      <a16:colId xmlns:a16="http://schemas.microsoft.com/office/drawing/2014/main" val="2993120699"/>
                    </a:ext>
                  </a:extLst>
                </a:gridCol>
                <a:gridCol w="822960">
                  <a:extLst>
                    <a:ext uri="{9D8B030D-6E8A-4147-A177-3AD203B41FA5}">
                      <a16:colId xmlns:a16="http://schemas.microsoft.com/office/drawing/2014/main" val="1386930433"/>
                    </a:ext>
                  </a:extLst>
                </a:gridCol>
                <a:gridCol w="822960">
                  <a:extLst>
                    <a:ext uri="{9D8B030D-6E8A-4147-A177-3AD203B41FA5}">
                      <a16:colId xmlns:a16="http://schemas.microsoft.com/office/drawing/2014/main" val="354441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7334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- 2018-02-23 14:45:04</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 https://t.co/vZrtPZHncY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157042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- 2018-02-10 15:01:44</a:t>
                      </a:r>
                      <a:r>
                        <a:rPr kumimoji="0" lang="es-ES" sz="1000" b="0" i="0" u="none" strike="noStrike" kern="1200" cap="none" spc="0" normalizeH="0" baseline="0" noProof="0">
                          <a:ln>
                            <a:noFill/>
                          </a:ln>
                          <a:solidFill>
                            <a:prstClr val="black"/>
                          </a:solidFill>
                          <a:effectLst/>
                          <a:uLnTx/>
                          <a:uFillTx/>
                          <a:latin typeface="+mn-lt"/>
                          <a:ea typeface="+mn-ea"/>
                          <a:cs typeface="+mn-cs"/>
                        </a:rPr>
                        <a:t>
Tu Tarjeta es de uso personal. Sigue estos consejos de seguridad y reporta cualquier situación de fraude a prevencion_defraude@bhdleon.com.do. #PrevencionBHDLeon https://t.co/QP5kKpjJFv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408951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- 2018-02-21 14:00:45</a:t>
                      </a:r>
                      <a:r>
                        <a:rPr kumimoji="0" lang="es-ES" sz="1000" b="0" i="0" u="none" strike="noStrike" kern="1200" cap="none" spc="0" normalizeH="0" baseline="0" noProof="0">
                          <a:ln>
                            <a:noFill/>
                          </a:ln>
                          <a:solidFill>
                            <a:prstClr val="black"/>
                          </a:solidFill>
                          <a:effectLst/>
                          <a:uLnTx/>
                          <a:uFillTx/>
                          <a:latin typeface="+mn-lt"/>
                          <a:ea typeface="+mn-ea"/>
                          <a:cs typeface="+mn-cs"/>
                        </a:rPr>
                        <a:t>
Cualquier empresa o negocio, sin importar el tamaño, puede tomar la responsabilidad de retribuir a la comunidad con obras que ayuden al desarrollo de la sociedad dominicana. #BHDLeonNegocios https://t.co/BFjw6cHrDh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395760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- 2018-02-21 20:02:20</a:t>
                      </a:r>
                      <a:r>
                        <a:rPr kumimoji="0" lang="es-ES" sz="1000" b="0" i="0" u="none" strike="noStrike" kern="1200" cap="none" spc="0" normalizeH="0" baseline="0" noProof="0">
                          <a:ln>
                            <a:noFill/>
                          </a:ln>
                          <a:solidFill>
                            <a:prstClr val="black"/>
                          </a:solidFill>
                          <a:effectLst/>
                          <a:uLnTx/>
                          <a:uFillTx/>
                          <a:latin typeface="+mn-lt"/>
                          <a:ea typeface="+mn-ea"/>
                          <a:cs typeface="+mn-cs"/>
                        </a:rPr>
                        <a:t>
Beneficia tu cuerpo con la ingesta de proteínas en alimentos que sean bajos en grasa, contengan una variedad de nutrientes y causen una sensación de saciedad. Si deseas perder peso recuerda cuidar las porciones. #MujerMujerSalud https://t.co/OIy9itLOHa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3227097518"/>
                  </a:ext>
                </a:extLst>
              </a:tr>
            </a:tbl>
          </a:graphicData>
        </a:graphic>
      </p:graphicFrame>
      <p:sp>
        <p:nvSpPr>
          <p:cNvPr id="4" name="Text Placeholder 3">
            <a:extLst>
              <a:ext uri="{FF2B5EF4-FFF2-40B4-BE49-F238E27FC236}">
                <a16:creationId xmlns:a16="http://schemas.microsoft.com/office/drawing/2014/main" id="{745CDFED-7D17-4665-BBED-B17564A171A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85776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D4A96-6682-4C3C-826C-6D8C8F8B17FF}"/>
              </a:ext>
            </a:extLst>
          </p:cNvPr>
          <p:cNvSpPr>
            <a:spLocks noGrp="1"/>
          </p:cNvSpPr>
          <p:nvPr>
            <p:ph type="title"/>
          </p:nvPr>
        </p:nvSpPr>
        <p:spPr/>
        <p:txBody>
          <a:bodyPr/>
          <a:lstStyle/>
          <a:p>
            <a:r>
              <a:rPr lang="en-US"/>
              <a:t>Twitter Own and Retweeted Tweets Table - 4 of 7</a:t>
            </a:r>
          </a:p>
        </p:txBody>
      </p:sp>
      <p:graphicFrame>
        <p:nvGraphicFramePr>
          <p:cNvPr id="5" name="Table Placeholder 4">
            <a:extLst>
              <a:ext uri="{FF2B5EF4-FFF2-40B4-BE49-F238E27FC236}">
                <a16:creationId xmlns:a16="http://schemas.microsoft.com/office/drawing/2014/main" id="{10EE618B-A2A5-415C-B93B-8A80303DB6FA}"/>
              </a:ext>
            </a:extLst>
          </p:cNvPr>
          <p:cNvGraphicFramePr>
            <a:graphicFrameLocks noGrp="1"/>
          </p:cNvGraphicFramePr>
          <p:nvPr>
            <p:ph type="tbl" sz="quarter" idx="13"/>
            <p:extLst>
              <p:ext uri="{D42A27DB-BD31-4B8C-83A1-F6EECF244321}">
                <p14:modId xmlns:p14="http://schemas.microsoft.com/office/powerpoint/2010/main" val="213742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8190934"/>
                    </a:ext>
                  </a:extLst>
                </a:gridCol>
                <a:gridCol w="822960">
                  <a:extLst>
                    <a:ext uri="{9D8B030D-6E8A-4147-A177-3AD203B41FA5}">
                      <a16:colId xmlns:a16="http://schemas.microsoft.com/office/drawing/2014/main" val="3070752015"/>
                    </a:ext>
                  </a:extLst>
                </a:gridCol>
                <a:gridCol w="822960">
                  <a:extLst>
                    <a:ext uri="{9D8B030D-6E8A-4147-A177-3AD203B41FA5}">
                      <a16:colId xmlns:a16="http://schemas.microsoft.com/office/drawing/2014/main" val="513496967"/>
                    </a:ext>
                  </a:extLst>
                </a:gridCol>
                <a:gridCol w="822960">
                  <a:extLst>
                    <a:ext uri="{9D8B030D-6E8A-4147-A177-3AD203B41FA5}">
                      <a16:colId xmlns:a16="http://schemas.microsoft.com/office/drawing/2014/main" val="4155194362"/>
                    </a:ext>
                  </a:extLst>
                </a:gridCol>
                <a:gridCol w="822960">
                  <a:extLst>
                    <a:ext uri="{9D8B030D-6E8A-4147-A177-3AD203B41FA5}">
                      <a16:colId xmlns:a16="http://schemas.microsoft.com/office/drawing/2014/main" val="368060840"/>
                    </a:ext>
                  </a:extLst>
                </a:gridCol>
                <a:gridCol w="822960">
                  <a:extLst>
                    <a:ext uri="{9D8B030D-6E8A-4147-A177-3AD203B41FA5}">
                      <a16:colId xmlns:a16="http://schemas.microsoft.com/office/drawing/2014/main" val="1657771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3686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- 2018-02-06 13:30:26</a:t>
                      </a:r>
                      <a:r>
                        <a:rPr kumimoji="0" lang="es-ES" sz="1000" b="0" i="0" u="none" strike="noStrike" kern="1200" cap="none" spc="0" normalizeH="0" baseline="0" noProof="0">
                          <a:ln>
                            <a:noFill/>
                          </a:ln>
                          <a:solidFill>
                            <a:prstClr val="black"/>
                          </a:solidFill>
                          <a:effectLst/>
                          <a:uLnTx/>
                          <a:uFillTx/>
                          <a:latin typeface="+mn-lt"/>
                          <a:ea typeface="+mn-ea"/>
                          <a:cs typeface="+mn-cs"/>
                        </a:rPr>
                        <a:t>
Al formalizar el negocio existen diferentes tipos de sociedades debes de tomar en cuenta, como el monto del capital a invertir y la cantidad de socios que conformarán la empresa o sociedad. #BHDLeonNegocios https://t.co/hJtrawdZCK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10276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- 2018-02-18 13:24:22</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personas que estudian. Ellas tienen en sus manos una herramienta esencial para construir la sociedad en valores que soñamos: la educación. Conoce más sobre Valora Ser en nuestra página web. #BHDLeon #ValoraSer #MejoraTuMundo https://t.co/lt5r235h2u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10904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- 2018-02-16 20:05:07</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 Fijo. Hasta 20 años de cuota fija en toda la vida del préstamo. Solicítalo acercándote a cualquiera de nuestras sucursales a nivel nacional y recibe una rápida atención. #BHDLeon #MejoraTuMundo https://t.co/PBwCfvyQyV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356106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14:00:12</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ver la transmisión del documental “Hay un país en el mundo” hoy martes 27 de febrero a las 8:00 p.m. por Digital 15 y Telemicro Internacional. Este es nuestro regalo para todos los dominicanos en el día de nuestra Independencia #HayUnPaísEnElMundo #MesDeLaPatria https://t.co/GMSANMDCol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4264888958"/>
                  </a:ext>
                </a:extLst>
              </a:tr>
            </a:tbl>
          </a:graphicData>
        </a:graphic>
      </p:graphicFrame>
      <p:sp>
        <p:nvSpPr>
          <p:cNvPr id="4" name="Text Placeholder 3">
            <a:extLst>
              <a:ext uri="{FF2B5EF4-FFF2-40B4-BE49-F238E27FC236}">
                <a16:creationId xmlns:a16="http://schemas.microsoft.com/office/drawing/2014/main" id="{F6736652-B6A3-4848-AA73-47FFECB6FE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49296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D1FD-B718-4B13-B4B5-AFE46030E7F0}"/>
              </a:ext>
            </a:extLst>
          </p:cNvPr>
          <p:cNvSpPr>
            <a:spLocks noGrp="1"/>
          </p:cNvSpPr>
          <p:nvPr>
            <p:ph type="title"/>
          </p:nvPr>
        </p:nvSpPr>
        <p:spPr/>
        <p:txBody>
          <a:bodyPr/>
          <a:lstStyle/>
          <a:p>
            <a:r>
              <a:rPr lang="en-US"/>
              <a:t>Twitter Own and Retweeted Tweets Table - 5 of 7</a:t>
            </a:r>
          </a:p>
        </p:txBody>
      </p:sp>
      <p:graphicFrame>
        <p:nvGraphicFramePr>
          <p:cNvPr id="5" name="Table Placeholder 4">
            <a:extLst>
              <a:ext uri="{FF2B5EF4-FFF2-40B4-BE49-F238E27FC236}">
                <a16:creationId xmlns:a16="http://schemas.microsoft.com/office/drawing/2014/main" id="{725AA713-9511-4E08-90A9-D1433DF6FE42}"/>
              </a:ext>
            </a:extLst>
          </p:cNvPr>
          <p:cNvGraphicFramePr>
            <a:graphicFrameLocks noGrp="1"/>
          </p:cNvGraphicFramePr>
          <p:nvPr>
            <p:ph type="tbl" sz="quarter" idx="13"/>
            <p:extLst>
              <p:ext uri="{D42A27DB-BD31-4B8C-83A1-F6EECF244321}">
                <p14:modId xmlns:p14="http://schemas.microsoft.com/office/powerpoint/2010/main" val="192070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74403351"/>
                    </a:ext>
                  </a:extLst>
                </a:gridCol>
                <a:gridCol w="822960">
                  <a:extLst>
                    <a:ext uri="{9D8B030D-6E8A-4147-A177-3AD203B41FA5}">
                      <a16:colId xmlns:a16="http://schemas.microsoft.com/office/drawing/2014/main" val="3242237556"/>
                    </a:ext>
                  </a:extLst>
                </a:gridCol>
                <a:gridCol w="822960">
                  <a:extLst>
                    <a:ext uri="{9D8B030D-6E8A-4147-A177-3AD203B41FA5}">
                      <a16:colId xmlns:a16="http://schemas.microsoft.com/office/drawing/2014/main" val="1787734073"/>
                    </a:ext>
                  </a:extLst>
                </a:gridCol>
                <a:gridCol w="822960">
                  <a:extLst>
                    <a:ext uri="{9D8B030D-6E8A-4147-A177-3AD203B41FA5}">
                      <a16:colId xmlns:a16="http://schemas.microsoft.com/office/drawing/2014/main" val="3320244418"/>
                    </a:ext>
                  </a:extLst>
                </a:gridCol>
                <a:gridCol w="822960">
                  <a:extLst>
                    <a:ext uri="{9D8B030D-6E8A-4147-A177-3AD203B41FA5}">
                      <a16:colId xmlns:a16="http://schemas.microsoft.com/office/drawing/2014/main" val="2251306484"/>
                    </a:ext>
                  </a:extLst>
                </a:gridCol>
                <a:gridCol w="822960">
                  <a:extLst>
                    <a:ext uri="{9D8B030D-6E8A-4147-A177-3AD203B41FA5}">
                      <a16:colId xmlns:a16="http://schemas.microsoft.com/office/drawing/2014/main" val="264634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3845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- 2018-02-22 13:30:18</a:t>
                      </a:r>
                      <a:r>
                        <a:rPr kumimoji="0" lang="es-ES" sz="1000" b="0" i="0" u="none" strike="noStrike" kern="1200" cap="none" spc="0" normalizeH="0" baseline="0" noProof="0">
                          <a:ln>
                            <a:noFill/>
                          </a:ln>
                          <a:solidFill>
                            <a:prstClr val="black"/>
                          </a:solidFill>
                          <a:effectLst/>
                          <a:uLnTx/>
                          <a:uFillTx/>
                          <a:latin typeface="+mn-lt"/>
                          <a:ea typeface="+mn-ea"/>
                          <a:cs typeface="+mn-cs"/>
                        </a:rPr>
                        <a:t>
Operar el día a día es necesario para sostener las finanzas de tu negocio, pero también es importante participar de Foros, actividades gremiales y educativas que te mantengan actualizado en tu área profesional. #BHDLeonNegocios https://t.co/CIHboDpvVt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336910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- 2018-02-13 12:52:48</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el servicio de tarjetas de débito y prepago ha sido restablecido. Les reiteramos nuestras más sinceras disculpas por la situación anterior y agradecemos mucho su paciencia. https://t.co/KyOG2hUaaz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a:t>
                      </a:r>
                    </a:p>
                  </a:txBody>
                  <a:tcPr/>
                </a:tc>
                <a:extLst>
                  <a:ext uri="{0D108BD9-81ED-4DB2-BD59-A6C34878D82A}">
                    <a16:rowId xmlns:a16="http://schemas.microsoft.com/office/drawing/2014/main" val="331469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- 2018-02-20 12:40:05</a:t>
                      </a:r>
                      <a:r>
                        <a:rPr kumimoji="0" lang="es-ES" sz="1000" b="0" i="0" u="none" strike="noStrike" kern="1200" cap="none" spc="0" normalizeH="0" baseline="0" noProof="0">
                          <a:ln>
                            <a:noFill/>
                          </a:ln>
                          <a:solidFill>
                            <a:prstClr val="black"/>
                          </a:solidFill>
                          <a:effectLst/>
                          <a:uLnTx/>
                          <a:uFillTx/>
                          <a:latin typeface="+mn-lt"/>
                          <a:ea typeface="+mn-ea"/>
                          <a:cs typeface="+mn-cs"/>
                        </a:rPr>
                        <a:t>
Ingresa a https://t.co/WopliwjVw5 y conoce el nuevo #InternetBankingEmpresarial.
Puedes consultar de manera individual, realizar pagos y conciliación de todas las tarjetas de tu empresa en pesos y dólares. #BienvenidoElMañana #BHDLeonNegocios #BHDLeón #MejoraTuMundo https://t.co/oYu40LBIHN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extLst>
                  <a:ext uri="{0D108BD9-81ED-4DB2-BD59-A6C34878D82A}">
                    <a16:rowId xmlns:a16="http://schemas.microsoft.com/office/drawing/2014/main" val="158796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- 2018-02-18 15:15:07</a:t>
                      </a:r>
                      <a:r>
                        <a:rPr kumimoji="0" lang="es-ES" sz="1000" b="0" i="0" u="none" strike="noStrike" kern="1200" cap="none" spc="0" normalizeH="0" baseline="0" noProof="0">
                          <a:ln>
                            <a:noFill/>
                          </a:ln>
                          <a:solidFill>
                            <a:prstClr val="black"/>
                          </a:solidFill>
                          <a:effectLst/>
                          <a:uLnTx/>
                          <a:uFillTx/>
                          <a:latin typeface="+mn-lt"/>
                          <a:ea typeface="+mn-ea"/>
                          <a:cs typeface="+mn-cs"/>
                        </a:rPr>
                        <a:t>
Disfruta de los beneficios de tu Tarjeta Mi País: 5% de devolución en Restaurantes, 3% de devolución en Farmacias, Asistencia Vial Gratis. Solicítala llamando al 809-243-5000 o en cualquiera de nuestras sucursales. #TarjetasMiPais #BHDLeon #MejoraTuMundo https://t.co/ctUYQHvoui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extLst>
                  <a:ext uri="{0D108BD9-81ED-4DB2-BD59-A6C34878D82A}">
                    <a16:rowId xmlns:a16="http://schemas.microsoft.com/office/drawing/2014/main" val="1234083230"/>
                  </a:ext>
                </a:extLst>
              </a:tr>
            </a:tbl>
          </a:graphicData>
        </a:graphic>
      </p:graphicFrame>
      <p:sp>
        <p:nvSpPr>
          <p:cNvPr id="4" name="Text Placeholder 3">
            <a:extLst>
              <a:ext uri="{FF2B5EF4-FFF2-40B4-BE49-F238E27FC236}">
                <a16:creationId xmlns:a16="http://schemas.microsoft.com/office/drawing/2014/main" id="{34AEAAEE-08C9-4AE1-8D3A-9ECC1CFE61D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22739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ECB43-A3FA-44BC-9C33-B0C935CB5255}"/>
              </a:ext>
            </a:extLst>
          </p:cNvPr>
          <p:cNvSpPr>
            <a:spLocks noGrp="1"/>
          </p:cNvSpPr>
          <p:nvPr>
            <p:ph type="title"/>
          </p:nvPr>
        </p:nvSpPr>
        <p:spPr/>
        <p:txBody>
          <a:bodyPr/>
          <a:lstStyle/>
          <a:p>
            <a:r>
              <a:rPr lang="en-US"/>
              <a:t>Twitter Own and Retweeted Tweets Table - 6 of 7</a:t>
            </a:r>
          </a:p>
        </p:txBody>
      </p:sp>
      <p:graphicFrame>
        <p:nvGraphicFramePr>
          <p:cNvPr id="5" name="Table Placeholder 4">
            <a:extLst>
              <a:ext uri="{FF2B5EF4-FFF2-40B4-BE49-F238E27FC236}">
                <a16:creationId xmlns:a16="http://schemas.microsoft.com/office/drawing/2014/main" id="{4456D443-E4DD-4155-BAFB-0490492B0AA3}"/>
              </a:ext>
            </a:extLst>
          </p:cNvPr>
          <p:cNvGraphicFramePr>
            <a:graphicFrameLocks noGrp="1"/>
          </p:cNvGraphicFramePr>
          <p:nvPr>
            <p:ph type="tbl" sz="quarter" idx="13"/>
            <p:extLst>
              <p:ext uri="{D42A27DB-BD31-4B8C-83A1-F6EECF244321}">
                <p14:modId xmlns:p14="http://schemas.microsoft.com/office/powerpoint/2010/main" val="3484555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1564173"/>
                    </a:ext>
                  </a:extLst>
                </a:gridCol>
                <a:gridCol w="822960">
                  <a:extLst>
                    <a:ext uri="{9D8B030D-6E8A-4147-A177-3AD203B41FA5}">
                      <a16:colId xmlns:a16="http://schemas.microsoft.com/office/drawing/2014/main" val="1900496829"/>
                    </a:ext>
                  </a:extLst>
                </a:gridCol>
                <a:gridCol w="822960">
                  <a:extLst>
                    <a:ext uri="{9D8B030D-6E8A-4147-A177-3AD203B41FA5}">
                      <a16:colId xmlns:a16="http://schemas.microsoft.com/office/drawing/2014/main" val="3203586209"/>
                    </a:ext>
                  </a:extLst>
                </a:gridCol>
                <a:gridCol w="822960">
                  <a:extLst>
                    <a:ext uri="{9D8B030D-6E8A-4147-A177-3AD203B41FA5}">
                      <a16:colId xmlns:a16="http://schemas.microsoft.com/office/drawing/2014/main" val="726228559"/>
                    </a:ext>
                  </a:extLst>
                </a:gridCol>
                <a:gridCol w="822960">
                  <a:extLst>
                    <a:ext uri="{9D8B030D-6E8A-4147-A177-3AD203B41FA5}">
                      <a16:colId xmlns:a16="http://schemas.microsoft.com/office/drawing/2014/main" val="1768664925"/>
                    </a:ext>
                  </a:extLst>
                </a:gridCol>
                <a:gridCol w="822960">
                  <a:extLst>
                    <a:ext uri="{9D8B030D-6E8A-4147-A177-3AD203B41FA5}">
                      <a16:colId xmlns:a16="http://schemas.microsoft.com/office/drawing/2014/main" val="269703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0315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- 2018-02-17 13:00:51</a:t>
                      </a:r>
                      <a:r>
                        <a:rPr kumimoji="0" lang="es-ES" sz="1000" b="0" i="0" u="none" strike="noStrike" kern="1200" cap="none" spc="0" normalizeH="0" baseline="0" noProof="0">
                          <a:ln>
                            <a:noFill/>
                          </a:ln>
                          <a:solidFill>
                            <a:prstClr val="black"/>
                          </a:solidFill>
                          <a:effectLst/>
                          <a:uLnTx/>
                          <a:uFillTx/>
                          <a:latin typeface="+mn-lt"/>
                          <a:ea typeface="+mn-ea"/>
                          <a:cs typeface="+mn-cs"/>
                        </a:rPr>
                        <a:t>
Que tus planes no se queden en palabras. Cúmplelos con Supercuenta y ahorra para hasta 8 planes a la vez en pesos y dólares. Solicítalo en la sucursal más cercana. #BHDLeon #MejoraTuMundo https://t.co/vfdKZ70T9O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a:t>
                      </a:r>
                    </a:p>
                  </a:txBody>
                  <a:tcPr/>
                </a:tc>
                <a:extLst>
                  <a:ext uri="{0D108BD9-81ED-4DB2-BD59-A6C34878D82A}">
                    <a16:rowId xmlns:a16="http://schemas.microsoft.com/office/drawing/2014/main" val="418553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- 2018-02-07 22:30:23</a:t>
                      </a:r>
                      <a:r>
                        <a:rPr kumimoji="0" lang="es-ES" sz="1000" b="0" i="0" u="none" strike="noStrike" kern="1200" cap="none" spc="0" normalizeH="0" baseline="0" noProof="0">
                          <a:ln>
                            <a:noFill/>
                          </a:ln>
                          <a:solidFill>
                            <a:prstClr val="black"/>
                          </a:solidFill>
                          <a:effectLst/>
                          <a:uLnTx/>
                          <a:uFillTx/>
                          <a:latin typeface="+mn-lt"/>
                          <a:ea typeface="+mn-ea"/>
                          <a:cs typeface="+mn-cs"/>
                        </a:rPr>
                        <a:t>
Nuestro gerente general, Steven Puig, conversa con un grupo de comunicadoras sobre el Sello Igualando RD y las buenas prácticas laborales de igualdad y equidad de género que implementamos. Recientemente logramos la certificación en nivel oro. #BHDLeón #MejoraTuMundo https://t.co/fm0a3wS0qO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extLst>
                  <a:ext uri="{0D108BD9-81ED-4DB2-BD59-A6C34878D82A}">
                    <a16:rowId xmlns:a16="http://schemas.microsoft.com/office/drawing/2014/main" val="38412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12:00:58</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este martes 27 de febrero por el Día de la Independencia Nacional. Recuerda que tienes disponible nuestros Centro de Contacto, Internet Banking, App BHD León y Móvil Banking Empresarial y la red de Cajeros Automáticos. https://t.co/LQc9X0tkqy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extLst>
                  <a:ext uri="{0D108BD9-81ED-4DB2-BD59-A6C34878D82A}">
                    <a16:rowId xmlns:a16="http://schemas.microsoft.com/office/drawing/2014/main" val="259427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- 2018-02-28 14:45:16</a:t>
                      </a:r>
                      <a:r>
                        <a:rPr kumimoji="0" lang="es-ES" sz="1000" b="0" i="0" u="none" strike="noStrike" kern="1200" cap="none" spc="0" normalizeH="0" baseline="0" noProof="0">
                          <a:ln>
                            <a:noFill/>
                          </a:ln>
                          <a:solidFill>
                            <a:prstClr val="black"/>
                          </a:solidFill>
                          <a:effectLst/>
                          <a:uLnTx/>
                          <a:uFillTx/>
                          <a:latin typeface="+mn-lt"/>
                          <a:ea typeface="+mn-ea"/>
                          <a:cs typeface="+mn-cs"/>
                        </a:rPr>
                        <a:t>
Este año ninguna meta se queda sin cumplir con Supercuenta ya que ahorras hasta 8 planes a la vez en pesos y dólares. Solicítala en tu sucursal más cercana. https://t.co/U9D0CtzFH7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extLst>
                  <a:ext uri="{0D108BD9-81ED-4DB2-BD59-A6C34878D82A}">
                    <a16:rowId xmlns:a16="http://schemas.microsoft.com/office/drawing/2014/main" val="4200824913"/>
                  </a:ext>
                </a:extLst>
              </a:tr>
            </a:tbl>
          </a:graphicData>
        </a:graphic>
      </p:graphicFrame>
      <p:sp>
        <p:nvSpPr>
          <p:cNvPr id="4" name="Text Placeholder 3">
            <a:extLst>
              <a:ext uri="{FF2B5EF4-FFF2-40B4-BE49-F238E27FC236}">
                <a16:creationId xmlns:a16="http://schemas.microsoft.com/office/drawing/2014/main" id="{BD71CE57-2800-4BEE-91D7-376EC008710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94058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6594-7C45-4AE8-A2E6-EBF1398B4C38}"/>
              </a:ext>
            </a:extLst>
          </p:cNvPr>
          <p:cNvSpPr>
            <a:spLocks noGrp="1"/>
          </p:cNvSpPr>
          <p:nvPr>
            <p:ph type="title"/>
          </p:nvPr>
        </p:nvSpPr>
        <p:spPr/>
        <p:txBody>
          <a:bodyPr/>
          <a:lstStyle/>
          <a:p>
            <a:r>
              <a:rPr lang="en-US"/>
              <a:t>Twitter Own and Retweeted Tweets Table - 7 of 7</a:t>
            </a:r>
          </a:p>
        </p:txBody>
      </p:sp>
      <p:graphicFrame>
        <p:nvGraphicFramePr>
          <p:cNvPr id="5" name="Table Placeholder 4">
            <a:extLst>
              <a:ext uri="{FF2B5EF4-FFF2-40B4-BE49-F238E27FC236}">
                <a16:creationId xmlns:a16="http://schemas.microsoft.com/office/drawing/2014/main" id="{BBBD9178-90B8-4535-BDDB-268568A08A57}"/>
              </a:ext>
            </a:extLst>
          </p:cNvPr>
          <p:cNvGraphicFramePr>
            <a:graphicFrameLocks noGrp="1"/>
          </p:cNvGraphicFramePr>
          <p:nvPr>
            <p:ph type="tbl" sz="quarter" idx="13"/>
            <p:extLst>
              <p:ext uri="{D42A27DB-BD31-4B8C-83A1-F6EECF244321}">
                <p14:modId xmlns:p14="http://schemas.microsoft.com/office/powerpoint/2010/main" val="207444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6673153"/>
                    </a:ext>
                  </a:extLst>
                </a:gridCol>
                <a:gridCol w="822960">
                  <a:extLst>
                    <a:ext uri="{9D8B030D-6E8A-4147-A177-3AD203B41FA5}">
                      <a16:colId xmlns:a16="http://schemas.microsoft.com/office/drawing/2014/main" val="2316279064"/>
                    </a:ext>
                  </a:extLst>
                </a:gridCol>
                <a:gridCol w="822960">
                  <a:extLst>
                    <a:ext uri="{9D8B030D-6E8A-4147-A177-3AD203B41FA5}">
                      <a16:colId xmlns:a16="http://schemas.microsoft.com/office/drawing/2014/main" val="1310323712"/>
                    </a:ext>
                  </a:extLst>
                </a:gridCol>
                <a:gridCol w="822960">
                  <a:extLst>
                    <a:ext uri="{9D8B030D-6E8A-4147-A177-3AD203B41FA5}">
                      <a16:colId xmlns:a16="http://schemas.microsoft.com/office/drawing/2014/main" val="2188998937"/>
                    </a:ext>
                  </a:extLst>
                </a:gridCol>
                <a:gridCol w="822960">
                  <a:extLst>
                    <a:ext uri="{9D8B030D-6E8A-4147-A177-3AD203B41FA5}">
                      <a16:colId xmlns:a16="http://schemas.microsoft.com/office/drawing/2014/main" val="533734117"/>
                    </a:ext>
                  </a:extLst>
                </a:gridCol>
                <a:gridCol w="822960">
                  <a:extLst>
                    <a:ext uri="{9D8B030D-6E8A-4147-A177-3AD203B41FA5}">
                      <a16:colId xmlns:a16="http://schemas.microsoft.com/office/drawing/2014/main" val="410165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032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14:45:05</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https://t.co/WopliwjVw5 para acceder a Internet Banking BHD León. Reporta cualquier situación sospechosa escribiéndonos a phishing@bhdleon.com.do. #PrevencionBHDLeon https://t.co/Q7lSwQygXJ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extLst>
                  <a:ext uri="{0D108BD9-81ED-4DB2-BD59-A6C34878D82A}">
                    <a16:rowId xmlns:a16="http://schemas.microsoft.com/office/drawing/2014/main" val="3568467830"/>
                  </a:ext>
                </a:extLst>
              </a:tr>
            </a:tbl>
          </a:graphicData>
        </a:graphic>
      </p:graphicFrame>
      <p:sp>
        <p:nvSpPr>
          <p:cNvPr id="4" name="Text Placeholder 3">
            <a:extLst>
              <a:ext uri="{FF2B5EF4-FFF2-40B4-BE49-F238E27FC236}">
                <a16:creationId xmlns:a16="http://schemas.microsoft.com/office/drawing/2014/main" id="{02905D30-065C-4685-B5EB-048453FBC5E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25322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0DA74-8B43-4A62-9F5F-E689A71A7155}"/>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8783B638-5C00-480C-B201-4B7B95A4591D}"/>
              </a:ext>
            </a:extLst>
          </p:cNvPr>
          <p:cNvGraphicFramePr>
            <a:graphicFrameLocks noGrp="1"/>
          </p:cNvGraphicFramePr>
          <p:nvPr>
            <p:ph type="chart" sz="quarter" idx="13"/>
            <p:extLst>
              <p:ext uri="{D42A27DB-BD31-4B8C-83A1-F6EECF244321}">
                <p14:modId xmlns:p14="http://schemas.microsoft.com/office/powerpoint/2010/main" val="465483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63F0A-D03E-4D52-A09E-60219C45AF3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4A9BFC7-D854-4D0A-97AB-0A51DFC6C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864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08527-3800-41F3-9394-BD1FA2518671}"/>
              </a:ext>
            </a:extLst>
          </p:cNvPr>
          <p:cNvSpPr>
            <a:spLocks noGrp="1"/>
          </p:cNvSpPr>
          <p:nvPr>
            <p:ph type="title"/>
          </p:nvPr>
        </p:nvSpPr>
        <p:spPr/>
        <p:txBody>
          <a:bodyPr/>
          <a:lstStyle/>
          <a:p>
            <a:r>
              <a:rPr lang="en-US"/>
              <a:t>Twitter Mentions Table - 1 of 3</a:t>
            </a:r>
          </a:p>
        </p:txBody>
      </p:sp>
      <p:graphicFrame>
        <p:nvGraphicFramePr>
          <p:cNvPr id="5" name="Table Placeholder 4">
            <a:extLst>
              <a:ext uri="{FF2B5EF4-FFF2-40B4-BE49-F238E27FC236}">
                <a16:creationId xmlns:a16="http://schemas.microsoft.com/office/drawing/2014/main" id="{C3C8FD68-E131-4418-A1BD-06EFFC73E9BE}"/>
              </a:ext>
            </a:extLst>
          </p:cNvPr>
          <p:cNvGraphicFramePr>
            <a:graphicFrameLocks noGrp="1"/>
          </p:cNvGraphicFramePr>
          <p:nvPr>
            <p:ph type="tbl" sz="quarter" idx="13"/>
            <p:extLst>
              <p:ext uri="{D42A27DB-BD31-4B8C-83A1-F6EECF244321}">
                <p14:modId xmlns:p14="http://schemas.microsoft.com/office/powerpoint/2010/main" val="91868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27772277"/>
                    </a:ext>
                  </a:extLst>
                </a:gridCol>
                <a:gridCol w="1645920">
                  <a:extLst>
                    <a:ext uri="{9D8B030D-6E8A-4147-A177-3AD203B41FA5}">
                      <a16:colId xmlns:a16="http://schemas.microsoft.com/office/drawing/2014/main" val="2985825273"/>
                    </a:ext>
                  </a:extLst>
                </a:gridCol>
                <a:gridCol w="822960">
                  <a:extLst>
                    <a:ext uri="{9D8B030D-6E8A-4147-A177-3AD203B41FA5}">
                      <a16:colId xmlns:a16="http://schemas.microsoft.com/office/drawing/2014/main" val="4262367144"/>
                    </a:ext>
                  </a:extLst>
                </a:gridCol>
                <a:gridCol w="822960">
                  <a:extLst>
                    <a:ext uri="{9D8B030D-6E8A-4147-A177-3AD203B41FA5}">
                      <a16:colId xmlns:a16="http://schemas.microsoft.com/office/drawing/2014/main" val="3627297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82016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@urenacard - 2018-02-28 01:55:58</a:t>
                      </a:r>
                      <a:r>
                        <a:rPr kumimoji="0" lang="es-ES" sz="1000" b="0" i="0" u="none" strike="noStrike" kern="1200" cap="none" spc="0" normalizeH="0" baseline="0" noProof="0">
                          <a:ln>
                            <a:noFill/>
                          </a:ln>
                          <a:solidFill>
                            <a:prstClr val="black"/>
                          </a:solidFill>
                          <a:effectLst/>
                          <a:uLnTx/>
                          <a:uFillTx/>
                          <a:latin typeface="+mn-lt"/>
                          <a:ea typeface="+mn-ea"/>
                          <a:cs typeface="+mn-cs"/>
                        </a:rPr>
                        <a:t>
Acabo de ver el documental "Hay un país en el mundo" cuanta belleza! Felicito a @BHDLeon y @pinkypintor  por este h… https://t.co/PpesN48asD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1038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@ElDia_RD - 2018-02-21 11:38:38</a:t>
                      </a:r>
                      <a:r>
                        <a:rPr kumimoji="0" lang="es-ES" sz="1000" b="0" i="0" u="none" strike="noStrike" kern="1200" cap="none" spc="0" normalizeH="0" baseline="0" noProof="0">
                          <a:ln>
                            <a:noFill/>
                          </a:ln>
                          <a:solidFill>
                            <a:prstClr val="black"/>
                          </a:solidFill>
                          <a:effectLst/>
                          <a:uLnTx/>
                          <a:uFillTx/>
                          <a:latin typeface="+mn-lt"/>
                          <a:ea typeface="+mn-ea"/>
                          <a:cs typeface="+mn-cs"/>
                        </a:rPr>
                        <a:t>
62% de empleados en @BHDLeon son mujeres. 64% mujeres son gerentes de sucursales. @StevenPuig en @ElDia_RD https://t.co/djGxvOUDQW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23129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@enlamira941fm - 2018-02-13 22:05:20</a:t>
                      </a:r>
                      <a:r>
                        <a:rPr kumimoji="0" lang="es-ES" sz="1000" b="0" i="0" u="none" strike="noStrike" kern="1200" cap="none" spc="0" normalizeH="0" baseline="0" noProof="0">
                          <a:ln>
                            <a:noFill/>
                          </a:ln>
                          <a:solidFill>
                            <a:prstClr val="black"/>
                          </a:solidFill>
                          <a:effectLst/>
                          <a:uLnTx/>
                          <a:uFillTx/>
                          <a:latin typeface="+mn-lt"/>
                          <a:ea typeface="+mn-ea"/>
                          <a:cs typeface="+mn-cs"/>
                        </a:rPr>
                        <a:t>
Más adelante en nuestra entrevista estelar, recibiremos al señor Steven Puig, gerente general de @BHDLeon . 🔖Hablar… https://t.co/ZKKCeMcjOc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271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@armandoomar12 - 2018-02-13 00:41:45</a:t>
                      </a:r>
                      <a:r>
                        <a:rPr kumimoji="0" lang="es-ES" sz="1000" b="0" i="0" u="none" strike="noStrike" kern="1200" cap="none" spc="0" normalizeH="0" baseline="0" noProof="0">
                          <a:ln>
                            <a:noFill/>
                          </a:ln>
                          <a:solidFill>
                            <a:prstClr val="black"/>
                          </a:solidFill>
                          <a:effectLst/>
                          <a:uLnTx/>
                          <a:uFillTx/>
                          <a:latin typeface="+mn-lt"/>
                          <a:ea typeface="+mn-ea"/>
                          <a:cs typeface="+mn-cs"/>
                        </a:rPr>
                        <a:t>
@BHDLeon la tarjetas débito están siendo declinadas teniendo fondo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2738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@armandoomar12 - 2018-02-13 00:40:43</a:t>
                      </a:r>
                      <a:r>
                        <a:rPr kumimoji="0" lang="es-ES" sz="1000" b="0" i="0" u="none" strike="noStrike" kern="1200" cap="none" spc="0" normalizeH="0" baseline="0" noProof="0">
                          <a:ln>
                            <a:noFill/>
                          </a:ln>
                          <a:solidFill>
                            <a:prstClr val="black"/>
                          </a:solidFill>
                          <a:effectLst/>
                          <a:uLnTx/>
                          <a:uFillTx/>
                          <a:latin typeface="+mn-lt"/>
                          <a:ea typeface="+mn-ea"/>
                          <a:cs typeface="+mn-cs"/>
                        </a:rPr>
                        <a:t>
@BHDLeon hay algún problema con los cajeros, dicen el banco emisor no esta disponible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825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@PNUDRD - 2018-02-03 15:24:37</a:t>
                      </a:r>
                      <a:r>
                        <a:rPr kumimoji="0" lang="es-ES" sz="1000" b="0" i="0" u="none" strike="noStrike" kern="1200" cap="none" spc="0" normalizeH="0" baseline="0" noProof="0">
                          <a:ln>
                            <a:noFill/>
                          </a:ln>
                          <a:solidFill>
                            <a:prstClr val="black"/>
                          </a:solidFill>
                          <a:effectLst/>
                          <a:uLnTx/>
                          <a:uFillTx/>
                          <a:latin typeface="+mn-lt"/>
                          <a:ea typeface="+mn-ea"/>
                          <a:cs typeface="+mn-cs"/>
                        </a:rPr>
                        <a:t>
Celebramos junto al @BHDLeon este gran logro. 1era empresa certificada con el sello Oro #IgualandoRD por su comprom… https://t.co/bWGSK4hvk8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2563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@AmeliaDeschamps - 2018-02-07 17:48:15</a:t>
                      </a:r>
                      <a:r>
                        <a:rPr kumimoji="0" lang="es-ES" sz="1000" b="0" i="0" u="none" strike="noStrike" kern="1200" cap="none" spc="0" normalizeH="0" baseline="0" noProof="0">
                          <a:ln>
                            <a:noFill/>
                          </a:ln>
                          <a:solidFill>
                            <a:prstClr val="black"/>
                          </a:solidFill>
                          <a:effectLst/>
                          <a:uLnTx/>
                          <a:uFillTx/>
                          <a:latin typeface="+mn-lt"/>
                          <a:ea typeface="+mn-ea"/>
                          <a:cs typeface="+mn-cs"/>
                        </a:rPr>
                        <a:t>
@BHDLeon comparte sus iniciativas para promover la igualdad de género. 
Celebra que es la 1ra empresa dominicana ce… https://t.co/rF89UbjAuF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858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@Danielcho_20 - 2018-02-13 01:18:32</a:t>
                      </a:r>
                      <a:r>
                        <a:rPr kumimoji="0" lang="en-US" sz="1000" b="0" i="0" u="none" strike="noStrike" kern="1200" cap="none" spc="0" normalizeH="0" baseline="0" noProof="0">
                          <a:ln>
                            <a:noFill/>
                          </a:ln>
                          <a:solidFill>
                            <a:prstClr val="black"/>
                          </a:solidFill>
                          <a:effectLst/>
                          <a:uLnTx/>
                          <a:uFillTx/>
                          <a:latin typeface="+mn-lt"/>
                          <a:ea typeface="+mn-ea"/>
                          <a:cs typeface="+mn-cs"/>
                        </a:rPr>
                        <a:t>
@Jah_froO @jairosoto05 @BHDLeon Wao jairo te expresaste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64213386"/>
                  </a:ext>
                </a:extLst>
              </a:tr>
            </a:tbl>
          </a:graphicData>
        </a:graphic>
      </p:graphicFrame>
      <p:sp>
        <p:nvSpPr>
          <p:cNvPr id="4" name="Text Placeholder 3">
            <a:extLst>
              <a:ext uri="{FF2B5EF4-FFF2-40B4-BE49-F238E27FC236}">
                <a16:creationId xmlns:a16="http://schemas.microsoft.com/office/drawing/2014/main" id="{BA6BEB36-9A80-4908-96D7-1275A21F98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27836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4E54E-AB0A-40C7-8856-36C4BF15643D}"/>
              </a:ext>
            </a:extLst>
          </p:cNvPr>
          <p:cNvSpPr>
            <a:spLocks noGrp="1"/>
          </p:cNvSpPr>
          <p:nvPr>
            <p:ph type="title"/>
          </p:nvPr>
        </p:nvSpPr>
        <p:spPr/>
        <p:txBody>
          <a:bodyPr/>
          <a:lstStyle/>
          <a:p>
            <a:r>
              <a:rPr lang="en-US"/>
              <a:t>Twitter Mentions Table - 2 of 3</a:t>
            </a:r>
          </a:p>
        </p:txBody>
      </p:sp>
      <p:graphicFrame>
        <p:nvGraphicFramePr>
          <p:cNvPr id="5" name="Table Placeholder 4">
            <a:extLst>
              <a:ext uri="{FF2B5EF4-FFF2-40B4-BE49-F238E27FC236}">
                <a16:creationId xmlns:a16="http://schemas.microsoft.com/office/drawing/2014/main" id="{A86FEF39-6148-4F66-A7E4-9C97E0E1EED9}"/>
              </a:ext>
            </a:extLst>
          </p:cNvPr>
          <p:cNvGraphicFramePr>
            <a:graphicFrameLocks noGrp="1"/>
          </p:cNvGraphicFramePr>
          <p:nvPr>
            <p:ph type="tbl" sz="quarter" idx="13"/>
            <p:extLst>
              <p:ext uri="{D42A27DB-BD31-4B8C-83A1-F6EECF244321}">
                <p14:modId xmlns:p14="http://schemas.microsoft.com/office/powerpoint/2010/main" val="245368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57676159"/>
                    </a:ext>
                  </a:extLst>
                </a:gridCol>
                <a:gridCol w="1645920">
                  <a:extLst>
                    <a:ext uri="{9D8B030D-6E8A-4147-A177-3AD203B41FA5}">
                      <a16:colId xmlns:a16="http://schemas.microsoft.com/office/drawing/2014/main" val="719731397"/>
                    </a:ext>
                  </a:extLst>
                </a:gridCol>
                <a:gridCol w="822960">
                  <a:extLst>
                    <a:ext uri="{9D8B030D-6E8A-4147-A177-3AD203B41FA5}">
                      <a16:colId xmlns:a16="http://schemas.microsoft.com/office/drawing/2014/main" val="3165239374"/>
                    </a:ext>
                  </a:extLst>
                </a:gridCol>
                <a:gridCol w="822960">
                  <a:extLst>
                    <a:ext uri="{9D8B030D-6E8A-4147-A177-3AD203B41FA5}">
                      <a16:colId xmlns:a16="http://schemas.microsoft.com/office/drawing/2014/main" val="248098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51002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@RussellVasquez1 - 2018-02-13 02:52:29</a:t>
                      </a:r>
                      <a:r>
                        <a:rPr kumimoji="0" lang="es-ES" sz="1000" b="0" i="0" u="none" strike="noStrike" kern="1200" cap="none" spc="0" normalizeH="0" baseline="0" noProof="0">
                          <a:ln>
                            <a:noFill/>
                          </a:ln>
                          <a:solidFill>
                            <a:prstClr val="black"/>
                          </a:solidFill>
                          <a:effectLst/>
                          <a:uLnTx/>
                          <a:uFillTx/>
                          <a:latin typeface="+mn-lt"/>
                          <a:ea typeface="+mn-ea"/>
                          <a:cs typeface="+mn-cs"/>
                        </a:rPr>
                        <a:t>
@johanmanolo @BHDLeon Paga en Bolívares, allí los reciben..😁😁😁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0159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@RedEAmerica - 2018-02-06 15:01:56</a:t>
                      </a:r>
                      <a:r>
                        <a:rPr kumimoji="0" lang="es-ES" sz="1000" b="0" i="0" u="none" strike="noStrike" kern="1200" cap="none" spc="0" normalizeH="0" baseline="0" noProof="0">
                          <a:ln>
                            <a:noFill/>
                          </a:ln>
                          <a:solidFill>
                            <a:prstClr val="black"/>
                          </a:solidFill>
                          <a:effectLst/>
                          <a:uLnTx/>
                          <a:uFillTx/>
                          <a:latin typeface="+mn-lt"/>
                          <a:ea typeface="+mn-ea"/>
                          <a:cs typeface="+mn-cs"/>
                        </a:rPr>
                        <a:t>
En Marzo será nuestro próximo #FIR2018 en Santo Domingo. ¡Agéndate y conoce más! https://t.co/vPsWlxeL2F @BHDLeon… https://t.co/Aaf1UR0a6p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202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@Danielcho_20 - 2018-02-13 01:18:46</a:t>
                      </a:r>
                      <a:r>
                        <a:rPr kumimoji="0" lang="en-US" sz="1000" b="0" i="0" u="none" strike="noStrike" kern="1200" cap="none" spc="0" normalizeH="0" baseline="0" noProof="0">
                          <a:ln>
                            <a:noFill/>
                          </a:ln>
                          <a:solidFill>
                            <a:prstClr val="black"/>
                          </a:solidFill>
                          <a:effectLst/>
                          <a:uLnTx/>
                          <a:uFillTx/>
                          <a:latin typeface="+mn-lt"/>
                          <a:ea typeface="+mn-ea"/>
                          <a:cs typeface="+mn-cs"/>
                        </a:rPr>
                        <a:t>
@PaolaCalderon08 @jairosoto05 @BHDLeon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905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@AmeliaDeschamps - 2018-02-13 22:28:15</a:t>
                      </a:r>
                      <a:r>
                        <a:rPr kumimoji="0" lang="es-ES" sz="1000" b="0" i="0" u="none" strike="noStrike" kern="1200" cap="none" spc="0" normalizeH="0" baseline="0" noProof="0">
                          <a:ln>
                            <a:noFill/>
                          </a:ln>
                          <a:solidFill>
                            <a:prstClr val="black"/>
                          </a:solidFill>
                          <a:effectLst/>
                          <a:uLnTx/>
                          <a:uFillTx/>
                          <a:latin typeface="+mn-lt"/>
                          <a:ea typeface="+mn-ea"/>
                          <a:cs typeface="+mn-cs"/>
                        </a:rPr>
                        <a:t>
Conoce las prácticas de igualdad de género de @BHDLeon y sus programas para la mujer. @StevenPuig #EnLaMira @enlami… https://t.co/aen1uOcV5U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946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@johanmanolo - 2018-02-13 00:43:50</a:t>
                      </a:r>
                      <a:r>
                        <a:rPr kumimoji="0" lang="es-ES" sz="1000" b="0" i="0" u="none" strike="noStrike" kern="1200" cap="none" spc="0" normalizeH="0" baseline="0" noProof="0">
                          <a:ln>
                            <a:noFill/>
                          </a:ln>
                          <a:solidFill>
                            <a:prstClr val="black"/>
                          </a:solidFill>
                          <a:effectLst/>
                          <a:uLnTx/>
                          <a:uFillTx/>
                          <a:latin typeface="+mn-lt"/>
                          <a:ea typeface="+mn-ea"/>
                          <a:cs typeface="+mn-cs"/>
                        </a:rPr>
                        <a:t>
Que está pasando con las tarjetas del @BHDLeon que no están pasando en los establecimientos y tampoco en los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154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@jenvitali - 2018-02-05 13:35:10</a:t>
                      </a:r>
                      <a:r>
                        <a:rPr kumimoji="0" lang="es-ES" sz="1000" b="0" i="0" u="none" strike="noStrike" kern="1200" cap="none" spc="0" normalizeH="0" baseline="0" noProof="0">
                          <a:ln>
                            <a:noFill/>
                          </a:ln>
                          <a:solidFill>
                            <a:prstClr val="black"/>
                          </a:solidFill>
                          <a:effectLst/>
                          <a:uLnTx/>
                          <a:uFillTx/>
                          <a:latin typeface="+mn-lt"/>
                          <a:ea typeface="+mn-ea"/>
                          <a:cs typeface="+mn-cs"/>
                        </a:rPr>
                        <a:t>
Ya van 35  minutos esperando en negocios  @BHDLeon san juan shopping y aun esta con la misma clienta. Aun solo un e… https://t.co/8hgB2ALIyo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14:01:22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665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@RamonANunezM - 2018-02-02 02:45:55</a:t>
                      </a:r>
                      <a:r>
                        <a:rPr kumimoji="0" lang="es-ES" sz="1000" b="0" i="0" u="none" strike="noStrike" kern="1200" cap="none" spc="0" normalizeH="0" baseline="0" noProof="0">
                          <a:ln>
                            <a:noFill/>
                          </a:ln>
                          <a:solidFill>
                            <a:prstClr val="black"/>
                          </a:solidFill>
                          <a:effectLst/>
                          <a:uLnTx/>
                          <a:uFillTx/>
                          <a:latin typeface="+mn-lt"/>
                          <a:ea typeface="+mn-ea"/>
                          <a:cs typeface="+mn-cs"/>
                        </a:rPr>
                        <a:t>
Cajero del @BHDLeon en el Supermercado Bravo de la Prolongación 27 de febrero esta más en avería que en funcionamie… https://t.co/akZL91grt5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 13:01:45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2726792"/>
                  </a:ext>
                </a:extLst>
              </a:tr>
            </a:tbl>
          </a:graphicData>
        </a:graphic>
      </p:graphicFrame>
      <p:sp>
        <p:nvSpPr>
          <p:cNvPr id="4" name="Text Placeholder 3">
            <a:extLst>
              <a:ext uri="{FF2B5EF4-FFF2-40B4-BE49-F238E27FC236}">
                <a16:creationId xmlns:a16="http://schemas.microsoft.com/office/drawing/2014/main" id="{DABFDD32-E6F4-4513-9E03-B7BC0696D82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31800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6CA2-AAC4-4079-92E6-304ED330E855}"/>
              </a:ext>
            </a:extLst>
          </p:cNvPr>
          <p:cNvSpPr>
            <a:spLocks noGrp="1"/>
          </p:cNvSpPr>
          <p:nvPr>
            <p:ph type="title"/>
          </p:nvPr>
        </p:nvSpPr>
        <p:spPr/>
        <p:txBody>
          <a:bodyPr/>
          <a:lstStyle/>
          <a:p>
            <a:r>
              <a:rPr lang="en-US"/>
              <a:t>Twitter Mentions Table - 3 of 3</a:t>
            </a:r>
          </a:p>
        </p:txBody>
      </p:sp>
      <p:graphicFrame>
        <p:nvGraphicFramePr>
          <p:cNvPr id="5" name="Table Placeholder 4">
            <a:extLst>
              <a:ext uri="{FF2B5EF4-FFF2-40B4-BE49-F238E27FC236}">
                <a16:creationId xmlns:a16="http://schemas.microsoft.com/office/drawing/2014/main" id="{ABB9C122-FD71-4578-80DE-1AFB1F8F71EA}"/>
              </a:ext>
            </a:extLst>
          </p:cNvPr>
          <p:cNvGraphicFramePr>
            <a:graphicFrameLocks noGrp="1"/>
          </p:cNvGraphicFramePr>
          <p:nvPr>
            <p:ph type="tbl" sz="quarter" idx="13"/>
            <p:extLst>
              <p:ext uri="{D42A27DB-BD31-4B8C-83A1-F6EECF244321}">
                <p14:modId xmlns:p14="http://schemas.microsoft.com/office/powerpoint/2010/main" val="2400476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97695787"/>
                    </a:ext>
                  </a:extLst>
                </a:gridCol>
                <a:gridCol w="1645920">
                  <a:extLst>
                    <a:ext uri="{9D8B030D-6E8A-4147-A177-3AD203B41FA5}">
                      <a16:colId xmlns:a16="http://schemas.microsoft.com/office/drawing/2014/main" val="320220145"/>
                    </a:ext>
                  </a:extLst>
                </a:gridCol>
                <a:gridCol w="822960">
                  <a:extLst>
                    <a:ext uri="{9D8B030D-6E8A-4147-A177-3AD203B41FA5}">
                      <a16:colId xmlns:a16="http://schemas.microsoft.com/office/drawing/2014/main" val="2316350082"/>
                    </a:ext>
                  </a:extLst>
                </a:gridCol>
                <a:gridCol w="822960">
                  <a:extLst>
                    <a:ext uri="{9D8B030D-6E8A-4147-A177-3AD203B41FA5}">
                      <a16:colId xmlns:a16="http://schemas.microsoft.com/office/drawing/2014/main" val="6241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45091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@BanreservasRD - 2018-02-14 18:10:09</a:t>
                      </a:r>
                      <a:r>
                        <a:rPr kumimoji="0" lang="es-ES" sz="1000" b="0" i="0" u="none" strike="noStrike" kern="1200" cap="none" spc="0" normalizeH="0" baseline="0" noProof="0">
                          <a:ln>
                            <a:noFill/>
                          </a:ln>
                          <a:solidFill>
                            <a:prstClr val="black"/>
                          </a:solidFill>
                          <a:effectLst/>
                          <a:uLnTx/>
                          <a:uFillTx/>
                          <a:latin typeface="+mn-lt"/>
                          <a:ea typeface="+mn-ea"/>
                          <a:cs typeface="+mn-cs"/>
                        </a:rPr>
                        <a:t>
¡Recuerda que puedes utilizar los cajeros de #Banreservas y los del @bhdleon de manera gratuita indistintamente! Re… https://t.co/Ql8QnZX2PA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84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@ElDia_do - 2018-02-01 13:44:16</a:t>
                      </a:r>
                      <a:r>
                        <a:rPr kumimoji="0" lang="es-ES" sz="1000" b="0" i="0" u="none" strike="noStrike" kern="1200" cap="none" spc="0" normalizeH="0" baseline="0" noProof="0">
                          <a:ln>
                            <a:noFill/>
                          </a:ln>
                          <a:solidFill>
                            <a:prstClr val="black"/>
                          </a:solidFill>
                          <a:effectLst/>
                          <a:uLnTx/>
                          <a:uFillTx/>
                          <a:latin typeface="+mn-lt"/>
                          <a:ea typeface="+mn-ea"/>
                          <a:cs typeface="+mn-cs"/>
                        </a:rPr>
                        <a:t>
.@BHDLeon fortalece su red de sucursales al llegar a Downtown Center
https://t.co/6JHLfDreWP #PeriódicoElDía https://t.co/I7bMbogSJW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756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@NatzUrena - 2018-02-21 08:35:11</a:t>
                      </a:r>
                      <a:r>
                        <a:rPr kumimoji="0" lang="es-ES" sz="1000" b="0" i="0" u="none" strike="noStrike" kern="1200" cap="none" spc="0" normalizeH="0" baseline="0" noProof="0">
                          <a:ln>
                            <a:noFill/>
                          </a:ln>
                          <a:solidFill>
                            <a:prstClr val="black"/>
                          </a:solidFill>
                          <a:effectLst/>
                          <a:uLnTx/>
                          <a:uFillTx/>
                          <a:latin typeface="+mn-lt"/>
                          <a:ea typeface="+mn-ea"/>
                          <a:cs typeface="+mn-cs"/>
                        </a:rPr>
                        <a:t>
El app no funciona fuera de RD? 😢@BHDLeon https://t.co/5xb8eYeEBb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 13:58:05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061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@marianaalmonte - 2018-02-21 12:10:43</a:t>
                      </a:r>
                      <a:r>
                        <a:rPr kumimoji="0" lang="es-ES" sz="1000" b="0" i="0" u="none" strike="noStrike" kern="1200" cap="none" spc="0" normalizeH="0" baseline="0" noProof="0">
                          <a:ln>
                            <a:noFill/>
                          </a:ln>
                          <a:solidFill>
                            <a:prstClr val="black"/>
                          </a:solidFill>
                          <a:effectLst/>
                          <a:uLnTx/>
                          <a:uFillTx/>
                          <a:latin typeface="+mn-lt"/>
                          <a:ea typeface="+mn-ea"/>
                          <a:cs typeface="+mn-cs"/>
                        </a:rPr>
                        <a:t>
@ElDia_RD @BHDLeon @StevenPuig @Telenoticiasrd @telesistema11rd Son muy atentos, espero sus intereses ya sean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725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@jose_kuroiha - 2018-02-21 12:44:12</a:t>
                      </a:r>
                      <a:r>
                        <a:rPr kumimoji="0" lang="es-ES" sz="1000" b="0" i="0" u="none" strike="noStrike" kern="1200" cap="none" spc="0" normalizeH="0" baseline="0" noProof="0">
                          <a:ln>
                            <a:noFill/>
                          </a:ln>
                          <a:solidFill>
                            <a:prstClr val="black"/>
                          </a:solidFill>
                          <a:effectLst/>
                          <a:uLnTx/>
                          <a:uFillTx/>
                          <a:latin typeface="+mn-lt"/>
                          <a:ea typeface="+mn-ea"/>
                          <a:cs typeface="+mn-cs"/>
                        </a:rPr>
                        <a:t>
@BHDLeon wow 1hr para preparar a un cajero para empezar a trabajar. Mucho tiempo...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 13:44:44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1450885"/>
                  </a:ext>
                </a:extLst>
              </a:tr>
            </a:tbl>
          </a:graphicData>
        </a:graphic>
      </p:graphicFrame>
      <p:sp>
        <p:nvSpPr>
          <p:cNvPr id="4" name="Text Placeholder 3">
            <a:extLst>
              <a:ext uri="{FF2B5EF4-FFF2-40B4-BE49-F238E27FC236}">
                <a16:creationId xmlns:a16="http://schemas.microsoft.com/office/drawing/2014/main" id="{45AF9EBC-F647-4928-8B40-8C0C2198C22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1280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87C9-919D-4247-BD7B-2B62E66BE490}"/>
              </a:ext>
            </a:extLst>
          </p:cNvPr>
          <p:cNvSpPr>
            <a:spLocks noGrp="1"/>
          </p:cNvSpPr>
          <p:nvPr>
            <p:ph type="title"/>
          </p:nvPr>
        </p:nvSpPr>
        <p:spPr/>
        <p:txBody>
          <a:bodyPr/>
          <a:lstStyle/>
          <a:p>
            <a:r>
              <a:rPr lang="en-US"/>
              <a:t>Twitter Key Influencers - 1 of 2</a:t>
            </a:r>
          </a:p>
        </p:txBody>
      </p:sp>
      <p:graphicFrame>
        <p:nvGraphicFramePr>
          <p:cNvPr id="5" name="Table Placeholder 4">
            <a:extLst>
              <a:ext uri="{FF2B5EF4-FFF2-40B4-BE49-F238E27FC236}">
                <a16:creationId xmlns:a16="http://schemas.microsoft.com/office/drawing/2014/main" id="{DCCF70F3-CC98-495B-9036-6430759AAF8B}"/>
              </a:ext>
            </a:extLst>
          </p:cNvPr>
          <p:cNvGraphicFramePr>
            <a:graphicFrameLocks noGrp="1"/>
          </p:cNvGraphicFramePr>
          <p:nvPr>
            <p:ph type="tbl" sz="quarter" idx="13"/>
            <p:extLst>
              <p:ext uri="{D42A27DB-BD31-4B8C-83A1-F6EECF244321}">
                <p14:modId xmlns:p14="http://schemas.microsoft.com/office/powerpoint/2010/main" val="117989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1265438"/>
                    </a:ext>
                  </a:extLst>
                </a:gridCol>
                <a:gridCol w="2468880">
                  <a:extLst>
                    <a:ext uri="{9D8B030D-6E8A-4147-A177-3AD203B41FA5}">
                      <a16:colId xmlns:a16="http://schemas.microsoft.com/office/drawing/2014/main" val="4221440166"/>
                    </a:ext>
                  </a:extLst>
                </a:gridCol>
                <a:gridCol w="2468880">
                  <a:extLst>
                    <a:ext uri="{9D8B030D-6E8A-4147-A177-3AD203B41FA5}">
                      <a16:colId xmlns:a16="http://schemas.microsoft.com/office/drawing/2014/main" val="232264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89936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@Leitan00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5692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@Argentarium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4379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@jairosoto05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4065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@juangu11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1477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@MariaGa33694153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5398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@dahianaacosta12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0992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@adrian_aguzman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6816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@AmeliaDeschamps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5790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@johanmanolo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2331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@Josepbri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30103582"/>
                  </a:ext>
                </a:extLst>
              </a:tr>
            </a:tbl>
          </a:graphicData>
        </a:graphic>
      </p:graphicFrame>
      <p:sp>
        <p:nvSpPr>
          <p:cNvPr id="4" name="Text Placeholder 3">
            <a:extLst>
              <a:ext uri="{FF2B5EF4-FFF2-40B4-BE49-F238E27FC236}">
                <a16:creationId xmlns:a16="http://schemas.microsoft.com/office/drawing/2014/main" id="{417F355F-C2CD-4D39-A5C5-C42B7CDE82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86756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E4823-3A96-4EE7-B647-308476C83C99}"/>
              </a:ext>
            </a:extLst>
          </p:cNvPr>
          <p:cNvSpPr>
            <a:spLocks noGrp="1"/>
          </p:cNvSpPr>
          <p:nvPr>
            <p:ph type="title"/>
          </p:nvPr>
        </p:nvSpPr>
        <p:spPr/>
        <p:txBody>
          <a:bodyPr/>
          <a:lstStyle/>
          <a:p>
            <a:r>
              <a:rPr lang="en-US"/>
              <a:t>Twitter Key Influencers - 2 of 2</a:t>
            </a:r>
          </a:p>
        </p:txBody>
      </p:sp>
      <p:graphicFrame>
        <p:nvGraphicFramePr>
          <p:cNvPr id="5" name="Table Placeholder 4">
            <a:extLst>
              <a:ext uri="{FF2B5EF4-FFF2-40B4-BE49-F238E27FC236}">
                <a16:creationId xmlns:a16="http://schemas.microsoft.com/office/drawing/2014/main" id="{7EF93166-F06E-4B36-A1E1-2EFC332E301A}"/>
              </a:ext>
            </a:extLst>
          </p:cNvPr>
          <p:cNvGraphicFramePr>
            <a:graphicFrameLocks noGrp="1"/>
          </p:cNvGraphicFramePr>
          <p:nvPr>
            <p:ph type="tbl" sz="quarter" idx="13"/>
            <p:extLst>
              <p:ext uri="{D42A27DB-BD31-4B8C-83A1-F6EECF244321}">
                <p14:modId xmlns:p14="http://schemas.microsoft.com/office/powerpoint/2010/main" val="205875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8861381"/>
                    </a:ext>
                  </a:extLst>
                </a:gridCol>
                <a:gridCol w="2468880">
                  <a:extLst>
                    <a:ext uri="{9D8B030D-6E8A-4147-A177-3AD203B41FA5}">
                      <a16:colId xmlns:a16="http://schemas.microsoft.com/office/drawing/2014/main" val="40083796"/>
                    </a:ext>
                  </a:extLst>
                </a:gridCol>
                <a:gridCol w="2468880">
                  <a:extLst>
                    <a:ext uri="{9D8B030D-6E8A-4147-A177-3AD203B41FA5}">
                      <a16:colId xmlns:a16="http://schemas.microsoft.com/office/drawing/2014/main" val="383162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266337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@armandoomar12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8865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@BHDFondos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2196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@estban72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2806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@sarahzaiter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3354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@IngHernanGomez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1210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3049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@fjvaca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1780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7909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@makatron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8788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@Scenariossg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76647163"/>
                  </a:ext>
                </a:extLst>
              </a:tr>
            </a:tbl>
          </a:graphicData>
        </a:graphic>
      </p:graphicFrame>
      <p:sp>
        <p:nvSpPr>
          <p:cNvPr id="4" name="Text Placeholder 3">
            <a:extLst>
              <a:ext uri="{FF2B5EF4-FFF2-40B4-BE49-F238E27FC236}">
                <a16:creationId xmlns:a16="http://schemas.microsoft.com/office/drawing/2014/main" id="{24E65FB8-CC39-4DEC-A734-DEB5DE3F4CD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07307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942F-36C3-4C94-A698-BEB6A7A1A642}"/>
              </a:ext>
            </a:extLst>
          </p:cNvPr>
          <p:cNvSpPr>
            <a:spLocks noGrp="1"/>
          </p:cNvSpPr>
          <p:nvPr>
            <p:ph type="title"/>
          </p:nvPr>
        </p:nvSpPr>
        <p:spPr/>
        <p:txBody>
          <a:bodyPr/>
          <a:lstStyle/>
          <a:p>
            <a:r>
              <a:rPr lang="en-US"/>
              <a:t>Twitter Response Times</a:t>
            </a:r>
          </a:p>
        </p:txBody>
      </p:sp>
      <p:graphicFrame>
        <p:nvGraphicFramePr>
          <p:cNvPr id="6" name="Chart Placeholder 5">
            <a:extLst>
              <a:ext uri="{FF2B5EF4-FFF2-40B4-BE49-F238E27FC236}">
                <a16:creationId xmlns:a16="http://schemas.microsoft.com/office/drawing/2014/main" id="{586828D5-1E9E-4B8C-8445-9B6E9D209410}"/>
              </a:ext>
            </a:extLst>
          </p:cNvPr>
          <p:cNvGraphicFramePr>
            <a:graphicFrameLocks noGrp="1"/>
          </p:cNvGraphicFramePr>
          <p:nvPr>
            <p:ph type="chart" sz="quarter" idx="13"/>
            <p:extLst>
              <p:ext uri="{D42A27DB-BD31-4B8C-83A1-F6EECF244321}">
                <p14:modId xmlns:p14="http://schemas.microsoft.com/office/powerpoint/2010/main" val="4277705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64499-0391-4960-BC66-86F402A7776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B2678C9-7262-4ACA-AF84-EDED20C57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400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4790-C77A-45E9-BFD3-5B177FD5EDAB}"/>
              </a:ext>
            </a:extLst>
          </p:cNvPr>
          <p:cNvSpPr>
            <a:spLocks noGrp="1"/>
          </p:cNvSpPr>
          <p:nvPr>
            <p:ph type="title"/>
          </p:nvPr>
        </p:nvSpPr>
        <p:spPr/>
        <p:txBody>
          <a:bodyPr/>
          <a:lstStyle/>
          <a:p>
            <a:r>
              <a:rPr lang="en-US"/>
              <a:t>Twitter Questions Table - 1 of 2</a:t>
            </a:r>
          </a:p>
        </p:txBody>
      </p:sp>
      <p:graphicFrame>
        <p:nvGraphicFramePr>
          <p:cNvPr id="5" name="Table Placeholder 4">
            <a:extLst>
              <a:ext uri="{FF2B5EF4-FFF2-40B4-BE49-F238E27FC236}">
                <a16:creationId xmlns:a16="http://schemas.microsoft.com/office/drawing/2014/main" id="{D8337EA8-6AED-4F03-96D6-0EBF67ECA92C}"/>
              </a:ext>
            </a:extLst>
          </p:cNvPr>
          <p:cNvGraphicFramePr>
            <a:graphicFrameLocks noGrp="1"/>
          </p:cNvGraphicFramePr>
          <p:nvPr>
            <p:ph type="tbl" sz="quarter" idx="13"/>
            <p:extLst>
              <p:ext uri="{D42A27DB-BD31-4B8C-83A1-F6EECF244321}">
                <p14:modId xmlns:p14="http://schemas.microsoft.com/office/powerpoint/2010/main" val="166698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41203625"/>
                    </a:ext>
                  </a:extLst>
                </a:gridCol>
                <a:gridCol w="1645920">
                  <a:extLst>
                    <a:ext uri="{9D8B030D-6E8A-4147-A177-3AD203B41FA5}">
                      <a16:colId xmlns:a16="http://schemas.microsoft.com/office/drawing/2014/main" val="2991778379"/>
                    </a:ext>
                  </a:extLst>
                </a:gridCol>
                <a:gridCol w="822960">
                  <a:extLst>
                    <a:ext uri="{9D8B030D-6E8A-4147-A177-3AD203B41FA5}">
                      <a16:colId xmlns:a16="http://schemas.microsoft.com/office/drawing/2014/main" val="2669342843"/>
                    </a:ext>
                  </a:extLst>
                </a:gridCol>
                <a:gridCol w="822960">
                  <a:extLst>
                    <a:ext uri="{9D8B030D-6E8A-4147-A177-3AD203B41FA5}">
                      <a16:colId xmlns:a16="http://schemas.microsoft.com/office/drawing/2014/main" val="1850339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70618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@jessica_s0328 - 2018-02-28 20:23:12</a:t>
                      </a:r>
                      <a:r>
                        <a:rPr kumimoji="0" lang="es-ES" sz="1000" b="0" i="0" u="none" strike="noStrike" kern="1200" cap="none" spc="0" normalizeH="0" baseline="0" noProof="0">
                          <a:ln>
                            <a:noFill/>
                          </a:ln>
                          <a:solidFill>
                            <a:prstClr val="black"/>
                          </a:solidFill>
                          <a:effectLst/>
                          <a:uLnTx/>
                          <a:uFillTx/>
                          <a:latin typeface="+mn-lt"/>
                          <a:ea typeface="+mn-ea"/>
                          <a:cs typeface="+mn-cs"/>
                        </a:rPr>
                        <a:t>
@BHDLeon Están teniendo algún problema con su plataformas?? Estoy tratando de acceder a mis productos  en mi Pc &amp;amp; cel y no he podido.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19:10:54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095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@EstevezH - 2018-02-28 20:09:52</a:t>
                      </a:r>
                      <a:r>
                        <a:rPr kumimoji="0" lang="es-ES" sz="1000" b="0" i="0" u="none" strike="noStrike" kern="1200" cap="none" spc="0" normalizeH="0" baseline="0" noProof="0">
                          <a:ln>
                            <a:noFill/>
                          </a:ln>
                          <a:solidFill>
                            <a:prstClr val="black"/>
                          </a:solidFill>
                          <a:effectLst/>
                          <a:uLnTx/>
                          <a:uFillTx/>
                          <a:latin typeface="+mn-lt"/>
                          <a:ea typeface="+mn-ea"/>
                          <a:cs typeface="+mn-cs"/>
                        </a:rPr>
                        <a:t>
Señores @bhdleon que pasa con bancasa empresarial? No he podido pasar la nomina, y la versión antigua que funcionaba bien fue desactivada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20:29:56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2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@JoanMGF - 2018-02-28 20:07:26</a:t>
                      </a:r>
                      <a:r>
                        <a:rPr kumimoji="0" lang="es-ES" sz="1000" b="0" i="0" u="none" strike="noStrike" kern="1200" cap="none" spc="0" normalizeH="0" baseline="0" noProof="0">
                          <a:ln>
                            <a:noFill/>
                          </a:ln>
                          <a:solidFill>
                            <a:prstClr val="black"/>
                          </a:solidFill>
                          <a:effectLst/>
                          <a:uLnTx/>
                          <a:uFillTx/>
                          <a:latin typeface="+mn-lt"/>
                          <a:ea typeface="+mn-ea"/>
                          <a:cs typeface="+mn-cs"/>
                        </a:rPr>
                        <a:t>
@BHDLeon señores y es que tienen problemas en tu plataforma Online???? No podemos acceder a nuestras ctas corporativas.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20:34:57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86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@antoniodgr - 2018-02-28 19:20:02</a:t>
                      </a:r>
                      <a:r>
                        <a:rPr kumimoji="0" lang="es-ES" sz="1000" b="0" i="0" u="none" strike="noStrike" kern="1200" cap="none" spc="0" normalizeH="0" baseline="0" noProof="0">
                          <a:ln>
                            <a:noFill/>
                          </a:ln>
                          <a:solidFill>
                            <a:prstClr val="black"/>
                          </a:solidFill>
                          <a:effectLst/>
                          <a:uLnTx/>
                          <a:uFillTx/>
                          <a:latin typeface="+mn-lt"/>
                          <a:ea typeface="+mn-ea"/>
                          <a:cs typeface="+mn-cs"/>
                        </a:rPr>
                        <a:t>
algún problema con la plataforma de @BHDLeon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19:29:52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499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@Tiburcio_Mejia - 2018-02-28 16:09:27</a:t>
                      </a:r>
                      <a:r>
                        <a:rPr kumimoji="0" lang="es-ES" sz="1000" b="0" i="0" u="none" strike="noStrike" kern="1200" cap="none" spc="0" normalizeH="0" baseline="0" noProof="0">
                          <a:ln>
                            <a:noFill/>
                          </a:ln>
                          <a:solidFill>
                            <a:prstClr val="black"/>
                          </a:solidFill>
                          <a:effectLst/>
                          <a:uLnTx/>
                          <a:uFillTx/>
                          <a:latin typeface="+mn-lt"/>
                          <a:ea typeface="+mn-ea"/>
                          <a:cs typeface="+mn-cs"/>
                        </a:rPr>
                        <a:t>
@BHDLeon Que les pasa a sus plataformas hoy, no puedo ingresar por la web y tampoco la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298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@ChalyCruz - 2018-02-28 15:44:57</a:t>
                      </a:r>
                      <a:r>
                        <a:rPr kumimoji="0" lang="es-ES" sz="1000" b="0" i="0" u="none" strike="noStrike" kern="1200" cap="none" spc="0" normalizeH="0" baseline="0" noProof="0">
                          <a:ln>
                            <a:noFill/>
                          </a:ln>
                          <a:solidFill>
                            <a:prstClr val="black"/>
                          </a:solidFill>
                          <a:effectLst/>
                          <a:uLnTx/>
                          <a:uFillTx/>
                          <a:latin typeface="+mn-lt"/>
                          <a:ea typeface="+mn-ea"/>
                          <a:cs typeface="+mn-cs"/>
                        </a:rPr>
                        <a:t>
@BHDLeon Hola, el internet banking de ustedes está bien? He intentado acceder desde la app y desde la pagina web y no he podido.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024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@rdinaguantable - 2018-02-28 15:16:46</a:t>
                      </a:r>
                      <a:r>
                        <a:rPr kumimoji="0" lang="en-US" sz="1000" b="0" i="0" u="none" strike="noStrike" kern="1200" cap="none" spc="0" normalizeH="0" baseline="0" noProof="0">
                          <a:ln>
                            <a:noFill/>
                          </a:ln>
                          <a:solidFill>
                            <a:prstClr val="black"/>
                          </a:solidFill>
                          <a:effectLst/>
                          <a:uLnTx/>
                          <a:uFillTx/>
                          <a:latin typeface="+mn-lt"/>
                          <a:ea typeface="+mn-ea"/>
                          <a:cs typeface="+mn-cs"/>
                        </a:rPr>
                        <a:t>
El @BHDLeon tiene problemas?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4382838"/>
                  </a:ext>
                </a:extLst>
              </a:tr>
            </a:tbl>
          </a:graphicData>
        </a:graphic>
      </p:graphicFrame>
      <p:sp>
        <p:nvSpPr>
          <p:cNvPr id="4" name="Text Placeholder 3">
            <a:extLst>
              <a:ext uri="{FF2B5EF4-FFF2-40B4-BE49-F238E27FC236}">
                <a16:creationId xmlns:a16="http://schemas.microsoft.com/office/drawing/2014/main" id="{BF9DD41B-382F-4768-8C0F-D48E6AAB140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04053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62DFF-6327-4246-90EA-00710F31FC10}"/>
              </a:ext>
            </a:extLst>
          </p:cNvPr>
          <p:cNvSpPr>
            <a:spLocks noGrp="1"/>
          </p:cNvSpPr>
          <p:nvPr>
            <p:ph type="title"/>
          </p:nvPr>
        </p:nvSpPr>
        <p:spPr/>
        <p:txBody>
          <a:bodyPr/>
          <a:lstStyle/>
          <a:p>
            <a:r>
              <a:rPr lang="en-US"/>
              <a:t>Twitter Questions Table - 2 of 2</a:t>
            </a:r>
          </a:p>
        </p:txBody>
      </p:sp>
      <p:graphicFrame>
        <p:nvGraphicFramePr>
          <p:cNvPr id="5" name="Table Placeholder 4">
            <a:extLst>
              <a:ext uri="{FF2B5EF4-FFF2-40B4-BE49-F238E27FC236}">
                <a16:creationId xmlns:a16="http://schemas.microsoft.com/office/drawing/2014/main" id="{3F4CDB98-3706-4320-AFA9-7207B34DC7D4}"/>
              </a:ext>
            </a:extLst>
          </p:cNvPr>
          <p:cNvGraphicFramePr>
            <a:graphicFrameLocks noGrp="1"/>
          </p:cNvGraphicFramePr>
          <p:nvPr>
            <p:ph type="tbl" sz="quarter" idx="13"/>
            <p:extLst>
              <p:ext uri="{D42A27DB-BD31-4B8C-83A1-F6EECF244321}">
                <p14:modId xmlns:p14="http://schemas.microsoft.com/office/powerpoint/2010/main" val="366009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63483020"/>
                    </a:ext>
                  </a:extLst>
                </a:gridCol>
                <a:gridCol w="1645920">
                  <a:extLst>
                    <a:ext uri="{9D8B030D-6E8A-4147-A177-3AD203B41FA5}">
                      <a16:colId xmlns:a16="http://schemas.microsoft.com/office/drawing/2014/main" val="404184875"/>
                    </a:ext>
                  </a:extLst>
                </a:gridCol>
                <a:gridCol w="822960">
                  <a:extLst>
                    <a:ext uri="{9D8B030D-6E8A-4147-A177-3AD203B41FA5}">
                      <a16:colId xmlns:a16="http://schemas.microsoft.com/office/drawing/2014/main" val="2735708083"/>
                    </a:ext>
                  </a:extLst>
                </a:gridCol>
                <a:gridCol w="822960">
                  <a:extLst>
                    <a:ext uri="{9D8B030D-6E8A-4147-A177-3AD203B41FA5}">
                      <a16:colId xmlns:a16="http://schemas.microsoft.com/office/drawing/2014/main" val="401713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12638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@ramoncerda_ - 2018-02-28 14:35:30</a:t>
                      </a:r>
                      <a:r>
                        <a:rPr kumimoji="0" lang="es-ES" sz="1000" b="0" i="0" u="none" strike="noStrike" kern="1200" cap="none" spc="0" normalizeH="0" baseline="0" noProof="0">
                          <a:ln>
                            <a:noFill/>
                          </a:ln>
                          <a:solidFill>
                            <a:prstClr val="black"/>
                          </a:solidFill>
                          <a:effectLst/>
                          <a:uLnTx/>
                          <a:uFillTx/>
                          <a:latin typeface="+mn-lt"/>
                          <a:ea typeface="+mn-ea"/>
                          <a:cs typeface="+mn-cs"/>
                        </a:rPr>
                        <a:t>
@BHDLeon hace 30 minutos trato de acceder a bancasa personal y nada. Algun problema con la plataforma? https://t.co/T6TfE6OgtB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981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@Elrubiobarahona - 2018-02-27 17:00:27</a:t>
                      </a:r>
                      <a:r>
                        <a:rPr kumimoji="0" lang="es-ES" sz="1000" b="0" i="0" u="none" strike="noStrike" kern="1200" cap="none" spc="0" normalizeH="0" baseline="0" noProof="0">
                          <a:ln>
                            <a:noFill/>
                          </a:ln>
                          <a:solidFill>
                            <a:prstClr val="black"/>
                          </a:solidFill>
                          <a:effectLst/>
                          <a:uLnTx/>
                          <a:uFillTx/>
                          <a:latin typeface="+mn-lt"/>
                          <a:ea typeface="+mn-ea"/>
                          <a:cs typeface="+mn-cs"/>
                        </a:rPr>
                        <a:t>
@BHDLeon y que lo que pasa con la plataforma de internet empresarial? por favor arreglen eso, necesito hace varias transacciones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18:52:19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231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@francobrazoban - 2018-02-27 14:45:18</a:t>
                      </a:r>
                      <a:r>
                        <a:rPr kumimoji="0" lang="es-ES" sz="1000" b="0" i="0" u="none" strike="noStrike" kern="1200" cap="none" spc="0" normalizeH="0" baseline="0" noProof="0">
                          <a:ln>
                            <a:noFill/>
                          </a:ln>
                          <a:solidFill>
                            <a:prstClr val="black"/>
                          </a:solidFill>
                          <a:effectLst/>
                          <a:uLnTx/>
                          <a:uFillTx/>
                          <a:latin typeface="+mn-lt"/>
                          <a:ea typeface="+mn-ea"/>
                          <a:cs typeface="+mn-cs"/>
                        </a:rPr>
                        <a:t>
@BHDLeon ¿en una semana funcionará? Díganme para yo saber. La pascalina es más funcional. https://t.co/Ag0Lc3yIaO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4158355"/>
                  </a:ext>
                </a:extLst>
              </a:tr>
            </a:tbl>
          </a:graphicData>
        </a:graphic>
      </p:graphicFrame>
      <p:sp>
        <p:nvSpPr>
          <p:cNvPr id="4" name="Text Placeholder 3">
            <a:extLst>
              <a:ext uri="{FF2B5EF4-FFF2-40B4-BE49-F238E27FC236}">
                <a16:creationId xmlns:a16="http://schemas.microsoft.com/office/drawing/2014/main" id="{DA7EE0F0-1A92-431E-8C90-D0E70A1F1F6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042056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1311</Words>
  <Application>Microsoft Office PowerPoint</Application>
  <PresentationFormat>On-screen Show (4:3)</PresentationFormat>
  <Paragraphs>494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Twitter</vt:lpstr>
      <vt:lpstr>Twitter Key Metrics Table</vt:lpstr>
      <vt:lpstr>Twitter Key Metrics Radar</vt:lpstr>
      <vt:lpstr>Twitter Followers Total</vt:lpstr>
      <vt:lpstr>Twitter Followers Change</vt:lpstr>
      <vt:lpstr>Twitter Followers Change Per Weekday</vt:lpstr>
      <vt:lpstr>Twitter Own Tweets</vt:lpstr>
      <vt:lpstr>Twitter Tweet Type Distribution</vt:lpstr>
      <vt:lpstr>Twitter Own Tweets By Weekday</vt:lpstr>
      <vt:lpstr>Twitter Interaction Rate By Weekday</vt:lpstr>
      <vt:lpstr>Twitter Own Tweets By Hour</vt:lpstr>
      <vt:lpstr>Twitter Interaction Rate By Hour</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lpstr>Twitter Mentions</vt:lpstr>
      <vt:lpstr>Twitter Mentions Table - 1 of 3</vt:lpstr>
      <vt:lpstr>Twitter Mentions Table - 2 of 3</vt:lpstr>
      <vt:lpstr>Twitter Mentions Table - 3 of 3</vt:lpstr>
      <vt:lpstr>Twitter Key Influencers - 1 of 2</vt:lpstr>
      <vt:lpstr>Twitter Key Influencers - 2 of 2</vt:lpstr>
      <vt:lpstr>Twitter Response Times</vt:lpstr>
      <vt:lpstr>Twitter Questions Table - 1 of 2</vt:lpstr>
      <vt:lpstr>Twitter Questions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Twitter</dc:title>
  <dc:creator>Administrator</dc:creator>
  <cp:lastModifiedBy>Administrator</cp:lastModifiedBy>
  <cp:revision>1</cp:revision>
  <dcterms:created xsi:type="dcterms:W3CDTF">2018-03-05T14:28:53Z</dcterms:created>
  <dcterms:modified xsi:type="dcterms:W3CDTF">2018-03-05T14:29:57Z</dcterms:modified>
</cp:coreProperties>
</file>