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ED-4B90-9948-61D98B39B1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456664"/>
        <c:axId val="356460272"/>
      </c:radarChart>
      <c:catAx>
        <c:axId val="35645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60272"/>
        <c:crosses val="autoZero"/>
        <c:auto val="1"/>
        <c:lblAlgn val="ctr"/>
        <c:lblOffset val="100"/>
        <c:noMultiLvlLbl val="0"/>
      </c:catAx>
      <c:valAx>
        <c:axId val="35646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5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16168</c:v>
                </c:pt>
                <c:pt idx="1">
                  <c:v>16201</c:v>
                </c:pt>
                <c:pt idx="2">
                  <c:v>16218</c:v>
                </c:pt>
                <c:pt idx="3">
                  <c:v>16246</c:v>
                </c:pt>
                <c:pt idx="4">
                  <c:v>16286</c:v>
                </c:pt>
                <c:pt idx="5">
                  <c:v>16341</c:v>
                </c:pt>
                <c:pt idx="6">
                  <c:v>16389</c:v>
                </c:pt>
                <c:pt idx="7">
                  <c:v>16438</c:v>
                </c:pt>
                <c:pt idx="8">
                  <c:v>16489</c:v>
                </c:pt>
                <c:pt idx="9">
                  <c:v>16509</c:v>
                </c:pt>
                <c:pt idx="10">
                  <c:v>16536</c:v>
                </c:pt>
                <c:pt idx="11">
                  <c:v>16585</c:v>
                </c:pt>
                <c:pt idx="12">
                  <c:v>16627</c:v>
                </c:pt>
                <c:pt idx="13">
                  <c:v>16673</c:v>
                </c:pt>
                <c:pt idx="14">
                  <c:v>16711</c:v>
                </c:pt>
                <c:pt idx="15">
                  <c:v>16767</c:v>
                </c:pt>
                <c:pt idx="16">
                  <c:v>16798</c:v>
                </c:pt>
                <c:pt idx="17">
                  <c:v>16834</c:v>
                </c:pt>
                <c:pt idx="18">
                  <c:v>16882</c:v>
                </c:pt>
                <c:pt idx="19">
                  <c:v>16923</c:v>
                </c:pt>
                <c:pt idx="20">
                  <c:v>16966</c:v>
                </c:pt>
                <c:pt idx="21">
                  <c:v>17020</c:v>
                </c:pt>
                <c:pt idx="22">
                  <c:v>17063</c:v>
                </c:pt>
                <c:pt idx="23">
                  <c:v>17091</c:v>
                </c:pt>
                <c:pt idx="24">
                  <c:v>17118</c:v>
                </c:pt>
                <c:pt idx="25">
                  <c:v>17157</c:v>
                </c:pt>
                <c:pt idx="26">
                  <c:v>17183</c:v>
                </c:pt>
                <c:pt idx="27">
                  <c:v>17204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82-4202-A954-8732B7EA7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463552"/>
        <c:axId val="356463880"/>
      </c:lineChart>
      <c:dateAx>
        <c:axId val="356463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63880"/>
        <c:crosses val="autoZero"/>
        <c:auto val="1"/>
        <c:lblOffset val="100"/>
        <c:baseTimeUnit val="days"/>
      </c:dateAx>
      <c:valAx>
        <c:axId val="35646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6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36</c:v>
                </c:pt>
                <c:pt idx="1">
                  <c:v>33</c:v>
                </c:pt>
                <c:pt idx="2">
                  <c:v>17</c:v>
                </c:pt>
                <c:pt idx="3">
                  <c:v>28</c:v>
                </c:pt>
                <c:pt idx="4">
                  <c:v>40</c:v>
                </c:pt>
                <c:pt idx="5">
                  <c:v>55</c:v>
                </c:pt>
                <c:pt idx="6">
                  <c:v>48</c:v>
                </c:pt>
                <c:pt idx="7">
                  <c:v>49</c:v>
                </c:pt>
                <c:pt idx="8">
                  <c:v>51</c:v>
                </c:pt>
                <c:pt idx="9">
                  <c:v>20</c:v>
                </c:pt>
                <c:pt idx="10">
                  <c:v>27</c:v>
                </c:pt>
                <c:pt idx="11">
                  <c:v>49</c:v>
                </c:pt>
                <c:pt idx="12">
                  <c:v>42</c:v>
                </c:pt>
                <c:pt idx="13">
                  <c:v>46</c:v>
                </c:pt>
                <c:pt idx="14">
                  <c:v>38</c:v>
                </c:pt>
                <c:pt idx="15">
                  <c:v>56</c:v>
                </c:pt>
                <c:pt idx="16">
                  <c:v>31</c:v>
                </c:pt>
                <c:pt idx="17">
                  <c:v>36</c:v>
                </c:pt>
                <c:pt idx="18">
                  <c:v>48</c:v>
                </c:pt>
                <c:pt idx="19">
                  <c:v>41</c:v>
                </c:pt>
                <c:pt idx="20">
                  <c:v>43</c:v>
                </c:pt>
                <c:pt idx="21">
                  <c:v>54</c:v>
                </c:pt>
                <c:pt idx="22">
                  <c:v>43</c:v>
                </c:pt>
                <c:pt idx="23">
                  <c:v>28</c:v>
                </c:pt>
                <c:pt idx="24">
                  <c:v>27</c:v>
                </c:pt>
                <c:pt idx="25">
                  <c:v>39</c:v>
                </c:pt>
                <c:pt idx="26">
                  <c:v>26</c:v>
                </c:pt>
                <c:pt idx="27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F4-4514-8A6D-03449F3C63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609664"/>
        <c:axId val="355607368"/>
      </c:lineChart>
      <c:dateAx>
        <c:axId val="355609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07368"/>
        <c:crosses val="autoZero"/>
        <c:auto val="1"/>
        <c:lblOffset val="100"/>
        <c:baseTimeUnit val="days"/>
      </c:dateAx>
      <c:valAx>
        <c:axId val="35560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0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65-4672-B4C6-6DC0270E9D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253072"/>
        <c:axId val="285247168"/>
      </c:lineChart>
      <c:dateAx>
        <c:axId val="285253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47168"/>
        <c:crosses val="autoZero"/>
        <c:auto val="1"/>
        <c:lblOffset val="100"/>
        <c:baseTimeUnit val="days"/>
      </c:dateAx>
      <c:valAx>
        <c:axId val="28524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5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0.22600619195046001</c:v>
                </c:pt>
                <c:pt idx="1">
                  <c:v>0.18536826495304001</c:v>
                </c:pt>
                <c:pt idx="2">
                  <c:v>0</c:v>
                </c:pt>
                <c:pt idx="3">
                  <c:v>0</c:v>
                </c:pt>
                <c:pt idx="4">
                  <c:v>5.5330136481003003E-2</c:v>
                </c:pt>
                <c:pt idx="5">
                  <c:v>7.0495923496598001E-2</c:v>
                </c:pt>
                <c:pt idx="6">
                  <c:v>0.17517058763622001</c:v>
                </c:pt>
                <c:pt idx="7">
                  <c:v>3.6556388228843002E-2</c:v>
                </c:pt>
                <c:pt idx="8">
                  <c:v>0.25208042276620002</c:v>
                </c:pt>
                <c:pt idx="9">
                  <c:v>0</c:v>
                </c:pt>
                <c:pt idx="10">
                  <c:v>0</c:v>
                </c:pt>
                <c:pt idx="11">
                  <c:v>3.6231884057971002E-2</c:v>
                </c:pt>
                <c:pt idx="12">
                  <c:v>0.10839455618450999</c:v>
                </c:pt>
                <c:pt idx="13">
                  <c:v>0</c:v>
                </c:pt>
                <c:pt idx="14">
                  <c:v>7.1890726096333998E-2</c:v>
                </c:pt>
                <c:pt idx="15">
                  <c:v>0</c:v>
                </c:pt>
                <c:pt idx="16">
                  <c:v>0</c:v>
                </c:pt>
                <c:pt idx="17">
                  <c:v>0.14272121788773001</c:v>
                </c:pt>
                <c:pt idx="18">
                  <c:v>0</c:v>
                </c:pt>
                <c:pt idx="19">
                  <c:v>0.17749378771742999</c:v>
                </c:pt>
                <c:pt idx="20">
                  <c:v>0</c:v>
                </c:pt>
                <c:pt idx="21">
                  <c:v>7.0617313011239996E-2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7.585925191107E-2</c:v>
                </c:pt>
                <c:pt idx="26">
                  <c:v>6.4065230052417002E-2</c:v>
                </c:pt>
                <c:pt idx="27">
                  <c:v>2.3265282382364999E-2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75-4570-9B4B-336AF93A83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246184"/>
        <c:axId val="285248480"/>
      </c:lineChart>
      <c:dateAx>
        <c:axId val="285246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48480"/>
        <c:crosses val="autoZero"/>
        <c:auto val="1"/>
        <c:lblOffset val="100"/>
        <c:baseTimeUnit val="days"/>
      </c:dateAx>
      <c:valAx>
        <c:axId val="28524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4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80-40B7-8FCE-774BAF4A2A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80-40B7-8FCE-774BAF4A2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254712"/>
        <c:axId val="285255040"/>
      </c:barChart>
      <c:catAx>
        <c:axId val="28525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55040"/>
        <c:crosses val="autoZero"/>
        <c:auto val="1"/>
        <c:lblAlgn val="ctr"/>
        <c:lblOffset val="100"/>
        <c:noMultiLvlLbl val="0"/>
      </c:catAx>
      <c:valAx>
        <c:axId val="28525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5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0.22600619195046001</c:v>
                </c:pt>
                <c:pt idx="1">
                  <c:v>0.18536826495304001</c:v>
                </c:pt>
                <c:pt idx="2">
                  <c:v>0</c:v>
                </c:pt>
                <c:pt idx="3">
                  <c:v>0</c:v>
                </c:pt>
                <c:pt idx="4">
                  <c:v>5.5330136481003003E-2</c:v>
                </c:pt>
                <c:pt idx="5">
                  <c:v>7.0495923496598001E-2</c:v>
                </c:pt>
                <c:pt idx="6">
                  <c:v>0.17517058763622001</c:v>
                </c:pt>
                <c:pt idx="7">
                  <c:v>3.6556388228843002E-2</c:v>
                </c:pt>
                <c:pt idx="8">
                  <c:v>0.25208042276620002</c:v>
                </c:pt>
                <c:pt idx="9">
                  <c:v>0</c:v>
                </c:pt>
                <c:pt idx="10">
                  <c:v>0</c:v>
                </c:pt>
                <c:pt idx="11">
                  <c:v>3.6231884057971002E-2</c:v>
                </c:pt>
                <c:pt idx="12">
                  <c:v>0.10839455618450999</c:v>
                </c:pt>
                <c:pt idx="13">
                  <c:v>0</c:v>
                </c:pt>
                <c:pt idx="14">
                  <c:v>7.1890726096333998E-2</c:v>
                </c:pt>
                <c:pt idx="15">
                  <c:v>0</c:v>
                </c:pt>
                <c:pt idx="16">
                  <c:v>0</c:v>
                </c:pt>
                <c:pt idx="17">
                  <c:v>0.14272121788773001</c:v>
                </c:pt>
                <c:pt idx="18">
                  <c:v>0</c:v>
                </c:pt>
                <c:pt idx="19">
                  <c:v>0.17749378771742999</c:v>
                </c:pt>
                <c:pt idx="20">
                  <c:v>0</c:v>
                </c:pt>
                <c:pt idx="21">
                  <c:v>7.0617313011239996E-2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7.585925191107E-2</c:v>
                </c:pt>
                <c:pt idx="26">
                  <c:v>6.4065230052417002E-2</c:v>
                </c:pt>
                <c:pt idx="27">
                  <c:v>2.3265282382364999E-2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C4-4146-86ED-6E890788E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257664"/>
        <c:axId val="285257992"/>
      </c:lineChart>
      <c:dateAx>
        <c:axId val="285257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57992"/>
        <c:crosses val="autoZero"/>
        <c:auto val="1"/>
        <c:lblOffset val="100"/>
        <c:baseTimeUnit val="days"/>
      </c:dateAx>
      <c:valAx>
        <c:axId val="28525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5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6.7118189029227004E-2</c:v>
                </c:pt>
                <c:pt idx="1">
                  <c:v>0.11635670770791</c:v>
                </c:pt>
                <c:pt idx="2">
                  <c:v>0.13193623383783001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BE-4DDD-914D-24B058DBD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170296"/>
        <c:axId val="359171608"/>
      </c:barChart>
      <c:catAx>
        <c:axId val="35917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71608"/>
        <c:crosses val="autoZero"/>
        <c:auto val="1"/>
        <c:lblAlgn val="ctr"/>
        <c:lblOffset val="100"/>
        <c:noMultiLvlLbl val="0"/>
      </c:catAx>
      <c:valAx>
        <c:axId val="35917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7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0.10796545105565999</c:v>
                </c:pt>
                <c:pt idx="3">
                  <c:v>0.21593090211131999</c:v>
                </c:pt>
                <c:pt idx="4">
                  <c:v>0</c:v>
                </c:pt>
                <c:pt idx="5">
                  <c:v>0.22192898272552999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5.6381957773512001E-2</c:v>
                </c:pt>
                <c:pt idx="13">
                  <c:v>0.12296065259117001</c:v>
                </c:pt>
                <c:pt idx="14">
                  <c:v>6.1480326295585003E-2</c:v>
                </c:pt>
                <c:pt idx="15">
                  <c:v>0.12296065259117001</c:v>
                </c:pt>
                <c:pt idx="16">
                  <c:v>4.1986564299423997E-2</c:v>
                </c:pt>
                <c:pt idx="17">
                  <c:v>0</c:v>
                </c:pt>
                <c:pt idx="18">
                  <c:v>5.9980806142034999E-2</c:v>
                </c:pt>
                <c:pt idx="19">
                  <c:v>8.0974088291747001E-2</c:v>
                </c:pt>
                <c:pt idx="20">
                  <c:v>0.10596609085093001</c:v>
                </c:pt>
                <c:pt idx="21">
                  <c:v>0.37488003838771999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05-46C8-99E3-D61E6FCCF3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173904"/>
        <c:axId val="359174888"/>
      </c:lineChart>
      <c:catAx>
        <c:axId val="35917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74888"/>
        <c:crosses val="autoZero"/>
        <c:auto val="1"/>
        <c:lblAlgn val="ctr"/>
        <c:lblOffset val="100"/>
        <c:noMultiLvlLbl val="0"/>
      </c:catAx>
      <c:valAx>
        <c:axId val="35917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7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6.1428742658516E-2</c:v>
                </c:pt>
                <c:pt idx="1">
                  <c:v>0.10562747213232999</c:v>
                </c:pt>
                <c:pt idx="2">
                  <c:v>0.13484358144552</c:v>
                </c:pt>
                <c:pt idx="3">
                  <c:v>9.9634424068080998E-2</c:v>
                </c:pt>
                <c:pt idx="4">
                  <c:v>0.22573814375324999</c:v>
                </c:pt>
                <c:pt idx="6">
                  <c:v>0.14383315354189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B6-4EC3-9FD4-6B78777326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178824"/>
        <c:axId val="359179480"/>
      </c:barChart>
      <c:catAx>
        <c:axId val="35917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79480"/>
        <c:crosses val="autoZero"/>
        <c:auto val="1"/>
        <c:lblAlgn val="ctr"/>
        <c:lblOffset val="100"/>
        <c:noMultiLvlLbl val="0"/>
      </c:catAx>
      <c:valAx>
        <c:axId val="35917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7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36</c:v>
                </c:pt>
                <c:pt idx="1">
                  <c:v>30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  <c:pt idx="5">
                  <c:v>11</c:v>
                </c:pt>
                <c:pt idx="6">
                  <c:v>28</c:v>
                </c:pt>
                <c:pt idx="7">
                  <c:v>6</c:v>
                </c:pt>
                <c:pt idx="8">
                  <c:v>41</c:v>
                </c:pt>
                <c:pt idx="9">
                  <c:v>0</c:v>
                </c:pt>
                <c:pt idx="10">
                  <c:v>0</c:v>
                </c:pt>
                <c:pt idx="11">
                  <c:v>6</c:v>
                </c:pt>
                <c:pt idx="12">
                  <c:v>17</c:v>
                </c:pt>
                <c:pt idx="13">
                  <c:v>0</c:v>
                </c:pt>
                <c:pt idx="14">
                  <c:v>12</c:v>
                </c:pt>
                <c:pt idx="15">
                  <c:v>0</c:v>
                </c:pt>
                <c:pt idx="16">
                  <c:v>0</c:v>
                </c:pt>
                <c:pt idx="17">
                  <c:v>24</c:v>
                </c:pt>
                <c:pt idx="18">
                  <c:v>0</c:v>
                </c:pt>
                <c:pt idx="19">
                  <c:v>29</c:v>
                </c:pt>
                <c:pt idx="20">
                  <c:v>0</c:v>
                </c:pt>
                <c:pt idx="21">
                  <c:v>12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13</c:v>
                </c:pt>
                <c:pt idx="26">
                  <c:v>11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3F-44D9-9D13-37FC4FDAC8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181776"/>
        <c:axId val="359185384"/>
      </c:lineChart>
      <c:dateAx>
        <c:axId val="359181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85384"/>
        <c:crosses val="autoZero"/>
        <c:auto val="1"/>
        <c:lblOffset val="100"/>
        <c:baseTimeUnit val="days"/>
      </c:dateAx>
      <c:valAx>
        <c:axId val="35918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8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CF-49B1-A043-D26DEF73B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611960"/>
        <c:axId val="355613600"/>
      </c:lineChart>
      <c:dateAx>
        <c:axId val="355611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13600"/>
        <c:crosses val="autoZero"/>
        <c:auto val="1"/>
        <c:lblOffset val="100"/>
        <c:baseTimeUnit val="days"/>
      </c:dateAx>
      <c:valAx>
        <c:axId val="35561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1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36</c:v>
                </c:pt>
                <c:pt idx="1">
                  <c:v>30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  <c:pt idx="5">
                  <c:v>11</c:v>
                </c:pt>
                <c:pt idx="6">
                  <c:v>28</c:v>
                </c:pt>
                <c:pt idx="7">
                  <c:v>6</c:v>
                </c:pt>
                <c:pt idx="8">
                  <c:v>41</c:v>
                </c:pt>
                <c:pt idx="9">
                  <c:v>0</c:v>
                </c:pt>
                <c:pt idx="10">
                  <c:v>0</c:v>
                </c:pt>
                <c:pt idx="11">
                  <c:v>6</c:v>
                </c:pt>
                <c:pt idx="12">
                  <c:v>18</c:v>
                </c:pt>
                <c:pt idx="13">
                  <c:v>0</c:v>
                </c:pt>
                <c:pt idx="14">
                  <c:v>12</c:v>
                </c:pt>
                <c:pt idx="15">
                  <c:v>0</c:v>
                </c:pt>
                <c:pt idx="16">
                  <c:v>0</c:v>
                </c:pt>
                <c:pt idx="17">
                  <c:v>24</c:v>
                </c:pt>
                <c:pt idx="18">
                  <c:v>0</c:v>
                </c:pt>
                <c:pt idx="19">
                  <c:v>30</c:v>
                </c:pt>
                <c:pt idx="20">
                  <c:v>0</c:v>
                </c:pt>
                <c:pt idx="21">
                  <c:v>12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13</c:v>
                </c:pt>
                <c:pt idx="26">
                  <c:v>11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B7-4E8A-B5EA-D05002720F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46376"/>
        <c:axId val="283831832"/>
      </c:lineChart>
      <c:dateAx>
        <c:axId val="283546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1832"/>
        <c:crosses val="autoZero"/>
        <c:auto val="1"/>
        <c:lblOffset val="100"/>
        <c:baseTimeUnit val="days"/>
      </c:dateAx>
      <c:valAx>
        <c:axId val="28383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4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90-4BC7-9FDF-9659D0167A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90-4BC7-9FDF-9659D0167A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90-4BC7-9FDF-9659D0167A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90-4BC7-9FDF-9659D0167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924192"/>
        <c:axId val="286923536"/>
      </c:barChart>
      <c:catAx>
        <c:axId val="28692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23536"/>
        <c:crosses val="autoZero"/>
        <c:auto val="1"/>
        <c:lblAlgn val="ctr"/>
        <c:lblOffset val="100"/>
        <c:noMultiLvlLbl val="0"/>
      </c:catAx>
      <c:valAx>
        <c:axId val="28692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2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8</c:v>
                </c:pt>
                <c:pt idx="2">
                  <c:v>4</c:v>
                </c:pt>
                <c:pt idx="3">
                  <c:v>8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2-4909-8792-504F9F763A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915336"/>
        <c:axId val="286925176"/>
      </c:barChart>
      <c:catAx>
        <c:axId val="28691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25176"/>
        <c:crosses val="autoZero"/>
        <c:auto val="1"/>
        <c:lblAlgn val="ctr"/>
        <c:lblOffset val="100"/>
        <c:noMultiLvlLbl val="0"/>
      </c:catAx>
      <c:valAx>
        <c:axId val="28692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1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</c:v>
                </c:pt>
                <c:pt idx="1">
                  <c:v>41</c:v>
                </c:pt>
                <c:pt idx="2">
                  <c:v>40</c:v>
                </c:pt>
                <c:pt idx="3">
                  <c:v>44</c:v>
                </c:pt>
                <c:pt idx="4">
                  <c:v>46</c:v>
                </c:pt>
                <c:pt idx="5">
                  <c:v>24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60-4DFC-9A6B-393E4B4694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922880"/>
        <c:axId val="286916976"/>
      </c:barChart>
      <c:catAx>
        <c:axId val="28692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16976"/>
        <c:crosses val="autoZero"/>
        <c:auto val="1"/>
        <c:lblAlgn val="ctr"/>
        <c:lblOffset val="100"/>
        <c:noMultiLvlLbl val="0"/>
      </c:catAx>
      <c:valAx>
        <c:axId val="28691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2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</c:v>
                </c:pt>
                <c:pt idx="13">
                  <c:v>4</c:v>
                </c:pt>
                <c:pt idx="14">
                  <c:v>4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B7-4347-83FC-81A671378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927144"/>
        <c:axId val="286931080"/>
      </c:lineChart>
      <c:catAx>
        <c:axId val="28692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31080"/>
        <c:crosses val="autoZero"/>
        <c:auto val="1"/>
        <c:lblAlgn val="ctr"/>
        <c:lblOffset val="100"/>
        <c:noMultiLvlLbl val="0"/>
      </c:catAx>
      <c:valAx>
        <c:axId val="28693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2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929BF-B9F4-4F17-8FAD-81B42F9734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BFCDFD-0E69-4E1A-9779-088F8A95E9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31921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DFAA2-56E2-497A-9BE8-735E3AFD6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A7826F-67E9-4C5C-801B-252FC0FFE2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7746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452120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82224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307670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344307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458708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384834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20572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44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752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6833A-33C3-4CDC-8C9D-7021B00D3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129915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08091-8566-469A-8FE5-F4A2CA163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3DB7C0-7A92-4A9C-AC60-B88DA5A965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6600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87029E-4A47-4349-8288-3FAB89844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50FCB-0E98-41D6-A7A8-8E1E2E899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539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27030-9359-47D2-A3EA-543E4631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2F4F0C-CCE1-4998-8D49-903459C281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9273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E12A6-5489-416E-89F3-6047A36B73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EE01D-D0A7-4784-8EED-F0834841C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04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DDF5D-14CB-4321-A0CE-5B8DE1465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FD208B-4A0A-472E-AD5B-C831848292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5010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3A5B0-43E3-4D45-A25F-4D352286E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391D6-0626-4FA9-8ACF-F38B92CBF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09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E3A58-65B8-4A90-B36A-FBCC708C8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A00F9C-F056-4313-B7F3-B5A6E73A72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0987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04E20-9915-4009-90B7-B0581145C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7EC23-909C-4D39-9AED-4948BD4A1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727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47384-DF2C-4680-9508-7B75C2918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784604-CDCB-409A-A258-F6D48E159F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6211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B1F35-FDFB-438C-8902-84AD4A5406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28BEF-15E7-4AC9-9114-299B8F06F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980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BF8B3-4BA4-4886-8020-BE6B32AE2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9788FD-996C-4801-9492-1F61F26AA2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4123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F213A-BCA9-40CC-91A2-9BBCA03CF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B1740-B845-4AEC-A2C6-594A00747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491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C1C19-6C60-4643-8473-7D8632545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879CB4-7953-4B16-9E66-47DB6FF013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0534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EDD27-2A25-4EB9-B63A-3847D9F46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CE59A-3801-45BA-BBD8-52D350249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895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E5330-9D54-4054-83FF-B073F7C5C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Update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2C0D33-EC78-4DA1-8D2A-FDC5AC662C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4708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0F802-73CD-4931-ABA4-9AE8A7E63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B7B7C-FE8F-48AC-B49A-C118192C3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803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76EDA-9B20-406C-9966-AF1767A1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A2F92A-7B08-4C06-B8E1-05E1BDDD25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5741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B0334-4E1C-4BA3-B3DC-7C7D76CAD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D8D79-ACD5-4684-922A-74A448ADB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72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B632F-F6A7-441A-9431-846510453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93A808-68C1-4A1F-913D-B32CAA847E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3162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3EE8D-F1E6-4996-B892-6D1CDE19E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099B8-562E-47F1-B628-6AEFA6062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989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45822-C7A9-4E05-BCCC-57BC4F313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Likes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8EC2DC-530C-49B5-A4B6-E7CD852CC9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0690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08139-F3FC-464E-A333-B5AB5C419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2AAF7-9471-45DE-9D5D-05DD466C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67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B7F26-3C02-4EF4-B065-67EC715D9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Comments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510C65-4FDA-47C6-BE5A-59D4C0AD30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4901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F65E2-3E5F-4DC2-BE7C-BC5E0309E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20542-83CC-4B09-9E7A-CA71A1938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634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CD751-7609-4BE4-9C8D-DF8293F2E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AAA5F2-5261-49E8-9756-F6005F51FE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6978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1BDED-65C4-43A5-BA45-304FF4821F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34346-AD1C-452B-ABCC-9BB9E7190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441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52BC3-592B-4F10-A8C9-86793A5A6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4CD97F-623E-4E05-9A97-58383ED19C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8025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BD193-AFD4-4DAB-95C5-BDECAFB9E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2AD2C-4197-4D3F-871C-39DC496A6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085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1075D-696A-4BB4-BD7C-EC399D98B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6A9209-91A5-4677-B511-9830DFA5DE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485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D0A66-6331-4C5F-93C2-40B296E9E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D7269-073F-4103-9633-7124FF225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247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EE4FB-4A31-42E1-81AB-BBF3E48F5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96367E-88FE-4D15-886E-398F4D17D2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6539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6C32B-BEFA-40CE-A16B-37A151FF0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E6084-04E0-4C3F-9DFE-D4AAD1AA8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565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24C58-F797-4945-80CE-551140F39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B4675B-BA83-4A99-B62E-9BF5122003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7342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6DE78-7F90-47F2-AF6B-10C8B26D8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39758-2EE6-4218-B0F9-43FFD6562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589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064F9-AFB0-41C1-B7F6-26C106C27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9615AB-76B7-4A28-94D7-A83D16B250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4512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473480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9854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91094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75441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3829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47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- 2018-02-09 21:23:22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nuevo #InternetBankingEmpresarial. Puedes consultar de manera individual, realizar pagos y conciliación de todas las tarjetas de tu empresa en pesos y dólares. #BienvenidoElMañana #BHDLeonNegocios #BHDLeón #MejoraTuMundo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71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- 2018-02-20 21:13:57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tu comodidad y para que disfrutes de una experiencia bancaria superior, hemos abierto un nuevo y más amplio espacio para que puedas realizar tus operaciones en el área bancaria del centro comercial Ágora Mall y recibir una atención más rápida.
Nuestros horarios de servicios en esta nueva sucursal serán de lunes a viernes de 8:00 am a 9:00 pm, sábados de 9:00 am a 6:00 pm, domingos de 9:00 am a 2:00 pm y feriados de 10:00 am a 4:00 pm.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38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- 2018-02-07 15:11:49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#UNARED fue lanzada en presencia de autoridades del sector, ejecutivos de las entidades afiliadas; líderes de opinión y representantes de los medios de comunicación. #LaRedDeCajerosMásGrande #UNARED #Banreservas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968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9D500-0C57-4F80-8630-214D9F48E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48333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E08BB-B442-4851-BA44-585545D9B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95510C-779C-4425-BC58-EEDD917505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042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973137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96932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96392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6682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2953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53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- 2018-02-01 05:12:43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Ejecutivos del Banco BHD León, Jorge Besosa, Luis Lembert e Irvin Isidor, entregan la #CopaBHDLeón junto a Vitelio Mejía, presidente de LIDOM, a los campeones del Béisbol Invernal, @aguilasbbc , luego de su triunfo en una emocionante serie final. ¡Qué viva la pasión por el beisbol! #GenteBHDLeón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673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- 2018-02-07 13:10:21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Ejecutivos de #BHDLeón y #Banreservas anunciaron Unared la marca de la primera y más grande red unificada de cajeros automáticos propios de República Dominicana, con la cobertura nacional de más de 1,300 cajeros automáticos #LaRedDeCajerosMásGrande #UNARED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667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- 2018-02-01 03:49:06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¡Felicitamos a las @aguilasbbc! Equipo campeón de la #CopaBHDLeon de Beisbol Invernal 2017-2018.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59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- 2018-02-02 20:14:27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Realice las consultas, pagos y transferencias de su negocio con el Nuevo Internet Banking Empresarial, más simple y moderno. #InternetBankingEmpresarial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06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- 2018-02-13 02:30:35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Apreciados clientes, lamentamos la situación de intermitencia del servicio de tarjetas de débito y prepago. Estamos trabajando arduamente en la normalización del mismo. En cuanto el servicio sea estabilizado, comunicaremos nuevamente por esta misma vía.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994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EA1D4-85F1-4F92-AEAA-F5EB37B4E3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222666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0EC23-B3E2-4EE3-9ECF-519C099E1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A286B2-3B29-4458-AF3E-4C18DD8330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466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686909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8701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64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86713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2149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59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- 2018-02-18 13:24:23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a las personas que estudian. Ellas tienen en sus manos una herramienta esencial para construir la sociedad en valores que soñamos: la educación. Conoce más sobre Valora Ser en nuestra página web. #BHDLeon #ValoraSer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636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- 2018-02-22 14:12:09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Inscríbete gratis escribiendo a nomina_empresarial@bhdleon.com.do
*El taller es exclusivo para clientes nómina BHD León y sus parejas.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974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- 2018-02-26 20:38:13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te pierdas este martes 27 de febrero la transmisión del documental “Hay un País en el Mundo” del director José “Pinky” Pintor a las 8:00 p.m. por Digital 15 y Telemicro Internacional. Este es nuestro regalo para todos los dominicanos en el día de nuestra Independencia #HayUnPaísEnElMundo #MesDeLaPatria #BHDLeón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96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- 2018-02-06 19:54:51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Préstamos Comerciales para Negocios Pymes, los cuales te ofrecen los siguientes beneficios:
• Tasa competitiva y plazos de financiamiento flexibles.
• Asesoría personalizada de parte de personal especializado.
• Disposición de fondos con un plan de pago con capital a vencimiento o con amortización mensual del capital e intereses.
#BHDLeonNegocios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336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25297-281F-4C10-90CB-035331095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621041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829E6-2484-4C4B-8CA5-255F9E1A2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67A486-A129-4E80-9D9F-C1D6024CCB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9350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326293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9792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0431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7659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2203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3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- 2018-02-15 13:30:03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buena gerencia empresarial desarrolla estrategias específicas para los diferentes departamentos del negocio, de manera que cada área sea más eficiente y entre todas puedan trabajar en sinergia. #BHDLeonNegocios
– 
Para conocer más sobre temas y consejos relevantes para tu negocio, contacta a nuestra Asesora y Coach Profesional Ejecutivo de Negocios Astrid Encarnación De la Cruz de @ascoachservices al sitio Web www.ascoachservices.com o tel. 829.945.7505.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91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- 2018-02-27 12:30:09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celebramos un año más del nacimiento de nuestra República Dominicana, un día para exaltar los valores patrios y el espíritu de trabajo, la alegría y la actitud de servicio que siempre han estado presentes en el pueblo dominicano. #BancoBHDLeón, #MejoraTuMundo #MesDeLaPatria #HayUnPaísEnElMundo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54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- 2018-02-07 02:56:10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Ejecutivos de #BHDLeón y @Banreservas anunciaron @unared_rd la marca de la primera y más grande red unificada de cajeros automáticos propios de República Dominicana, con la cobertura nacional de más de 1,300 cajeros automáticos #LaRedDeCajerosMásGrande #UNARED @banreservasrd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01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- 2018-02-13 12:56:48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Apreciados clientes, el servicio de tarjetas de débito y prepago ha sido restablecido. Les reiteramos nuestras más sinceras disculpas por la situación anterior y agradecemos mucho su paciencia.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204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4ECDB-3B9D-4EDB-8DFB-AC78BA5DB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54420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7AA4C-36D9-4F34-A920-770A5D489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933191-6D3E-4E7D-90C2-381A358384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8434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073295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5099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37877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9395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9852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63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- 2018-02-09 18:00:44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Ingresa a bhdleon.com.do y conoce el nuevo #InternetBankingEmpresarial.
Donde tendrás más control y facilidades para el manejo de tu empresa, podrás  crear, modificar y eliminar quienes consultan o transaccionan en la plataforma. #BienvenidoElMañana #BHDLeonNegocios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0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- 2018-02-05 19:26:36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Ingresa a bhdleon.com.do y conoce el nuevo #InternetBankingEmpresarial.
Tus pagos masivos aplican para: Pagos de nómina, Pagos de efectivo en caja, a terceros y pagos interbancarios. #bhdleon #Mejoratumundo.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80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- 2018-02-08 14:30:12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Entendiendo la forma en que se consumen los gastos necesarios del negocio y organizándolos por prioridad te permitirá lograr la gestión correcta para mejorar la reducción de lo mismos. #BHDLeonNegocios
– 
Para conocer más sobre temas y consejos relevantes para tu negocio, contacta a nuestra Asesora y Coach Profesional Ejecutivo de Negocios Astrid Encarnación De la Cruz de @ascoachservices al sitio Web www.ascoachservices.com o tel. 829.945.7505.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797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9ED6D-A571-4DA7-B828-1B8BD4E88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39750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86B91-8975-4CB2-AE9A-D69075C5B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87C779-782B-4190-A26E-12AB9D3E82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4780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843300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1205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83466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35871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8706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1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- 2018-02-20 12:40:02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Ingresa a bhdleon.com.do y conoce el nuevo #InternetBankingEmpresarial.
Puedes consultar de manera individual, realizar pagos y conciliación de todas las tarjetas de tu empresa en pesos y dólares. #BienvenidoElMañana #BHDLeonNegocios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31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- 2018-02-15 14:45:09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Ingresa a bhdleon.com.do y conoce el nuevo #InternetBankingEmpresarial.
Con la funcionalidad de Pagos Múltiples puedes agrupar en una misma operación: Transferencias entre productos propios, a terceros, interbancarios, pagos de nómina y pagos de impuestos y servicios. #BienvenidoElMañana #BHDLeonNegocios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15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- 2018-02-26 16:30:19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este martes 27 de febrero por el Día de la Independencia Nacional. Recuerda que tienes disponible nuestros Centro de Contacto, Internet Banking, App BHD León y Móvil Banking Empresarial y la red de Cajeros Automáticos.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43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- 2018-02-12 12:15:03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Internet Banking Empresarial BHD León puedes pagar la Nómina y tu negocio sigue en movimiento. Conoce los pasos a seguir con nuestros tutoriales #BHDLeón #MejoraTuMundo #InternetBankingEmpresarial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474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C494F-DCA1-4059-8C2E-88843DD58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59075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4DF77-3F4E-4C35-BBBC-6A327A28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350895-2494-477E-BED5-DEEB98CFE8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192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356987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6954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3456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40762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1655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63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- 2018-02-27 12:00:09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este martes 27 de febrero por el Día de la Independencia Nacional. Recuerda que tienes disponible nuestros Centro de Contacto, Internet Banking, App BHD León y Móvil Banking Empresarial y la red de Cajeros Automáticos.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333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- 2018-02-06 14:01:09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Internet Banking Empresarial BHD León puedes pagar los Servicios e Impuestos y tu negocio sigue en movimiento. Conoce los pasos a seguir con nuestros tutoriales #BHDLeón #MejoraTuMundo #InternetBankingEmpresarial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437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80527-28A6-4413-AC58-698F98A67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746933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586</Words>
  <Application>Microsoft Office PowerPoint</Application>
  <PresentationFormat>On-screen Show (4:3)</PresentationFormat>
  <Paragraphs>243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LinkedIn</vt:lpstr>
      <vt:lpstr>LinkedIn Key Metrics Table</vt:lpstr>
      <vt:lpstr>LinkedIn Key Metrics Radar</vt:lpstr>
      <vt:lpstr>LinkedIn Followers Total</vt:lpstr>
      <vt:lpstr>LinkedIn Followers Change</vt:lpstr>
      <vt:lpstr>LinkedIn Updates</vt:lpstr>
      <vt:lpstr>LinkedIn Interaction Rate</vt:lpstr>
      <vt:lpstr>LinkedIn Interactions Distribution</vt:lpstr>
      <vt:lpstr>LinkedIn Interaction Rate</vt:lpstr>
      <vt:lpstr>LinkedIn Interaction Rate By Update Type</vt:lpstr>
      <vt:lpstr>LinkedIn Interaction Rate By Hour</vt:lpstr>
      <vt:lpstr>LinkedIn Interaction Rate By Weekday</vt:lpstr>
      <vt:lpstr>LinkedIn Average Likes Per Update</vt:lpstr>
      <vt:lpstr>LinkedIn Average Comments Per Update</vt:lpstr>
      <vt:lpstr>LinkedIn Average Interactions Per Update</vt:lpstr>
      <vt:lpstr>LinkedIn Updates Type Distribution</vt:lpstr>
      <vt:lpstr>LinkedIn Updates By Weekday</vt:lpstr>
      <vt:lpstr>LinkedIn Followers Change Per Weekday</vt:lpstr>
      <vt:lpstr>LinkedIn Updates By Hour</vt:lpstr>
      <vt:lpstr>LinkedIn Updates Table - 1 of 7</vt:lpstr>
      <vt:lpstr>LinkedIn Updates Table - 2 of 7</vt:lpstr>
      <vt:lpstr>LinkedIn Updates Table - 3 of 7</vt:lpstr>
      <vt:lpstr>LinkedIn Updates Table - 4 of 7</vt:lpstr>
      <vt:lpstr>LinkedIn Updates Table - 5 of 7</vt:lpstr>
      <vt:lpstr>LinkedIn Updates Table - 6 of 7</vt:lpstr>
      <vt:lpstr>LinkedIn Updates Table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2018-03-05T14:24:02Z</dcterms:created>
  <dcterms:modified xsi:type="dcterms:W3CDTF">2018-03-05T14:25:02Z</dcterms:modified>
</cp:coreProperties>
</file>