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02-4731-824C-82CAF25220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2469496"/>
        <c:axId val="362472448"/>
      </c:radarChart>
      <c:catAx>
        <c:axId val="36246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72448"/>
        <c:crosses val="autoZero"/>
        <c:auto val="1"/>
        <c:lblAlgn val="ctr"/>
        <c:lblOffset val="100"/>
        <c:noMultiLvlLbl val="0"/>
      </c:catAx>
      <c:valAx>
        <c:axId val="36247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6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43456</c:v>
                </c:pt>
                <c:pt idx="1">
                  <c:v>43500</c:v>
                </c:pt>
                <c:pt idx="2">
                  <c:v>43527</c:v>
                </c:pt>
                <c:pt idx="3">
                  <c:v>43544</c:v>
                </c:pt>
                <c:pt idx="4">
                  <c:v>43576</c:v>
                </c:pt>
                <c:pt idx="5">
                  <c:v>43625</c:v>
                </c:pt>
                <c:pt idx="6">
                  <c:v>43688</c:v>
                </c:pt>
                <c:pt idx="7">
                  <c:v>43744</c:v>
                </c:pt>
                <c:pt idx="8">
                  <c:v>43801</c:v>
                </c:pt>
                <c:pt idx="9">
                  <c:v>43845</c:v>
                </c:pt>
                <c:pt idx="10">
                  <c:v>43896</c:v>
                </c:pt>
                <c:pt idx="11">
                  <c:v>43951</c:v>
                </c:pt>
                <c:pt idx="12">
                  <c:v>44041</c:v>
                </c:pt>
                <c:pt idx="13">
                  <c:v>44101</c:v>
                </c:pt>
                <c:pt idx="14">
                  <c:v>44142</c:v>
                </c:pt>
                <c:pt idx="15">
                  <c:v>44189</c:v>
                </c:pt>
                <c:pt idx="16">
                  <c:v>44225</c:v>
                </c:pt>
                <c:pt idx="17">
                  <c:v>44272</c:v>
                </c:pt>
                <c:pt idx="18">
                  <c:v>44310</c:v>
                </c:pt>
                <c:pt idx="19">
                  <c:v>44363</c:v>
                </c:pt>
                <c:pt idx="20">
                  <c:v>44423</c:v>
                </c:pt>
                <c:pt idx="21">
                  <c:v>44476</c:v>
                </c:pt>
                <c:pt idx="22">
                  <c:v>44526</c:v>
                </c:pt>
                <c:pt idx="23">
                  <c:v>44576</c:v>
                </c:pt>
                <c:pt idx="24">
                  <c:v>44619</c:v>
                </c:pt>
                <c:pt idx="25">
                  <c:v>44660</c:v>
                </c:pt>
                <c:pt idx="26">
                  <c:v>44789</c:v>
                </c:pt>
                <c:pt idx="27">
                  <c:v>44849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1E-42DC-9CA1-A1F458D15C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471464"/>
        <c:axId val="362472776"/>
      </c:lineChart>
      <c:dateAx>
        <c:axId val="362471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72776"/>
        <c:crosses val="autoZero"/>
        <c:auto val="1"/>
        <c:lblOffset val="100"/>
        <c:baseTimeUnit val="days"/>
      </c:dateAx>
      <c:valAx>
        <c:axId val="36247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7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42</c:v>
                </c:pt>
                <c:pt idx="1">
                  <c:v>80</c:v>
                </c:pt>
                <c:pt idx="2">
                  <c:v>61</c:v>
                </c:pt>
                <c:pt idx="3">
                  <c:v>46</c:v>
                </c:pt>
                <c:pt idx="4">
                  <c:v>50</c:v>
                </c:pt>
                <c:pt idx="5">
                  <c:v>39</c:v>
                </c:pt>
                <c:pt idx="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76-42BC-81C1-B771899D27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039560"/>
        <c:axId val="364039888"/>
      </c:barChart>
      <c:catAx>
        <c:axId val="36403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039888"/>
        <c:crosses val="autoZero"/>
        <c:auto val="1"/>
        <c:lblAlgn val="ctr"/>
        <c:lblOffset val="100"/>
        <c:noMultiLvlLbl val="0"/>
      </c:catAx>
      <c:valAx>
        <c:axId val="36403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03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7</c:v>
                </c:pt>
                <c:pt idx="14">
                  <c:v>13</c:v>
                </c:pt>
                <c:pt idx="15">
                  <c:v>10</c:v>
                </c:pt>
                <c:pt idx="16">
                  <c:v>9</c:v>
                </c:pt>
                <c:pt idx="17">
                  <c:v>4</c:v>
                </c:pt>
                <c:pt idx="18">
                  <c:v>3</c:v>
                </c:pt>
                <c:pt idx="19">
                  <c:v>7</c:v>
                </c:pt>
                <c:pt idx="20">
                  <c:v>6</c:v>
                </c:pt>
                <c:pt idx="21">
                  <c:v>4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0F-4D1B-8B49-9BAC555A50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052624"/>
        <c:axId val="286050984"/>
      </c:lineChart>
      <c:catAx>
        <c:axId val="28605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50984"/>
        <c:crosses val="autoZero"/>
        <c:auto val="1"/>
        <c:lblAlgn val="ctr"/>
        <c:lblOffset val="100"/>
        <c:noMultiLvlLbl val="0"/>
      </c:catAx>
      <c:valAx>
        <c:axId val="28605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5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0.83641017509684001</c:v>
                </c:pt>
                <c:pt idx="1">
                  <c:v>0</c:v>
                </c:pt>
                <c:pt idx="2">
                  <c:v>1.7056651641108</c:v>
                </c:pt>
                <c:pt idx="3">
                  <c:v>2.7476385711372999</c:v>
                </c:pt>
                <c:pt idx="4">
                  <c:v>0</c:v>
                </c:pt>
                <c:pt idx="5">
                  <c:v>1.1371101094072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0.10872765986364</c:v>
                </c:pt>
                <c:pt idx="12">
                  <c:v>0.54635649081477999</c:v>
                </c:pt>
                <c:pt idx="13">
                  <c:v>0.11948716787098</c:v>
                </c:pt>
                <c:pt idx="14">
                  <c:v>0.17743750047191001</c:v>
                </c:pt>
                <c:pt idx="15">
                  <c:v>0.23104627721022999</c:v>
                </c:pt>
                <c:pt idx="16">
                  <c:v>0.17250061420672999</c:v>
                </c:pt>
                <c:pt idx="17">
                  <c:v>0.10147914920605999</c:v>
                </c:pt>
                <c:pt idx="18">
                  <c:v>0.14119494718403</c:v>
                </c:pt>
                <c:pt idx="19">
                  <c:v>0.14924884791467</c:v>
                </c:pt>
                <c:pt idx="20">
                  <c:v>0.30094262997971</c:v>
                </c:pt>
                <c:pt idx="21">
                  <c:v>0.18744195528575</c:v>
                </c:pt>
                <c:pt idx="22">
                  <c:v>0.16762180895643999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98-4DA6-A2A5-8363ACAF47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054592"/>
        <c:axId val="286048688"/>
      </c:lineChart>
      <c:catAx>
        <c:axId val="28605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48688"/>
        <c:crosses val="autoZero"/>
        <c:auto val="1"/>
        <c:lblAlgn val="ctr"/>
        <c:lblOffset val="100"/>
        <c:noMultiLvlLbl val="0"/>
      </c:catAx>
      <c:valAx>
        <c:axId val="28604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5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14</c:v>
                </c:pt>
                <c:pt idx="2">
                  <c:v>22</c:v>
                </c:pt>
                <c:pt idx="3">
                  <c:v>21</c:v>
                </c:pt>
                <c:pt idx="4">
                  <c:v>14</c:v>
                </c:pt>
                <c:pt idx="5">
                  <c:v>3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10-4B9D-8E0E-B2869FD30F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783464"/>
        <c:axId val="362781168"/>
      </c:barChart>
      <c:catAx>
        <c:axId val="36278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81168"/>
        <c:crosses val="autoZero"/>
        <c:auto val="1"/>
        <c:lblAlgn val="ctr"/>
        <c:lblOffset val="100"/>
        <c:noMultiLvlLbl val="0"/>
      </c:catAx>
      <c:valAx>
        <c:axId val="36278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8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0.31466169056104998</c:v>
                </c:pt>
                <c:pt idx="1">
                  <c:v>0.17361150181282001</c:v>
                </c:pt>
                <c:pt idx="2">
                  <c:v>0.25765781025845003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DD-4C9E-B394-75033D77A2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041200"/>
        <c:axId val="364041528"/>
      </c:barChart>
      <c:catAx>
        <c:axId val="36404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041528"/>
        <c:crosses val="autoZero"/>
        <c:auto val="1"/>
        <c:lblAlgn val="ctr"/>
        <c:lblOffset val="100"/>
        <c:noMultiLvlLbl val="0"/>
      </c:catAx>
      <c:valAx>
        <c:axId val="364041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04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8E-4742-9624-E311D4E19D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8E-4742-9624-E311D4E19D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8E-4742-9624-E311D4E19D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214072"/>
        <c:axId val="360889176"/>
      </c:barChart>
      <c:catAx>
        <c:axId val="287214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89176"/>
        <c:crosses val="autoZero"/>
        <c:auto val="1"/>
        <c:lblAlgn val="ctr"/>
        <c:lblOffset val="100"/>
        <c:noMultiLvlLbl val="0"/>
      </c:catAx>
      <c:valAx>
        <c:axId val="36088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1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0.19553663103218999</c:v>
                </c:pt>
                <c:pt idx="1">
                  <c:v>0.37014987187120002</c:v>
                </c:pt>
                <c:pt idx="2">
                  <c:v>0.24821278558369</c:v>
                </c:pt>
                <c:pt idx="3">
                  <c:v>0.40940819161511</c:v>
                </c:pt>
                <c:pt idx="4">
                  <c:v>0.15466052338674</c:v>
                </c:pt>
                <c:pt idx="5">
                  <c:v>0.33218578244850999</c:v>
                </c:pt>
                <c:pt idx="6">
                  <c:v>0.22649030621489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2D-431D-BC81-C1ED1360B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651832"/>
        <c:axId val="287655768"/>
      </c:barChart>
      <c:catAx>
        <c:axId val="28765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55768"/>
        <c:crosses val="autoZero"/>
        <c:auto val="1"/>
        <c:lblAlgn val="ctr"/>
        <c:lblOffset val="100"/>
        <c:noMultiLvlLbl val="0"/>
      </c:catAx>
      <c:valAx>
        <c:axId val="28765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5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D5-42FE-8095-E162251E87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D5-42FE-8095-E162251E8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653472"/>
        <c:axId val="287651504"/>
      </c:barChart>
      <c:catAx>
        <c:axId val="28765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51504"/>
        <c:crosses val="autoZero"/>
        <c:auto val="1"/>
        <c:lblAlgn val="ctr"/>
        <c:lblOffset val="100"/>
        <c:noMultiLvlLbl val="0"/>
      </c:catAx>
      <c:valAx>
        <c:axId val="28765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5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ADD2A-064F-4229-8FDD-2C9CA00BB4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37DD96-FEC8-481A-8DE9-883D367B3B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574426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637F2-D7FD-42E8-AAA0-118F455F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956FD2-7024-4FAE-B533-2F02F848C2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1234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550154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331081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77844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2560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2070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21608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740161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824132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76365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3856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8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bhdleon (Banco BHD León)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268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9273A-C307-4240-887A-BD48336AD7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807491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0AA92-F491-46D7-AF5E-0A4FDD96B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399760-3F3A-400E-8AF7-EA9CF70ACE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7477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A5416-62CC-4FDF-9B8A-E876D536F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B320E-7D99-4027-ADD7-4613880C2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545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CAF24-EA00-431D-8AD2-8565D3D92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DC5879-8570-49DE-9D2B-70DB77475D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0799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021AB-3EAD-4421-B7A3-00480695F5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D3FF8-4516-4378-AFDE-9FD493B81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240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7F67E-E9FA-47DB-B6AF-630A40069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417056-2D58-47B0-AD2E-F1CCEAC067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3440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F93E3-EFA8-4DF1-8241-60C0AE0251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74449-53B9-4EB0-A45A-8E3A1A55E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291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6881B-1810-4F10-8DCE-A7F3E6085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D93B69-4324-42FC-A8A8-888641A73C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6116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EE83F-F8D2-49FC-8375-886B4F49D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DCD48-DAAE-4A36-BC62-3BEC1A2A0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00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C543C-4DCA-4925-B8BC-8755874D4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A0923F-8685-48BB-9585-93A0819BB4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5647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0FAD8-8538-4E25-94D5-37FBAF7A8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96F16-11DD-489C-95C5-83D4C14EF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827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912E5-30A8-4033-A61A-0C5746B66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52CFE9-FF89-46B3-8062-95CC9F890C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4632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B306F-E78F-4A65-8299-8A5BAF4BD2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01937-8C3E-4E80-8FCE-21380BA56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955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016DE-EF31-4302-9B8D-B6B589263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5689D7-0479-4EB6-BB3A-2F6AAB9455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5598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96BA4-3841-4D46-8AF9-E27A1667C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D0606-C059-46D4-8E9E-32EE148A4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195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844F8-BF87-4A93-BE67-4D9716CCF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03B90A-80C8-40B7-BAC7-430E25E3D9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249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00AF8-330C-4750-A9D2-4A14DBC55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1A09D-0BBE-4974-B962-4CBBA7417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224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899FB-3405-4DD0-BBCC-E415C353F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B7B197-A721-456E-9BF7-C75241CA82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0419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E55D0-4F80-4112-B4A6-896D36842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53598-FBCB-484D-9EA8-EF5143FB0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284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08CEF-4802-4DF5-98CA-2BA355D50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C7D87C-4BCF-412E-9450-5201D779E7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0697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A12C8-BB4B-4514-9DD0-5A8CD7DF7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341D9-56D7-465F-9DD6-1C9327262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964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FF1A3-F01B-4473-9EF1-36D839CFD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8756B8-6A32-446A-B686-E413B23160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5904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648714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71283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07722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73510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2919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42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- 2018-02-01 03:49:43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¡Felicitamos a las @aguilasbbc! Equipo campeón de la #CopaBHDLeon de Beisbol Invernal 2017-2018.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2.7913%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021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- 2018-02-13 02:22:12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Apreciados clientes, lamentamos la situación de intermitencia del servicio de tarjetas de débito y prepago. Estamos trabajando arduamente en la normalización del mismo. En cuanto el servicio sea estabilizado, comunicaremos nuevamente por esta misma vía. #BHDLeon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78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- 2018-02-21 00:32:36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tu comodidad y para que disfrutes de una experiencia bancaria superior, hemos abierto un nuevo y más amplio espacio para que puedas realizar tus operaciones en el área bancaria del centro comercial Ágora Mall y recibir una atención más rápida.
Nuestros horarios de servicios en esta nueva sucursal serán de lunes a viernes de 8:00 am a 9:00 pm, sábados de 9:00 am a 6:00 pm, domingos de 9:00 am a 2:00 pm y feriados de 10:00 am a 4:00 pm.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56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- 2018-02-07 00:00:53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Ejecutivos de #BHDLeón y @Banreservas anunciaron @unared_rd la marca de la primera y más grande red unificada de cajeros automáticos propios de República Dominicana, con la cobertura nacional de más de 1,300 cajeros automáticos #LaRedDeCajerosMásGrande #UNARED @banreservasrd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042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97FA3-8BC8-4529-BD94-5E58909A40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58289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E1317-ABF4-4A92-B66B-283D060C9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C23B98-76CA-4292-B749-51E0A96B63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1721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401604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97803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01126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58726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5489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79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- 2018-02-01 05:14:55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Ejecutivos del Banco BHD León, Jorge Besosa, Luis Lembert e Irvin Isidor, entregan la #CopaBHDLeón junto a Vitelio Mejía, presidente de LIDOM, a los campeones del Béisbol Invernal, @aguilasbbc , luego de su triunfo en una emocionante serie final. ¡Qué viva la pasión por el béisbol! #GenteBHDLeón #BHDLeón #MejoraTuMundo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245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- 2018-02-27 12:30:59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celebramos un año más del nacimiento de nuestra República Dominicana, un día para exaltar los valores patrios y el espíritu de trabajo, la alegría y la actitud de servicio que siempre han estado presentes en el pueblo dominicano. #BancoBHDLeón, #MejoraTuMundo #MesDeLaPatria #HayUnPaísEnElMundo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00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- 2018-02-01 12:27:11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Fotos de la entrega de la #CopaBHDLeón a los campeones del Béisbol Invernal, @aguilasbbc , luego de su triunfo en una emocionante serie final. #GenteBHDLeón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39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- 2018-02-17 14:20:26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Dormir bien es tan esencial para el organismo como llevar una buena alimentación o practicar actividad física regularmente, ya que permite cumplir de mejor forma con las exigencias diarias, ayuda a controlar el estrés y a mantener un buen estado de ánimo. #MujerMujerSalud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581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8A5B9-6BBC-4B62-B212-12B3B8542B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00107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1BD34-A202-4105-9B73-5757C8300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C66B99-2051-493D-A5C4-49C7BC58F8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7554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013249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80264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16296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4216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00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84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- 2018-02-07 15:09:34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#UNARED fue lanzada en presencia de autoridades del sector, ejecutivos de las entidades afiliadas; líderes de opinión y representantes de los medios de comunicación @unared_rd #LaRedDeCajerosMásGrande #UNARED @Banreservas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841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- 2018-02-13 12:49:22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Apreciados clientes, el servicio de tarjetas de débito y prepago ha sido restablecido. Les reiteramos nuestras más sinceras disculpas por la situación anterior y agradecemos mucho su paciencia.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919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BB9A9-2F0A-4B5D-B515-2C66CD880F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4027854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324</Words>
  <Application>Microsoft Office PowerPoint</Application>
  <PresentationFormat>On-screen Show (4:3)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3</vt:lpstr>
      <vt:lpstr>Instagram Posts Table - 2 of 3</vt:lpstr>
      <vt:lpstr>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2018-03-05T13:49:26Z</dcterms:created>
  <dcterms:modified xsi:type="dcterms:W3CDTF">2018-03-05T13:50:02Z</dcterms:modified>
</cp:coreProperties>
</file>