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2"/>
      <p:bold r:id="rId23"/>
      <p:italic r:id="rId24"/>
      <p:boldItalic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 Ramos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22726</c:v>
                </c:pt>
                <c:pt idx="1">
                  <c:v>22723</c:v>
                </c:pt>
                <c:pt idx="2">
                  <c:v>22720</c:v>
                </c:pt>
                <c:pt idx="3">
                  <c:v>22719</c:v>
                </c:pt>
                <c:pt idx="4">
                  <c:v>22723</c:v>
                </c:pt>
                <c:pt idx="5">
                  <c:v>22723</c:v>
                </c:pt>
                <c:pt idx="6">
                  <c:v>22722</c:v>
                </c:pt>
                <c:pt idx="7">
                  <c:v>22723</c:v>
                </c:pt>
                <c:pt idx="8">
                  <c:v>22726</c:v>
                </c:pt>
                <c:pt idx="9">
                  <c:v>22725</c:v>
                </c:pt>
                <c:pt idx="10">
                  <c:v>22727</c:v>
                </c:pt>
                <c:pt idx="11">
                  <c:v>22729</c:v>
                </c:pt>
                <c:pt idx="12">
                  <c:v>22729</c:v>
                </c:pt>
                <c:pt idx="13">
                  <c:v>22729</c:v>
                </c:pt>
                <c:pt idx="14">
                  <c:v>22730</c:v>
                </c:pt>
                <c:pt idx="15">
                  <c:v>22729</c:v>
                </c:pt>
                <c:pt idx="16">
                  <c:v>22731</c:v>
                </c:pt>
                <c:pt idx="17">
                  <c:v>22728</c:v>
                </c:pt>
                <c:pt idx="18">
                  <c:v>22727</c:v>
                </c:pt>
                <c:pt idx="19">
                  <c:v>22725</c:v>
                </c:pt>
                <c:pt idx="20">
                  <c:v>22730</c:v>
                </c:pt>
                <c:pt idx="21">
                  <c:v>22727</c:v>
                </c:pt>
                <c:pt idx="22">
                  <c:v>22728</c:v>
                </c:pt>
                <c:pt idx="23">
                  <c:v>22727</c:v>
                </c:pt>
                <c:pt idx="24">
                  <c:v>22727</c:v>
                </c:pt>
                <c:pt idx="25">
                  <c:v>22731</c:v>
                </c:pt>
                <c:pt idx="26">
                  <c:v>22731</c:v>
                </c:pt>
                <c:pt idx="27">
                  <c:v>22729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0DF-43C1-B842-F6FD60E477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4441472"/>
        <c:axId val="324447048"/>
      </c:lineChart>
      <c:dateAx>
        <c:axId val="3244414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447048"/>
        <c:crosses val="autoZero"/>
        <c:auto val="1"/>
        <c:lblOffset val="100"/>
        <c:baseTimeUnit val="days"/>
      </c:dateAx>
      <c:valAx>
        <c:axId val="324447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441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 Ramos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85D-4914-9BD7-E58D7495F6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20045264"/>
        <c:axId val="320044936"/>
      </c:radarChart>
      <c:catAx>
        <c:axId val="320045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0044936"/>
        <c:crosses val="autoZero"/>
        <c:auto val="1"/>
        <c:lblAlgn val="ctr"/>
        <c:lblOffset val="100"/>
        <c:noMultiLvlLbl val="0"/>
      </c:catAx>
      <c:valAx>
        <c:axId val="320044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0045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 Ramos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0</c:v>
                </c:pt>
                <c:pt idx="1">
                  <c:v>3.0804435838761E-2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0.10119230938449</c:v>
                </c:pt>
                <c:pt idx="14">
                  <c:v>0</c:v>
                </c:pt>
                <c:pt idx="15">
                  <c:v>3.9596990628711998E-2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0.13200158401900999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0.10558268443975</c:v>
                </c:pt>
                <c:pt idx="27">
                  <c:v>1.759788825341E-2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FAE-4858-A549-5F5F3A7CBD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9278880"/>
        <c:axId val="179277240"/>
      </c:lineChart>
      <c:dateAx>
        <c:axId val="1792788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9277240"/>
        <c:crosses val="autoZero"/>
        <c:auto val="1"/>
        <c:lblOffset val="100"/>
        <c:baseTimeUnit val="days"/>
      </c:dateAx>
      <c:valAx>
        <c:axId val="179277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9278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 Ramos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</c:v>
                </c:pt>
                <c:pt idx="1">
                  <c:v>-1</c:v>
                </c:pt>
                <c:pt idx="2">
                  <c:v>1</c:v>
                </c:pt>
                <c:pt idx="3">
                  <c:v>1</c:v>
                </c:pt>
                <c:pt idx="4">
                  <c:v>0</c:v>
                </c:pt>
                <c:pt idx="5">
                  <c:v>-1</c:v>
                </c:pt>
                <c:pt idx="6">
                  <c:v>-1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355-4AEA-B15E-8AACCCE2CB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9274288"/>
        <c:axId val="179274944"/>
      </c:barChart>
      <c:catAx>
        <c:axId val="179274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9274944"/>
        <c:crosses val="autoZero"/>
        <c:auto val="1"/>
        <c:lblAlgn val="ctr"/>
        <c:lblOffset val="100"/>
        <c:noMultiLvlLbl val="0"/>
      </c:catAx>
      <c:valAx>
        <c:axId val="179274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9274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 Ramos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3</c:v>
                </c:pt>
                <c:pt idx="1">
                  <c:v>-3</c:v>
                </c:pt>
                <c:pt idx="2">
                  <c:v>-3</c:v>
                </c:pt>
                <c:pt idx="3">
                  <c:v>-1</c:v>
                </c:pt>
                <c:pt idx="4">
                  <c:v>4</c:v>
                </c:pt>
                <c:pt idx="5">
                  <c:v>0</c:v>
                </c:pt>
                <c:pt idx="6">
                  <c:v>-1</c:v>
                </c:pt>
                <c:pt idx="7">
                  <c:v>1</c:v>
                </c:pt>
                <c:pt idx="8">
                  <c:v>3</c:v>
                </c:pt>
                <c:pt idx="9">
                  <c:v>-1</c:v>
                </c:pt>
                <c:pt idx="10">
                  <c:v>2</c:v>
                </c:pt>
                <c:pt idx="11">
                  <c:v>2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-1</c:v>
                </c:pt>
                <c:pt idx="16">
                  <c:v>2</c:v>
                </c:pt>
                <c:pt idx="17">
                  <c:v>-3</c:v>
                </c:pt>
                <c:pt idx="18">
                  <c:v>-1</c:v>
                </c:pt>
                <c:pt idx="19">
                  <c:v>-2</c:v>
                </c:pt>
                <c:pt idx="20">
                  <c:v>5</c:v>
                </c:pt>
                <c:pt idx="21">
                  <c:v>-3</c:v>
                </c:pt>
                <c:pt idx="22">
                  <c:v>1</c:v>
                </c:pt>
                <c:pt idx="23">
                  <c:v>-1</c:v>
                </c:pt>
                <c:pt idx="24">
                  <c:v>0</c:v>
                </c:pt>
                <c:pt idx="25">
                  <c:v>4</c:v>
                </c:pt>
                <c:pt idx="26">
                  <c:v>0</c:v>
                </c:pt>
                <c:pt idx="27">
                  <c:v>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58F-4F28-91E7-3CEA2E6CF8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5494816"/>
        <c:axId val="325500392"/>
      </c:lineChart>
      <c:dateAx>
        <c:axId val="3254948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5500392"/>
        <c:crosses val="autoZero"/>
        <c:auto val="1"/>
        <c:lblOffset val="100"/>
        <c:baseTimeUnit val="days"/>
      </c:dateAx>
      <c:valAx>
        <c:axId val="325500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5494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 Ramos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1</c:v>
                </c:pt>
                <c:pt idx="27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3DD-4EC5-9EF2-1950197F8F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7965344"/>
        <c:axId val="327966000"/>
      </c:lineChart>
      <c:dateAx>
        <c:axId val="3279653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966000"/>
        <c:crosses val="autoZero"/>
        <c:auto val="1"/>
        <c:lblOffset val="100"/>
        <c:baseTimeUnit val="days"/>
      </c:dateAx>
      <c:valAx>
        <c:axId val="327966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965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 Ramos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1</c:v>
                </c:pt>
                <c:pt idx="2">
                  <c:v>3</c:v>
                </c:pt>
                <c:pt idx="3">
                  <c:v>0</c:v>
                </c:pt>
                <c:pt idx="4">
                  <c:v>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69A-410C-BD8D-C8F9264938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7975184"/>
        <c:axId val="327975512"/>
      </c:barChart>
      <c:catAx>
        <c:axId val="327975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975512"/>
        <c:crosses val="autoZero"/>
        <c:auto val="1"/>
        <c:lblAlgn val="ctr"/>
        <c:lblOffset val="100"/>
        <c:noMultiLvlLbl val="0"/>
      </c:catAx>
      <c:valAx>
        <c:axId val="327975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975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 Ramos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1">
                  <c:v>0.10560126721521</c:v>
                </c:pt>
                <c:pt idx="2">
                  <c:v>8.3601003212039005E-2</c:v>
                </c:pt>
                <c:pt idx="4">
                  <c:v>3.5200422405069001E-2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B5C-44CD-A2D6-F337EAF189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6105000"/>
        <c:axId val="286105984"/>
      </c:barChart>
      <c:catAx>
        <c:axId val="286105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105984"/>
        <c:crosses val="autoZero"/>
        <c:auto val="1"/>
        <c:lblAlgn val="ctr"/>
        <c:lblOffset val="100"/>
        <c:noMultiLvlLbl val="0"/>
      </c:catAx>
      <c:valAx>
        <c:axId val="286105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105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Grupo Ramos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140-4A41-B077-A9AB064C81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7257624"/>
        <c:axId val="287248768"/>
      </c:barChart>
      <c:catAx>
        <c:axId val="287257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248768"/>
        <c:crosses val="autoZero"/>
        <c:auto val="1"/>
        <c:lblAlgn val="ctr"/>
        <c:lblOffset val="100"/>
        <c:noMultiLvlLbl val="0"/>
      </c:catAx>
      <c:valAx>
        <c:axId val="287248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257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 Ramos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0.13200739241397999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0.10120566751738</c:v>
                </c:pt>
                <c:pt idx="13">
                  <c:v>0.10560591393118</c:v>
                </c:pt>
                <c:pt idx="14">
                  <c:v>3.0801724896594E-2</c:v>
                </c:pt>
                <c:pt idx="15">
                  <c:v>1.7600985655197E-2</c:v>
                </c:pt>
                <c:pt idx="16">
                  <c:v>3.9602217724192999E-2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996-40F9-B9FC-5BE2B8ED2C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7248440"/>
        <c:axId val="287252048"/>
      </c:lineChart>
      <c:catAx>
        <c:axId val="287248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252048"/>
        <c:crosses val="autoZero"/>
        <c:auto val="1"/>
        <c:lblAlgn val="ctr"/>
        <c:lblOffset val="100"/>
        <c:noMultiLvlLbl val="0"/>
      </c:catAx>
      <c:valAx>
        <c:axId val="287252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248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 Ramos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016-4310-8009-ACF48D06A0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7251720"/>
        <c:axId val="287254344"/>
      </c:lineChart>
      <c:catAx>
        <c:axId val="287251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254344"/>
        <c:crosses val="autoZero"/>
        <c:auto val="1"/>
        <c:lblAlgn val="ctr"/>
        <c:lblOffset val="100"/>
        <c:noMultiLvlLbl val="0"/>
      </c:catAx>
      <c:valAx>
        <c:axId val="287254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251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 Ramos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Photo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7.1126766723994997E-2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1A2-4BE7-B089-82D8A731BD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7260248"/>
        <c:axId val="287262544"/>
      </c:barChart>
      <c:catAx>
        <c:axId val="287260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262544"/>
        <c:crosses val="autoZero"/>
        <c:auto val="1"/>
        <c:lblAlgn val="ctr"/>
        <c:lblOffset val="100"/>
        <c:noMultiLvlLbl val="0"/>
      </c:catAx>
      <c:valAx>
        <c:axId val="287262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260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Grupo Ramos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80C-4605-A07E-1850EEE8744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Grupo Ramos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80C-4605-A07E-1850EEE8744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Grupo Ramos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80C-4605-A07E-1850EEE8744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Grupo Ramos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80C-4605-A07E-1850EEE8744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Grupo Ramos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80C-4605-A07E-1850EEE8744D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Grupo Ramos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80C-4605-A07E-1850EEE8744D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Grupo Ramos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80C-4605-A07E-1850EEE8744D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Grupo Ramos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F80C-4605-A07E-1850EEE874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79278224"/>
        <c:axId val="320047560"/>
      </c:barChart>
      <c:catAx>
        <c:axId val="179278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0047560"/>
        <c:crosses val="autoZero"/>
        <c:auto val="1"/>
        <c:lblAlgn val="ctr"/>
        <c:lblOffset val="100"/>
        <c:noMultiLvlLbl val="0"/>
      </c:catAx>
      <c:valAx>
        <c:axId val="320047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9278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 Ramos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B1C-4059-AC24-A555F33F43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4554672"/>
        <c:axId val="324556968"/>
      </c:barChart>
      <c:catAx>
        <c:axId val="324554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556968"/>
        <c:crosses val="autoZero"/>
        <c:auto val="1"/>
        <c:lblAlgn val="ctr"/>
        <c:lblOffset val="100"/>
        <c:noMultiLvlLbl val="0"/>
      </c:catAx>
      <c:valAx>
        <c:axId val="324556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554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 Ramos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AFF-4889-A249-E3D7E0CF05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4047960"/>
        <c:axId val="384053536"/>
      </c:barChart>
      <c:catAx>
        <c:axId val="384047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053536"/>
        <c:crosses val="autoZero"/>
        <c:auto val="1"/>
        <c:lblAlgn val="ctr"/>
        <c:lblOffset val="100"/>
        <c:noMultiLvlLbl val="0"/>
      </c:catAx>
      <c:valAx>
        <c:axId val="384053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047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FB9861-76A7-4790-9477-A4D12C829D3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Facebook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5DE22C2-8220-4D58-A5C1-A493A4092EE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16518194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85FA91-62F8-477F-8EF9-671778F010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4798BC2-1733-46B9-AC06-DDBF307FE9E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118468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56243369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5298717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3962160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4189566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9292216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7617146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8529698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3309627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5803771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586637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93924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Grupo Ramos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22729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0.0711%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55203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13540D-5B00-4CB5-B8D5-D8413C95FF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3540485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B147F7-F9FD-4849-B391-0286AE6648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C8AD5A3-4239-44D1-BFD7-F085CB71662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532796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365CAE-C7BE-4AB2-A396-4B1B614393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B2E8F7-183D-483F-919F-EE8C187870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81626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EFC5C5-7404-45D5-8C64-CF1ED0E163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AE8EFDB-DA59-4117-B82F-E0500DDA93B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409810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848A54-CDB1-4B3A-AAA8-54582D072A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A7863C-6CDF-4DEB-97E0-EC5EE4EDAE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27762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AC2DF9-025E-4F13-A9CD-F4101F9CEA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17642A5-64BE-4700-AC6E-9CBA901BA83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497988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A0FF59-2BEC-411E-9552-608D04F778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4650F4-3F92-4D53-B99F-D825817865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38060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EA01CB-71B5-4632-973E-12594EB77B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40B1097-168B-4C37-91FC-B0C4DE5BB76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56458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BC6B8D-1284-4DB9-A2EF-8F3B838056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4DCF2-C4C8-4A1D-BDD4-AD9EE27305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56370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033850-2AF7-414F-BD3C-6459D7203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744E560-5404-4F35-AFAF-5653E828A6B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874036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E4AC3D-4C15-4410-8CF1-5EB686ED1E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6758DC-19C8-4A19-951C-3C2CF94B72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05489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0A3A59-F5DC-4D3E-9D5F-1862C87BF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095D50B-82FE-44AD-9EA1-F7593309C06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078669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4221403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697508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725712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086079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621688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422882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924182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159474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48448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Grupo Ramos - 2018-02-21 00:52:08</a:t>
                      </a:r>
                      <a:r>
                        <a:rPr lang="es-ES" sz="1000"/>
                        <a:t>
Hoy presentamos la versión 12 del programa “Siempre Socios”, una iniciativa que nos ha permitido conocer los sueños y orientar la vocación de miles de jóvenes dominicanos junto a la organización Junior Achivement Dominicana. Este año participarán más de 2,500 alumnos de 60 centros educativos del país, quienes se suman a los 20,000 estudiantes que han sido impactados por el programa desde 2006. #SiempreSocios #SiempreSocios2018 #EducaciondeNegocios #GrupoRamos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0.1320%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28046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Grupo Ramos - 2018-02-27 13:00:32</a:t>
                      </a:r>
                      <a:r>
                        <a:rPr lang="es-ES" sz="1000"/>
                        <a:t>
Feliz Día de la Independencia Nacional.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0.1056%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9088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Grupo Ramos - 2018-02-14 12:35:26</a:t>
                      </a:r>
                      <a:r>
                        <a:rPr lang="es-ES" sz="1000"/>
                        <a:t>
Les deseamos un feliz día del amor y la amistad.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0.1012%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0586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Grupo Ramos - 2018-02-16 16:09:19</a:t>
                      </a:r>
                      <a:r>
                        <a:rPr lang="en-US" sz="1000"/>
                        <a:t>
Celebramos junto a Acento su séptimo aniversario.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0.0396%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96071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Grupo Ramos - 2018-02-02 14:01:00</a:t>
                      </a:r>
                      <a:r>
                        <a:rPr lang="es-ES" sz="1000"/>
                        <a:t>
Hoy celebramos junto al Periódico elDinero su tercer aniversario. ¡Felicidades!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0.0308%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2457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Grupo Ramos - 2018-02-28 15:30:28</a:t>
                      </a:r>
                      <a:r>
                        <a:rPr lang="es-ES" sz="1000"/>
                        <a:t>
Hoy celebramos junto a los cronistas de arte su día. ¡Felicidades!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0.0176%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24403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35FA72-CF3B-478D-A1F1-67C07BF357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5388277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BDFF52-E365-449B-94D3-F18C2A2B1E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407206F-067B-419D-8B86-AA34B30EB29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191787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CF635B-4E71-4D14-B7B9-FE6C955BB4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6E454E-5C67-4610-AC0D-1CBE2AB119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46061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215B38-5F8D-4733-8102-360CA7DC8E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EAC855D-65BF-426F-8C6D-82607EC62AD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290942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24F8EF-475C-4335-A472-D7704B4D2C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38D758-4D6C-47DF-B2E4-8229B4EC69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75451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E3AE76-5A67-4AD9-9A18-A346BDDF95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5C43B7C-0D6B-42D7-8F61-96FC13EDA57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347795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F2AE45-3014-4984-9FD8-3108CAF7E3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03807C-163D-4098-A02E-18709ED05D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16571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D0237-FD69-4D09-B545-FC911D0DE8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0018239-3068-4317-9A1A-04316C3452D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891585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28BAB8-2211-45C6-AE1E-F3D86BECEB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9289B3-2D58-436C-9B8A-37D0F3E6F5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72567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7CF3D5-061C-4346-A3A6-50B6A477C1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9B61D38-E1A6-4CB0-BC11-63A3AA55E56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698109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EAEE51-1576-4102-8CED-3E83C8E443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F65AF1-F86A-43B0-89B9-724CCBA85C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98730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B48DED-6792-4A84-AB8D-73205DF87B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8E82DD2-59E2-4903-831E-3ACF03CD34D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66964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45AB40-DB53-4336-84D6-015FF37ADE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EDC69F-1E1C-4138-A587-CDC815813A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36268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6520CF-E1C8-4449-8DF6-C95131BFD2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5F9AB77-9CB0-42B2-9C49-473D464C10D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697401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6E5E34-8EAC-4F98-9861-86D155CE9D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493876-1229-4A7D-8C9E-A61B3E1F1D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30645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22B295-06AA-4CFC-8735-A5C16AD2CC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E27C225-55DF-4CC8-A509-88F4EF32519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293378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62729C-119B-41D9-AB69-1F65A36C9A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80B5D1-97AD-425D-B9AE-99B7773E9D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82788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21A6A8-4288-4374-B2A7-D6EDF3C522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D1300E6-CA74-4771-80CD-32F514FBA67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000143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16053810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9521605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820639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157353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046864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33917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Constructora Sormart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Grupo Ramos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89142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11E3F8-0CF9-403C-88A4-27DBEA3D6E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22186605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8EA0EF-8EF9-4FF4-902B-F82ADFF3A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D4CD38F-D38F-4696-9E92-C9835A0DBE6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341820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E31508-ABE6-4F1E-9F1C-032DB34338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0C8F48-273D-452D-AAC6-6F997629A0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40887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836947-5865-4449-BE6E-3AD9ECFE0C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89785A2-8D76-4B78-A4BB-AF8DDE26399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42026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61993288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26651696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71722149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51159185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7306467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9145538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73125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#SiempreSocios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81653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#SiempreSocios2018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53502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#EducaciondeNegocios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06147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#GrupoRamos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73641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F0D912-B72A-46FE-AA5E-7928CFA76D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14645549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D3878C-3E5E-463C-821A-7CB841DFCA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Questions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45D2E1E-8B5D-4DB6-A2B4-2A7446C1584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279454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6F4AD0-2653-44AB-B019-2B5D01294F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413600-759E-4207-913A-836A0E4E63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334781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361</Words>
  <Application>Microsoft Office PowerPoint</Application>
  <PresentationFormat>On-screen Show (4:3)</PresentationFormat>
  <Paragraphs>171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Calibri</vt:lpstr>
      <vt:lpstr>Arial</vt:lpstr>
      <vt:lpstr>quintly_template</vt:lpstr>
      <vt:lpstr>Reporte Facebook</vt:lpstr>
      <vt:lpstr>Facebook Key Metrics Table</vt:lpstr>
      <vt:lpstr>Facebook Fans Total</vt:lpstr>
      <vt:lpstr>Facebook Key Metrics Radar</vt:lpstr>
      <vt:lpstr>Facebook Interaction Rate</vt:lpstr>
      <vt:lpstr>Facebook Fans Change Per Weekday</vt:lpstr>
      <vt:lpstr>Facebook Fans Change</vt:lpstr>
      <vt:lpstr>Facebook Own Posts Table</vt:lpstr>
      <vt:lpstr>Facebook Own Posts</vt:lpstr>
      <vt:lpstr>Facebook Own Posts By Weekday</vt:lpstr>
      <vt:lpstr>Facebook Interaction Rate By Weekday</vt:lpstr>
      <vt:lpstr>Facebook Post Type Distribution Per Profile</vt:lpstr>
      <vt:lpstr>Facebook Interaction Rate By Hour</vt:lpstr>
      <vt:lpstr>Facebook Own Posts By Hour</vt:lpstr>
      <vt:lpstr>Facebook Interaction Rate By Post Type</vt:lpstr>
      <vt:lpstr>Facebook Interactions Distribution</vt:lpstr>
      <vt:lpstr>Facebook Key Influencers</vt:lpstr>
      <vt:lpstr>Facebook Response Times</vt:lpstr>
      <vt:lpstr>Facebook Hashtag Detection</vt:lpstr>
      <vt:lpstr>Facebook User Questions By Weekday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Facebook</dc:title>
  <dc:creator>Administrator</dc:creator>
  <cp:lastModifiedBy>Administrator</cp:lastModifiedBy>
  <cp:revision>1</cp:revision>
  <dcterms:created xsi:type="dcterms:W3CDTF">2018-03-05T13:40:30Z</dcterms:created>
  <dcterms:modified xsi:type="dcterms:W3CDTF">2018-03-05T13:41:47Z</dcterms:modified>
</cp:coreProperties>
</file>