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B-415F-808B-FEF59708E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1433640"/>
        <c:axId val="361432000"/>
      </c:radarChart>
      <c:catAx>
        <c:axId val="36143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32000"/>
        <c:crosses val="autoZero"/>
        <c:auto val="1"/>
        <c:lblAlgn val="ctr"/>
        <c:lblOffset val="100"/>
        <c:noMultiLvlLbl val="0"/>
      </c:catAx>
      <c:valAx>
        <c:axId val="36143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3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2569</c:v>
                </c:pt>
                <c:pt idx="1">
                  <c:v>2570</c:v>
                </c:pt>
                <c:pt idx="2">
                  <c:v>2572</c:v>
                </c:pt>
                <c:pt idx="3">
                  <c:v>2572</c:v>
                </c:pt>
                <c:pt idx="4">
                  <c:v>2575</c:v>
                </c:pt>
                <c:pt idx="5">
                  <c:v>2577</c:v>
                </c:pt>
                <c:pt idx="6">
                  <c:v>2583</c:v>
                </c:pt>
                <c:pt idx="7">
                  <c:v>2583</c:v>
                </c:pt>
                <c:pt idx="8">
                  <c:v>2588</c:v>
                </c:pt>
                <c:pt idx="9">
                  <c:v>2593</c:v>
                </c:pt>
                <c:pt idx="10">
                  <c:v>2597</c:v>
                </c:pt>
                <c:pt idx="11">
                  <c:v>2602</c:v>
                </c:pt>
                <c:pt idx="12">
                  <c:v>2605</c:v>
                </c:pt>
                <c:pt idx="13">
                  <c:v>2607</c:v>
                </c:pt>
                <c:pt idx="14">
                  <c:v>2614</c:v>
                </c:pt>
                <c:pt idx="15">
                  <c:v>2625</c:v>
                </c:pt>
                <c:pt idx="16">
                  <c:v>2626</c:v>
                </c:pt>
                <c:pt idx="17">
                  <c:v>2628</c:v>
                </c:pt>
                <c:pt idx="18">
                  <c:v>2631</c:v>
                </c:pt>
                <c:pt idx="19">
                  <c:v>2641</c:v>
                </c:pt>
                <c:pt idx="20">
                  <c:v>2647</c:v>
                </c:pt>
                <c:pt idx="21">
                  <c:v>2650</c:v>
                </c:pt>
                <c:pt idx="22">
                  <c:v>2655</c:v>
                </c:pt>
                <c:pt idx="23">
                  <c:v>2657</c:v>
                </c:pt>
                <c:pt idx="24">
                  <c:v>2659</c:v>
                </c:pt>
                <c:pt idx="25">
                  <c:v>2658</c:v>
                </c:pt>
                <c:pt idx="26">
                  <c:v>2665</c:v>
                </c:pt>
                <c:pt idx="27">
                  <c:v>2666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42-4DF6-A04C-83D62F583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430032"/>
        <c:axId val="361430360"/>
      </c:lineChart>
      <c:dateAx>
        <c:axId val="361430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30360"/>
        <c:crosses val="autoZero"/>
        <c:auto val="1"/>
        <c:lblOffset val="100"/>
        <c:baseTimeUnit val="days"/>
      </c:dateAx>
      <c:valAx>
        <c:axId val="36143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3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5D-4C01-BFA2-793191CAE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646640"/>
        <c:axId val="363648280"/>
      </c:barChart>
      <c:catAx>
        <c:axId val="36364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48280"/>
        <c:crosses val="autoZero"/>
        <c:auto val="1"/>
        <c:lblAlgn val="ctr"/>
        <c:lblOffset val="100"/>
        <c:noMultiLvlLbl val="0"/>
      </c:catAx>
      <c:valAx>
        <c:axId val="36364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4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71-4E7A-A672-BF80191D8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258840"/>
        <c:axId val="366260152"/>
      </c:lineChart>
      <c:catAx>
        <c:axId val="36625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60152"/>
        <c:crosses val="autoZero"/>
        <c:auto val="1"/>
        <c:lblAlgn val="ctr"/>
        <c:lblOffset val="100"/>
        <c:noMultiLvlLbl val="0"/>
      </c:catAx>
      <c:valAx>
        <c:axId val="36626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5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5.0802139037433003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2.1008403361345001</c:v>
                </c:pt>
                <c:pt idx="13">
                  <c:v>4.8510313216196002</c:v>
                </c:pt>
                <c:pt idx="14">
                  <c:v>1.3368983957219001</c:v>
                </c:pt>
                <c:pt idx="15">
                  <c:v>1.4132925897632</c:v>
                </c:pt>
                <c:pt idx="16">
                  <c:v>1.0695187165775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8-4EF4-A3FD-19DA53EAE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256216"/>
        <c:axId val="366251952"/>
      </c:lineChart>
      <c:catAx>
        <c:axId val="36625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51952"/>
        <c:crosses val="autoZero"/>
        <c:auto val="1"/>
        <c:lblAlgn val="ctr"/>
        <c:lblOffset val="100"/>
        <c:noMultiLvlLbl val="0"/>
      </c:catAx>
      <c:valAx>
        <c:axId val="36625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5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62-4DBA-A9A8-1C539B92A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246704"/>
        <c:axId val="366252936"/>
      </c:barChart>
      <c:catAx>
        <c:axId val="36624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52936"/>
        <c:crosses val="autoZero"/>
        <c:auto val="1"/>
        <c:lblAlgn val="ctr"/>
        <c:lblOffset val="100"/>
        <c:noMultiLvlLbl val="0"/>
      </c:catAx>
      <c:valAx>
        <c:axId val="36625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4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2.1383128796105</c:v>
                </c:pt>
                <c:pt idx="1">
                  <c:v>0</c:v>
                </c:pt>
                <c:pt idx="2">
                  <c:v>5.0245561012467004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E0-47CF-BE52-41870ACDD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254248"/>
        <c:axId val="366247688"/>
      </c:barChart>
      <c:catAx>
        <c:axId val="36625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47688"/>
        <c:crosses val="autoZero"/>
        <c:auto val="1"/>
        <c:lblAlgn val="ctr"/>
        <c:lblOffset val="100"/>
        <c:noMultiLvlLbl val="0"/>
      </c:catAx>
      <c:valAx>
        <c:axId val="36624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5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0-48C0-B417-1772326E58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A0-48C0-B417-1772326E5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679608"/>
        <c:axId val="173677640"/>
      </c:barChart>
      <c:catAx>
        <c:axId val="17367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77640"/>
        <c:crosses val="autoZero"/>
        <c:auto val="1"/>
        <c:lblAlgn val="ctr"/>
        <c:lblOffset val="100"/>
        <c:noMultiLvlLbl val="0"/>
      </c:catAx>
      <c:valAx>
        <c:axId val="17367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7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4.8528849828047003</c:v>
                </c:pt>
                <c:pt idx="2">
                  <c:v>2.8658769583493</c:v>
                </c:pt>
                <c:pt idx="4">
                  <c:v>1.2036683225067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C-404F-A7CA-EFBDAA5FA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672720"/>
        <c:axId val="173673048"/>
      </c:barChart>
      <c:catAx>
        <c:axId val="17367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73048"/>
        <c:crosses val="autoZero"/>
        <c:auto val="1"/>
        <c:lblAlgn val="ctr"/>
        <c:lblOffset val="100"/>
        <c:noMultiLvlLbl val="0"/>
      </c:catAx>
      <c:valAx>
        <c:axId val="17367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7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E-44EF-9990-0B03652794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5E-44EF-9990-0B0365279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674360"/>
        <c:axId val="173677312"/>
      </c:barChart>
      <c:catAx>
        <c:axId val="17367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77312"/>
        <c:crosses val="autoZero"/>
        <c:auto val="1"/>
        <c:lblAlgn val="ctr"/>
        <c:lblOffset val="100"/>
        <c:noMultiLvlLbl val="0"/>
      </c:catAx>
      <c:valAx>
        <c:axId val="17367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7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C891E-3438-48A2-AA7C-8EFCC52E21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B36AB0-A5F6-45B9-9808-B0ED3FE991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53608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30346-8FD8-41AE-B208-3D08D9ED2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82889-25ED-4AAA-B412-59AA45E811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373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64232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697258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44836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940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0064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8358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450249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284299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90656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866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4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27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5F5BA-4BC8-4E6D-ACCA-038E8E855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14535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598F5-CDD0-4AA4-B35F-637E2C5A9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6A4A66-79FC-47AE-8CD4-3C6D567B22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8509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5A890-7DE3-433D-BEBF-96F4050AE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D4384-3870-4976-9CC4-FBC1C7CB5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930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0D24-669E-4871-B164-FE5EA838E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D46A45-4D28-4FC5-8805-223D2805E0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2917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7EB7B-70AC-4416-B757-A82B33C62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9F3F8-6817-4463-B633-453FFE9EC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346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0E65-A72E-4556-91CC-2F6A1BA51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8E3FAA-1407-4525-8BC4-4D5746EB7D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7566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C7D4A-D6FD-4D8D-8C4D-1517D8266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F2C6E-23A1-4D64-87CB-6C649A044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809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6F098-C99B-468F-B041-E5EB3B2B5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E132B9-7156-46AE-A49F-9B22609044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2945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44905-7976-4F58-A3D3-E254F135B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0CFBC-0642-4485-9B2A-2DFC8FA62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920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7533C-FD03-4B6A-AF18-7449E0B78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07E4B0-304D-4314-B9D5-66900A9542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987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9D94A-1ED4-4676-AD19-390771503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DFA08-6C38-4E35-BC58-92A6F5A4D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252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EF8D3-2531-405A-A43E-1C85001B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66C8E5-24C6-4BED-9E8A-E7CA45CFB0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212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0D607-0418-47E4-B145-CC5C77EC8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A7EC9-F5A6-4887-8022-8D85F67EB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963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B8A6B-FF6F-4F07-A496-19B70108F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2FFCEB-8317-4465-8021-07236281FA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9189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7F8EE-4095-4627-9088-11D5C35B8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8EBF0-E8DF-43E3-B065-E4BEBA082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698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FBD1B-8580-459D-8FE1-B165B4A94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C285B-B465-4BCD-9474-941AE6162A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9271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19E0D-7A8C-401B-8086-B21CEA2DA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5C444-01B6-421D-AA90-08C6E4DB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462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98E9C-5D07-4063-B31A-221848BED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6B4857-86EE-4487-BDC0-272AF88BA4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8322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0DBDB-7743-4FFD-B9E5-08DEDDAB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7B9CA-8510-42B1-8687-B74CF175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92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33485-FDCF-4B14-A771-9E1C978E1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170FB2-3BCB-49BA-864E-EA8385D446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483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BCECE-3BEE-47DA-80BE-FADB037C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C7A28-F98D-4C5B-BD07-63F5DA8F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33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1D269-0B6A-4FA7-B85B-59F066068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4753F-B22E-441E-82A4-F4DAD7569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653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49809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4833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93500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8688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9743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0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- 2018-02-21 00:27:28</a:t>
                      </a:r>
                      <a:r>
                        <a:rPr lang="es-ES" sz="1000"/>
                        <a:t>
Hoy presentamos la versión 12 del programa “Siempre Socios”, una iniciativa que nos ha permitido conocer los sueños y orientar la vocación de miles de jóvenes dominicanos, junto a la organización @jadominicana. Este año participarán más de 2,500 alumnos de 60 centros educativos del país, quienes se suman a los 20,000 estudiantes que han sido impactados por el programa desde el 2006. #SiempreSocios #SiempreSocios2018 #EducaciondeNegocios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77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- 2018-02-27 13:03:10</a:t>
                      </a:r>
                      <a:r>
                        <a:rPr lang="es-ES" sz="1000"/>
                        <a:t>
Feliz Día de la Independencia Nacional.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73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- 2018-02-14 12:40:37</a:t>
                      </a:r>
                      <a:r>
                        <a:rPr lang="es-ES" sz="1000"/>
                        <a:t>
Les deseamos un feliz día del amor y la amistad.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2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- 2018-02-28 15:30:22</a:t>
                      </a:r>
                      <a:r>
                        <a:rPr lang="es-ES" sz="1000"/>
                        <a:t>
Hoy celebramos junto a los cronistas de arte su día.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23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- 2018-02-02 14:08:16</a:t>
                      </a:r>
                      <a:r>
                        <a:rPr lang="es-ES" sz="1000"/>
                        <a:t>
Hoy celebramos junto al @eldinerodo su tercer aniversario.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10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gruporamosrd (Grupo Ramos) - 2018-02-16 16:06:21</a:t>
                      </a:r>
                      <a:r>
                        <a:rPr lang="en-US" sz="1000"/>
                        <a:t>
Celebramos junto @acentodiario su séptimo aniversario.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394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FECC4-5E37-4B64-B52C-685120DBA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74313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227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2018-03-05T13:33:42Z</dcterms:created>
  <dcterms:modified xsi:type="dcterms:W3CDTF">2018-03-05T13:34:20Z</dcterms:modified>
</cp:coreProperties>
</file>