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1628835</c:v>
                </c:pt>
                <c:pt idx="1">
                  <c:v>1629140</c:v>
                </c:pt>
                <c:pt idx="2">
                  <c:v>1629261</c:v>
                </c:pt>
                <c:pt idx="3">
                  <c:v>1629727</c:v>
                </c:pt>
                <c:pt idx="4">
                  <c:v>1630137</c:v>
                </c:pt>
                <c:pt idx="5">
                  <c:v>1630494</c:v>
                </c:pt>
                <c:pt idx="6">
                  <c:v>1630776</c:v>
                </c:pt>
                <c:pt idx="7">
                  <c:v>1631013</c:v>
                </c:pt>
                <c:pt idx="8">
                  <c:v>1631260</c:v>
                </c:pt>
                <c:pt idx="9">
                  <c:v>1631366</c:v>
                </c:pt>
                <c:pt idx="10">
                  <c:v>1631513</c:v>
                </c:pt>
                <c:pt idx="11">
                  <c:v>1631611</c:v>
                </c:pt>
                <c:pt idx="12">
                  <c:v>1631736</c:v>
                </c:pt>
                <c:pt idx="13">
                  <c:v>1631882</c:v>
                </c:pt>
                <c:pt idx="14">
                  <c:v>1632121</c:v>
                </c:pt>
                <c:pt idx="15">
                  <c:v>1632380</c:v>
                </c:pt>
                <c:pt idx="16">
                  <c:v>1632687</c:v>
                </c:pt>
                <c:pt idx="17">
                  <c:v>1632902</c:v>
                </c:pt>
                <c:pt idx="18">
                  <c:v>1633103</c:v>
                </c:pt>
                <c:pt idx="19">
                  <c:v>1633332</c:v>
                </c:pt>
                <c:pt idx="20">
                  <c:v>1633538</c:v>
                </c:pt>
                <c:pt idx="21">
                  <c:v>1633741</c:v>
                </c:pt>
                <c:pt idx="22">
                  <c:v>1633885</c:v>
                </c:pt>
                <c:pt idx="23">
                  <c:v>1634019</c:v>
                </c:pt>
                <c:pt idx="24">
                  <c:v>1634159</c:v>
                </c:pt>
                <c:pt idx="25">
                  <c:v>1634288</c:v>
                </c:pt>
                <c:pt idx="26">
                  <c:v>1634386</c:v>
                </c:pt>
                <c:pt idx="27">
                  <c:v>1634534</c:v>
                </c:pt>
              </c:numCache>
            </c:numRef>
          </c:val>
          <c:smooth val="0"/>
          <c:extLst>
            <c:ext xmlns:c16="http://schemas.microsoft.com/office/drawing/2014/chart" uri="{C3380CC4-5D6E-409C-BE32-E72D297353CC}">
              <c16:uniqueId val="{00000000-93F1-4F09-A443-400DF30656F6}"/>
            </c:ext>
          </c:extLst>
        </c:ser>
        <c:dLbls>
          <c:showLegendKey val="0"/>
          <c:showVal val="0"/>
          <c:showCatName val="0"/>
          <c:showSerName val="0"/>
          <c:showPercent val="0"/>
          <c:showBubbleSize val="0"/>
        </c:dLbls>
        <c:smooth val="0"/>
        <c:axId val="318154680"/>
        <c:axId val="318153368"/>
      </c:lineChart>
      <c:dateAx>
        <c:axId val="31815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3368"/>
        <c:crosses val="autoZero"/>
        <c:auto val="1"/>
        <c:lblOffset val="100"/>
        <c:baseTimeUnit val="days"/>
      </c:dateAx>
      <c:valAx>
        <c:axId val="31815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B8C-4E62-A17E-A4723775BACE}"/>
            </c:ext>
          </c:extLst>
        </c:ser>
        <c:dLbls>
          <c:showLegendKey val="0"/>
          <c:showVal val="0"/>
          <c:showCatName val="0"/>
          <c:showSerName val="0"/>
          <c:showPercent val="0"/>
          <c:showBubbleSize val="0"/>
        </c:dLbls>
        <c:axId val="277459608"/>
        <c:axId val="277459936"/>
      </c:radarChart>
      <c:catAx>
        <c:axId val="27745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59936"/>
        <c:crosses val="autoZero"/>
        <c:auto val="1"/>
        <c:lblAlgn val="ctr"/>
        <c:lblOffset val="100"/>
        <c:noMultiLvlLbl val="0"/>
      </c:catAx>
      <c:valAx>
        <c:axId val="27745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5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0.41202291544893999</c:v>
                </c:pt>
                <c:pt idx="1">
                  <c:v>0.1365879531267</c:v>
                </c:pt>
                <c:pt idx="2">
                  <c:v>4.9068868156149996</c:v>
                </c:pt>
                <c:pt idx="3">
                  <c:v>0.21417691626971</c:v>
                </c:pt>
                <c:pt idx="4">
                  <c:v>9.6997911569317002E-2</c:v>
                </c:pt>
                <c:pt idx="5">
                  <c:v>0</c:v>
                </c:pt>
                <c:pt idx="6">
                  <c:v>0.23668693484440001</c:v>
                </c:pt>
                <c:pt idx="7">
                  <c:v>0.54493629465393001</c:v>
                </c:pt>
                <c:pt idx="8">
                  <c:v>0.27349037725855002</c:v>
                </c:pt>
                <c:pt idx="9">
                  <c:v>0.17777091214255</c:v>
                </c:pt>
                <c:pt idx="10">
                  <c:v>0.22789696703340001</c:v>
                </c:pt>
                <c:pt idx="11">
                  <c:v>0.12356257377899001</c:v>
                </c:pt>
                <c:pt idx="12">
                  <c:v>0</c:v>
                </c:pt>
                <c:pt idx="13">
                  <c:v>1.2235500600867</c:v>
                </c:pt>
                <c:pt idx="14">
                  <c:v>0</c:v>
                </c:pt>
                <c:pt idx="15">
                  <c:v>0.2608362689539</c:v>
                </c:pt>
                <c:pt idx="16">
                  <c:v>0.11521972297038</c:v>
                </c:pt>
                <c:pt idx="17">
                  <c:v>0.28503289453538</c:v>
                </c:pt>
                <c:pt idx="18">
                  <c:v>0.16417616144989</c:v>
                </c:pt>
                <c:pt idx="19">
                  <c:v>0.22360776308353</c:v>
                </c:pt>
                <c:pt idx="20">
                  <c:v>0.28810451594339997</c:v>
                </c:pt>
                <c:pt idx="21">
                  <c:v>0</c:v>
                </c:pt>
                <c:pt idx="22">
                  <c:v>0.36370951469557999</c:v>
                </c:pt>
                <c:pt idx="23">
                  <c:v>0.17472973502281999</c:v>
                </c:pt>
                <c:pt idx="24">
                  <c:v>0</c:v>
                </c:pt>
                <c:pt idx="25">
                  <c:v>0.34003927248607002</c:v>
                </c:pt>
                <c:pt idx="26">
                  <c:v>0.20084596995601001</c:v>
                </c:pt>
                <c:pt idx="27">
                  <c:v>0.63776415452197999</c:v>
                </c:pt>
              </c:numCache>
            </c:numRef>
          </c:val>
          <c:smooth val="0"/>
          <c:extLst>
            <c:ext xmlns:c16="http://schemas.microsoft.com/office/drawing/2014/chart" uri="{C3380CC4-5D6E-409C-BE32-E72D297353CC}">
              <c16:uniqueId val="{00000000-2713-49CB-ADE6-7A62FDB5F41C}"/>
            </c:ext>
          </c:extLst>
        </c:ser>
        <c:dLbls>
          <c:showLegendKey val="0"/>
          <c:showVal val="0"/>
          <c:showCatName val="0"/>
          <c:showSerName val="0"/>
          <c:showPercent val="0"/>
          <c:showBubbleSize val="0"/>
        </c:dLbls>
        <c:smooth val="0"/>
        <c:axId val="144151648"/>
        <c:axId val="144148696"/>
      </c:lineChart>
      <c:dateAx>
        <c:axId val="14415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48696"/>
        <c:crosses val="autoZero"/>
        <c:auto val="1"/>
        <c:lblOffset val="100"/>
        <c:baseTimeUnit val="days"/>
      </c:dateAx>
      <c:valAx>
        <c:axId val="14414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5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210</c:v>
                </c:pt>
                <c:pt idx="1">
                  <c:v>202</c:v>
                </c:pt>
                <c:pt idx="2">
                  <c:v>196</c:v>
                </c:pt>
                <c:pt idx="3">
                  <c:v>231</c:v>
                </c:pt>
                <c:pt idx="4">
                  <c:v>239</c:v>
                </c:pt>
                <c:pt idx="5">
                  <c:v>167</c:v>
                </c:pt>
                <c:pt idx="6">
                  <c:v>242</c:v>
                </c:pt>
              </c:numCache>
            </c:numRef>
          </c:val>
          <c:extLst>
            <c:ext xmlns:c16="http://schemas.microsoft.com/office/drawing/2014/chart" uri="{C3380CC4-5D6E-409C-BE32-E72D297353CC}">
              <c16:uniqueId val="{00000000-71C4-42E8-ACF2-B91538A12A57}"/>
            </c:ext>
          </c:extLst>
        </c:ser>
        <c:dLbls>
          <c:showLegendKey val="0"/>
          <c:showVal val="0"/>
          <c:showCatName val="0"/>
          <c:showSerName val="0"/>
          <c:showPercent val="0"/>
          <c:showBubbleSize val="0"/>
        </c:dLbls>
        <c:gapWidth val="219"/>
        <c:overlap val="-27"/>
        <c:axId val="322132008"/>
        <c:axId val="322130368"/>
      </c:barChart>
      <c:catAx>
        <c:axId val="32213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30368"/>
        <c:crosses val="autoZero"/>
        <c:auto val="1"/>
        <c:lblAlgn val="ctr"/>
        <c:lblOffset val="100"/>
        <c:noMultiLvlLbl val="0"/>
      </c:catAx>
      <c:valAx>
        <c:axId val="32213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3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245</c:v>
                </c:pt>
                <c:pt idx="1">
                  <c:v>305</c:v>
                </c:pt>
                <c:pt idx="2">
                  <c:v>121</c:v>
                </c:pt>
                <c:pt idx="3">
                  <c:v>466</c:v>
                </c:pt>
                <c:pt idx="4">
                  <c:v>410</c:v>
                </c:pt>
                <c:pt idx="5">
                  <c:v>357</c:v>
                </c:pt>
                <c:pt idx="6">
                  <c:v>282</c:v>
                </c:pt>
                <c:pt idx="7">
                  <c:v>237</c:v>
                </c:pt>
                <c:pt idx="8">
                  <c:v>247</c:v>
                </c:pt>
                <c:pt idx="9">
                  <c:v>106</c:v>
                </c:pt>
                <c:pt idx="10">
                  <c:v>147</c:v>
                </c:pt>
                <c:pt idx="11">
                  <c:v>98</c:v>
                </c:pt>
                <c:pt idx="12">
                  <c:v>125</c:v>
                </c:pt>
                <c:pt idx="13">
                  <c:v>146</c:v>
                </c:pt>
                <c:pt idx="14">
                  <c:v>239</c:v>
                </c:pt>
                <c:pt idx="15">
                  <c:v>259</c:v>
                </c:pt>
                <c:pt idx="16">
                  <c:v>307</c:v>
                </c:pt>
                <c:pt idx="17">
                  <c:v>215</c:v>
                </c:pt>
                <c:pt idx="18">
                  <c:v>201</c:v>
                </c:pt>
                <c:pt idx="19">
                  <c:v>229</c:v>
                </c:pt>
                <c:pt idx="20">
                  <c:v>206</c:v>
                </c:pt>
                <c:pt idx="21">
                  <c:v>203</c:v>
                </c:pt>
                <c:pt idx="22">
                  <c:v>144</c:v>
                </c:pt>
                <c:pt idx="23">
                  <c:v>134</c:v>
                </c:pt>
                <c:pt idx="24">
                  <c:v>140</c:v>
                </c:pt>
                <c:pt idx="25">
                  <c:v>129</c:v>
                </c:pt>
                <c:pt idx="26">
                  <c:v>98</c:v>
                </c:pt>
                <c:pt idx="27">
                  <c:v>148</c:v>
                </c:pt>
              </c:numCache>
            </c:numRef>
          </c:val>
          <c:smooth val="0"/>
          <c:extLst>
            <c:ext xmlns:c16="http://schemas.microsoft.com/office/drawing/2014/chart" uri="{C3380CC4-5D6E-409C-BE32-E72D297353CC}">
              <c16:uniqueId val="{00000000-E7EC-41D7-9AD0-63AB58FE57FD}"/>
            </c:ext>
          </c:extLst>
        </c:ser>
        <c:dLbls>
          <c:showLegendKey val="0"/>
          <c:showVal val="0"/>
          <c:showCatName val="0"/>
          <c:showSerName val="0"/>
          <c:showPercent val="0"/>
          <c:showBubbleSize val="0"/>
        </c:dLbls>
        <c:smooth val="0"/>
        <c:axId val="322130696"/>
        <c:axId val="317621808"/>
      </c:lineChart>
      <c:dateAx>
        <c:axId val="32213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21808"/>
        <c:crosses val="autoZero"/>
        <c:auto val="1"/>
        <c:lblOffset val="100"/>
        <c:baseTimeUnit val="days"/>
      </c:dateAx>
      <c:valAx>
        <c:axId val="31762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3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1</c:v>
                </c:pt>
                <c:pt idx="2">
                  <c:v>1</c:v>
                </c:pt>
                <c:pt idx="3">
                  <c:v>1</c:v>
                </c:pt>
                <c:pt idx="4">
                  <c:v>1</c:v>
                </c:pt>
                <c:pt idx="5">
                  <c:v>0</c:v>
                </c:pt>
                <c:pt idx="6">
                  <c:v>2</c:v>
                </c:pt>
                <c:pt idx="7">
                  <c:v>3</c:v>
                </c:pt>
                <c:pt idx="8">
                  <c:v>2</c:v>
                </c:pt>
                <c:pt idx="9">
                  <c:v>2</c:v>
                </c:pt>
                <c:pt idx="10">
                  <c:v>1</c:v>
                </c:pt>
                <c:pt idx="11">
                  <c:v>2</c:v>
                </c:pt>
                <c:pt idx="12">
                  <c:v>0</c:v>
                </c:pt>
                <c:pt idx="13">
                  <c:v>1</c:v>
                </c:pt>
                <c:pt idx="14">
                  <c:v>0</c:v>
                </c:pt>
                <c:pt idx="15">
                  <c:v>2</c:v>
                </c:pt>
                <c:pt idx="16">
                  <c:v>1</c:v>
                </c:pt>
                <c:pt idx="17">
                  <c:v>2</c:v>
                </c:pt>
                <c:pt idx="18">
                  <c:v>1</c:v>
                </c:pt>
                <c:pt idx="19">
                  <c:v>2</c:v>
                </c:pt>
                <c:pt idx="20">
                  <c:v>1</c:v>
                </c:pt>
                <c:pt idx="21">
                  <c:v>0</c:v>
                </c:pt>
                <c:pt idx="22">
                  <c:v>3</c:v>
                </c:pt>
                <c:pt idx="23">
                  <c:v>1</c:v>
                </c:pt>
                <c:pt idx="24">
                  <c:v>0</c:v>
                </c:pt>
                <c:pt idx="25">
                  <c:v>1</c:v>
                </c:pt>
                <c:pt idx="26">
                  <c:v>2</c:v>
                </c:pt>
                <c:pt idx="27">
                  <c:v>1</c:v>
                </c:pt>
              </c:numCache>
            </c:numRef>
          </c:val>
          <c:smooth val="0"/>
          <c:extLst>
            <c:ext xmlns:c16="http://schemas.microsoft.com/office/drawing/2014/chart" uri="{C3380CC4-5D6E-409C-BE32-E72D297353CC}">
              <c16:uniqueId val="{00000000-A084-47B6-A240-8E06E8ACC61C}"/>
            </c:ext>
          </c:extLst>
        </c:ser>
        <c:dLbls>
          <c:showLegendKey val="0"/>
          <c:showVal val="0"/>
          <c:showCatName val="0"/>
          <c:showSerName val="0"/>
          <c:showPercent val="0"/>
          <c:showBubbleSize val="0"/>
        </c:dLbls>
        <c:smooth val="0"/>
        <c:axId val="404532832"/>
        <c:axId val="404540704"/>
      </c:lineChart>
      <c:dateAx>
        <c:axId val="40453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0704"/>
        <c:crosses val="autoZero"/>
        <c:auto val="1"/>
        <c:lblOffset val="100"/>
        <c:baseTimeUnit val="days"/>
      </c:dateAx>
      <c:valAx>
        <c:axId val="40454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3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6</c:v>
                </c:pt>
                <c:pt idx="4">
                  <c:v>8</c:v>
                </c:pt>
                <c:pt idx="5">
                  <c:v>5</c:v>
                </c:pt>
                <c:pt idx="6">
                  <c:v>4</c:v>
                </c:pt>
              </c:numCache>
            </c:numRef>
          </c:val>
          <c:extLst>
            <c:ext xmlns:c16="http://schemas.microsoft.com/office/drawing/2014/chart" uri="{C3380CC4-5D6E-409C-BE32-E72D297353CC}">
              <c16:uniqueId val="{00000000-D781-40BE-ABBB-E651571B39F2}"/>
            </c:ext>
          </c:extLst>
        </c:ser>
        <c:dLbls>
          <c:showLegendKey val="0"/>
          <c:showVal val="0"/>
          <c:showCatName val="0"/>
          <c:showSerName val="0"/>
          <c:showPercent val="0"/>
          <c:showBubbleSize val="0"/>
        </c:dLbls>
        <c:gapWidth val="219"/>
        <c:overlap val="-27"/>
        <c:axId val="404533160"/>
        <c:axId val="404533488"/>
      </c:barChart>
      <c:catAx>
        <c:axId val="40453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33488"/>
        <c:crosses val="autoZero"/>
        <c:auto val="1"/>
        <c:lblAlgn val="ctr"/>
        <c:lblOffset val="100"/>
        <c:noMultiLvlLbl val="0"/>
      </c:catAx>
      <c:valAx>
        <c:axId val="40453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3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0.16977552026004999</c:v>
                </c:pt>
                <c:pt idx="1">
                  <c:v>0.21249518901944001</c:v>
                </c:pt>
                <c:pt idx="2">
                  <c:v>0.52479524221602003</c:v>
                </c:pt>
                <c:pt idx="3">
                  <c:v>0.47797245054802001</c:v>
                </c:pt>
                <c:pt idx="4">
                  <c:v>0.28719562121096998</c:v>
                </c:pt>
                <c:pt idx="5">
                  <c:v>1.1090260123897</c:v>
                </c:pt>
                <c:pt idx="6">
                  <c:v>0.25305144868737001</c:v>
                </c:pt>
              </c:numCache>
            </c:numRef>
          </c:val>
          <c:extLst>
            <c:ext xmlns:c16="http://schemas.microsoft.com/office/drawing/2014/chart" uri="{C3380CC4-5D6E-409C-BE32-E72D297353CC}">
              <c16:uniqueId val="{00000000-7F33-4D5D-B5A3-7E9A7453F555}"/>
            </c:ext>
          </c:extLst>
        </c:ser>
        <c:dLbls>
          <c:showLegendKey val="0"/>
          <c:showVal val="0"/>
          <c:showCatName val="0"/>
          <c:showSerName val="0"/>
          <c:showPercent val="0"/>
          <c:showBubbleSize val="0"/>
        </c:dLbls>
        <c:gapWidth val="219"/>
        <c:overlap val="-27"/>
        <c:axId val="404549232"/>
        <c:axId val="404546280"/>
      </c:barChart>
      <c:catAx>
        <c:axId val="4045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6280"/>
        <c:crosses val="autoZero"/>
        <c:auto val="1"/>
        <c:lblAlgn val="ctr"/>
        <c:lblOffset val="100"/>
        <c:noMultiLvlLbl val="0"/>
      </c:catAx>
      <c:valAx>
        <c:axId val="40454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4</c:v>
                </c:pt>
              </c:numCache>
            </c:numRef>
          </c:val>
          <c:extLst>
            <c:ext xmlns:c16="http://schemas.microsoft.com/office/drawing/2014/chart" uri="{C3380CC4-5D6E-409C-BE32-E72D297353CC}">
              <c16:uniqueId val="{00000000-5C53-4B48-BFBD-C66AADD1986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4</c:v>
                </c:pt>
              </c:numCache>
            </c:numRef>
          </c:val>
          <c:extLst>
            <c:ext xmlns:c16="http://schemas.microsoft.com/office/drawing/2014/chart" uri="{C3380CC4-5D6E-409C-BE32-E72D297353CC}">
              <c16:uniqueId val="{00000001-5C53-4B48-BFBD-C66AADD1986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29</c:v>
                </c:pt>
              </c:numCache>
            </c:numRef>
          </c:val>
          <c:extLst>
            <c:ext xmlns:c16="http://schemas.microsoft.com/office/drawing/2014/chart" uri="{C3380CC4-5D6E-409C-BE32-E72D297353CC}">
              <c16:uniqueId val="{00000002-5C53-4B48-BFBD-C66AADD19862}"/>
            </c:ext>
          </c:extLst>
        </c:ser>
        <c:dLbls>
          <c:showLegendKey val="0"/>
          <c:showVal val="0"/>
          <c:showCatName val="0"/>
          <c:showSerName val="0"/>
          <c:showPercent val="0"/>
          <c:showBubbleSize val="0"/>
        </c:dLbls>
        <c:gapWidth val="150"/>
        <c:overlap val="100"/>
        <c:axId val="404546936"/>
        <c:axId val="404548248"/>
      </c:barChart>
      <c:catAx>
        <c:axId val="40454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8248"/>
        <c:crosses val="autoZero"/>
        <c:auto val="1"/>
        <c:lblAlgn val="ctr"/>
        <c:lblOffset val="100"/>
        <c:noMultiLvlLbl val="0"/>
      </c:catAx>
      <c:valAx>
        <c:axId val="404548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0.21513999651877999</c:v>
                </c:pt>
                <c:pt idx="1">
                  <c:v>0.20151849827042001</c:v>
                </c:pt>
                <c:pt idx="2">
                  <c:v>0</c:v>
                </c:pt>
                <c:pt idx="3">
                  <c:v>0</c:v>
                </c:pt>
                <c:pt idx="4">
                  <c:v>0</c:v>
                </c:pt>
                <c:pt idx="5">
                  <c:v>0</c:v>
                </c:pt>
                <c:pt idx="6">
                  <c:v>0</c:v>
                </c:pt>
                <c:pt idx="7">
                  <c:v>0</c:v>
                </c:pt>
                <c:pt idx="8">
                  <c:v>0</c:v>
                </c:pt>
                <c:pt idx="9">
                  <c:v>0</c:v>
                </c:pt>
                <c:pt idx="10">
                  <c:v>0</c:v>
                </c:pt>
                <c:pt idx="11">
                  <c:v>0</c:v>
                </c:pt>
                <c:pt idx="12">
                  <c:v>0.55938544212717001</c:v>
                </c:pt>
                <c:pt idx="13">
                  <c:v>0.48044510582173</c:v>
                </c:pt>
                <c:pt idx="14">
                  <c:v>0.23878225950778001</c:v>
                </c:pt>
                <c:pt idx="15">
                  <c:v>0.35503538831536002</c:v>
                </c:pt>
                <c:pt idx="16">
                  <c:v>2.0441338586216</c:v>
                </c:pt>
                <c:pt idx="17">
                  <c:v>0.11148483830715</c:v>
                </c:pt>
                <c:pt idx="18">
                  <c:v>0.31171626587694001</c:v>
                </c:pt>
                <c:pt idx="19">
                  <c:v>0.18401025080309</c:v>
                </c:pt>
                <c:pt idx="20">
                  <c:v>0.25438033061782001</c:v>
                </c:pt>
                <c:pt idx="21">
                  <c:v>0.20994574690550999</c:v>
                </c:pt>
                <c:pt idx="22">
                  <c:v>0.41848184494842999</c:v>
                </c:pt>
                <c:pt idx="23">
                  <c:v>0.2460450156042</c:v>
                </c:pt>
              </c:numCache>
            </c:numRef>
          </c:val>
          <c:smooth val="0"/>
          <c:extLst>
            <c:ext xmlns:c16="http://schemas.microsoft.com/office/drawing/2014/chart" uri="{C3380CC4-5D6E-409C-BE32-E72D297353CC}">
              <c16:uniqueId val="{00000000-708A-4008-9FB0-4865D7BC33E8}"/>
            </c:ext>
          </c:extLst>
        </c:ser>
        <c:dLbls>
          <c:showLegendKey val="0"/>
          <c:showVal val="0"/>
          <c:showCatName val="0"/>
          <c:showSerName val="0"/>
          <c:showPercent val="0"/>
          <c:showBubbleSize val="0"/>
        </c:dLbls>
        <c:smooth val="0"/>
        <c:axId val="404549560"/>
        <c:axId val="404543984"/>
      </c:lineChart>
      <c:catAx>
        <c:axId val="40454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3984"/>
        <c:crosses val="autoZero"/>
        <c:auto val="1"/>
        <c:lblAlgn val="ctr"/>
        <c:lblOffset val="100"/>
        <c:noMultiLvlLbl val="0"/>
      </c:catAx>
      <c:valAx>
        <c:axId val="40454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4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2</c:v>
                </c:pt>
                <c:pt idx="2">
                  <c:v>0</c:v>
                </c:pt>
                <c:pt idx="3">
                  <c:v>0</c:v>
                </c:pt>
                <c:pt idx="4">
                  <c:v>0</c:v>
                </c:pt>
                <c:pt idx="5">
                  <c:v>0</c:v>
                </c:pt>
                <c:pt idx="6">
                  <c:v>0</c:v>
                </c:pt>
                <c:pt idx="7">
                  <c:v>0</c:v>
                </c:pt>
                <c:pt idx="8">
                  <c:v>0</c:v>
                </c:pt>
                <c:pt idx="9">
                  <c:v>0</c:v>
                </c:pt>
                <c:pt idx="10">
                  <c:v>0</c:v>
                </c:pt>
                <c:pt idx="11">
                  <c:v>0</c:v>
                </c:pt>
                <c:pt idx="12">
                  <c:v>1</c:v>
                </c:pt>
                <c:pt idx="13">
                  <c:v>3</c:v>
                </c:pt>
                <c:pt idx="14">
                  <c:v>1</c:v>
                </c:pt>
                <c:pt idx="15">
                  <c:v>5</c:v>
                </c:pt>
                <c:pt idx="16">
                  <c:v>3</c:v>
                </c:pt>
                <c:pt idx="17">
                  <c:v>1</c:v>
                </c:pt>
                <c:pt idx="18">
                  <c:v>1</c:v>
                </c:pt>
                <c:pt idx="19">
                  <c:v>3</c:v>
                </c:pt>
                <c:pt idx="20">
                  <c:v>2</c:v>
                </c:pt>
                <c:pt idx="21">
                  <c:v>2</c:v>
                </c:pt>
                <c:pt idx="22">
                  <c:v>3</c:v>
                </c:pt>
                <c:pt idx="23">
                  <c:v>6</c:v>
                </c:pt>
              </c:numCache>
            </c:numRef>
          </c:val>
          <c:smooth val="0"/>
          <c:extLst>
            <c:ext xmlns:c16="http://schemas.microsoft.com/office/drawing/2014/chart" uri="{C3380CC4-5D6E-409C-BE32-E72D297353CC}">
              <c16:uniqueId val="{00000000-7A14-4F7D-84B8-593FC9226E82}"/>
            </c:ext>
          </c:extLst>
        </c:ser>
        <c:dLbls>
          <c:showLegendKey val="0"/>
          <c:showVal val="0"/>
          <c:showCatName val="0"/>
          <c:showSerName val="0"/>
          <c:showPercent val="0"/>
          <c:showBubbleSize val="0"/>
        </c:dLbls>
        <c:smooth val="0"/>
        <c:axId val="404526928"/>
        <c:axId val="404523976"/>
      </c:lineChart>
      <c:catAx>
        <c:axId val="40452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23976"/>
        <c:crosses val="autoZero"/>
        <c:auto val="1"/>
        <c:lblAlgn val="ctr"/>
        <c:lblOffset val="100"/>
        <c:noMultiLvlLbl val="0"/>
      </c:catAx>
      <c:valAx>
        <c:axId val="40452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2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pt idx="0">
                  <c:v>0.73572690683607</c:v>
                </c:pt>
                <c:pt idx="1">
                  <c:v>0.53526600294882998</c:v>
                </c:pt>
                <c:pt idx="2">
                  <c:v>0.37817082651903</c:v>
                </c:pt>
              </c:numCache>
            </c:numRef>
          </c:val>
          <c:extLst>
            <c:ext xmlns:c16="http://schemas.microsoft.com/office/drawing/2014/chart" uri="{C3380CC4-5D6E-409C-BE32-E72D297353CC}">
              <c16:uniqueId val="{00000000-67E1-4F5D-B714-3091A14EAD9E}"/>
            </c:ext>
          </c:extLst>
        </c:ser>
        <c:dLbls>
          <c:showLegendKey val="0"/>
          <c:showVal val="0"/>
          <c:showCatName val="0"/>
          <c:showSerName val="0"/>
          <c:showPercent val="0"/>
          <c:showBubbleSize val="0"/>
        </c:dLbls>
        <c:gapWidth val="219"/>
        <c:overlap val="-27"/>
        <c:axId val="404523320"/>
        <c:axId val="404521352"/>
      </c:barChart>
      <c:catAx>
        <c:axId val="40452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21352"/>
        <c:crosses val="autoZero"/>
        <c:auto val="1"/>
        <c:lblAlgn val="ctr"/>
        <c:lblOffset val="100"/>
        <c:noMultiLvlLbl val="0"/>
      </c:catAx>
      <c:valAx>
        <c:axId val="40452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2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133448</c:v>
                </c:pt>
              </c:numCache>
            </c:numRef>
          </c:val>
          <c:extLst>
            <c:ext xmlns:c16="http://schemas.microsoft.com/office/drawing/2014/chart" uri="{C3380CC4-5D6E-409C-BE32-E72D297353CC}">
              <c16:uniqueId val="{00000000-8CA9-4FCA-9328-11887F97F8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31713</c:v>
                </c:pt>
              </c:numCache>
            </c:numRef>
          </c:val>
          <c:extLst>
            <c:ext xmlns:c16="http://schemas.microsoft.com/office/drawing/2014/chart" uri="{C3380CC4-5D6E-409C-BE32-E72D297353CC}">
              <c16:uniqueId val="{00000001-8CA9-4FCA-9328-11887F97F80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994</c:v>
                </c:pt>
              </c:numCache>
            </c:numRef>
          </c:val>
          <c:extLst>
            <c:ext xmlns:c16="http://schemas.microsoft.com/office/drawing/2014/chart" uri="{C3380CC4-5D6E-409C-BE32-E72D297353CC}">
              <c16:uniqueId val="{00000002-8CA9-4FCA-9328-11887F97F80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514</c:v>
                </c:pt>
              </c:numCache>
            </c:numRef>
          </c:val>
          <c:extLst>
            <c:ext xmlns:c16="http://schemas.microsoft.com/office/drawing/2014/chart" uri="{C3380CC4-5D6E-409C-BE32-E72D297353CC}">
              <c16:uniqueId val="{00000003-8CA9-4FCA-9328-11887F97F8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244</c:v>
                </c:pt>
              </c:numCache>
            </c:numRef>
          </c:val>
          <c:extLst>
            <c:ext xmlns:c16="http://schemas.microsoft.com/office/drawing/2014/chart" uri="{C3380CC4-5D6E-409C-BE32-E72D297353CC}">
              <c16:uniqueId val="{00000004-8CA9-4FCA-9328-11887F97F8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831</c:v>
                </c:pt>
              </c:numCache>
            </c:numRef>
          </c:val>
          <c:extLst>
            <c:ext xmlns:c16="http://schemas.microsoft.com/office/drawing/2014/chart" uri="{C3380CC4-5D6E-409C-BE32-E72D297353CC}">
              <c16:uniqueId val="{00000005-8CA9-4FCA-9328-11887F97F80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24411</c:v>
                </c:pt>
              </c:numCache>
            </c:numRef>
          </c:val>
          <c:extLst>
            <c:ext xmlns:c16="http://schemas.microsoft.com/office/drawing/2014/chart" uri="{C3380CC4-5D6E-409C-BE32-E72D297353CC}">
              <c16:uniqueId val="{00000006-8CA9-4FCA-9328-11887F97F80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69658</c:v>
                </c:pt>
              </c:numCache>
            </c:numRef>
          </c:val>
          <c:extLst>
            <c:ext xmlns:c16="http://schemas.microsoft.com/office/drawing/2014/chart" uri="{C3380CC4-5D6E-409C-BE32-E72D297353CC}">
              <c16:uniqueId val="{00000007-8CA9-4FCA-9328-11887F97F805}"/>
            </c:ext>
          </c:extLst>
        </c:ser>
        <c:dLbls>
          <c:showLegendKey val="0"/>
          <c:showVal val="0"/>
          <c:showCatName val="0"/>
          <c:showSerName val="0"/>
          <c:showPercent val="0"/>
          <c:showBubbleSize val="0"/>
        </c:dLbls>
        <c:gapWidth val="150"/>
        <c:overlap val="100"/>
        <c:axId val="322937712"/>
        <c:axId val="322932792"/>
      </c:barChart>
      <c:catAx>
        <c:axId val="32293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32792"/>
        <c:crosses val="autoZero"/>
        <c:auto val="1"/>
        <c:lblAlgn val="ctr"/>
        <c:lblOffset val="100"/>
        <c:noMultiLvlLbl val="0"/>
      </c:catAx>
      <c:valAx>
        <c:axId val="322932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3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012-4A1B-A685-B063EE96A67F}"/>
            </c:ext>
          </c:extLst>
        </c:ser>
        <c:dLbls>
          <c:showLegendKey val="0"/>
          <c:showVal val="0"/>
          <c:showCatName val="0"/>
          <c:showSerName val="0"/>
          <c:showPercent val="0"/>
          <c:showBubbleSize val="0"/>
        </c:dLbls>
        <c:gapWidth val="219"/>
        <c:overlap val="-27"/>
        <c:axId val="394377200"/>
        <c:axId val="394384416"/>
      </c:barChart>
      <c:catAx>
        <c:axId val="39437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4416"/>
        <c:crosses val="autoZero"/>
        <c:auto val="1"/>
        <c:lblAlgn val="ctr"/>
        <c:lblOffset val="100"/>
        <c:noMultiLvlLbl val="0"/>
      </c:catAx>
      <c:valAx>
        <c:axId val="39438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7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1901-4699-B7AD-A75B003439D2}"/>
            </c:ext>
          </c:extLst>
        </c:ser>
        <c:dLbls>
          <c:showLegendKey val="0"/>
          <c:showVal val="0"/>
          <c:showCatName val="0"/>
          <c:showSerName val="0"/>
          <c:showPercent val="0"/>
          <c:showBubbleSize val="0"/>
        </c:dLbls>
        <c:gapWidth val="219"/>
        <c:overlap val="-27"/>
        <c:axId val="394382776"/>
        <c:axId val="394383104"/>
      </c:barChart>
      <c:catAx>
        <c:axId val="39438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3104"/>
        <c:crosses val="autoZero"/>
        <c:auto val="1"/>
        <c:lblAlgn val="ctr"/>
        <c:lblOffset val="100"/>
        <c:noMultiLvlLbl val="0"/>
      </c:catAx>
      <c:valAx>
        <c:axId val="39438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6E67-6445-436A-A6F1-826A5AB13CC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2E727A7-7D70-482F-8912-E827F6FC773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5917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F45E-D78E-438E-96D1-0C6830FC494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D3ADC4F-8BC1-4F01-B138-08EF670DCCF1}"/>
              </a:ext>
            </a:extLst>
          </p:cNvPr>
          <p:cNvGraphicFramePr>
            <a:graphicFrameLocks noGrp="1"/>
          </p:cNvGraphicFramePr>
          <p:nvPr>
            <p:ph type="tbl" sz="quarter" idx="13"/>
            <p:extLst>
              <p:ext uri="{D42A27DB-BD31-4B8C-83A1-F6EECF244321}">
                <p14:modId xmlns:p14="http://schemas.microsoft.com/office/powerpoint/2010/main" val="148641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5253618"/>
                    </a:ext>
                  </a:extLst>
                </a:gridCol>
                <a:gridCol w="740664">
                  <a:extLst>
                    <a:ext uri="{9D8B030D-6E8A-4147-A177-3AD203B41FA5}">
                      <a16:colId xmlns:a16="http://schemas.microsoft.com/office/drawing/2014/main" val="2629181284"/>
                    </a:ext>
                  </a:extLst>
                </a:gridCol>
                <a:gridCol w="740664">
                  <a:extLst>
                    <a:ext uri="{9D8B030D-6E8A-4147-A177-3AD203B41FA5}">
                      <a16:colId xmlns:a16="http://schemas.microsoft.com/office/drawing/2014/main" val="508877981"/>
                    </a:ext>
                  </a:extLst>
                </a:gridCol>
                <a:gridCol w="740664">
                  <a:extLst>
                    <a:ext uri="{9D8B030D-6E8A-4147-A177-3AD203B41FA5}">
                      <a16:colId xmlns:a16="http://schemas.microsoft.com/office/drawing/2014/main" val="1712216179"/>
                    </a:ext>
                  </a:extLst>
                </a:gridCol>
                <a:gridCol w="740664">
                  <a:extLst>
                    <a:ext uri="{9D8B030D-6E8A-4147-A177-3AD203B41FA5}">
                      <a16:colId xmlns:a16="http://schemas.microsoft.com/office/drawing/2014/main" val="3806857431"/>
                    </a:ext>
                  </a:extLst>
                </a:gridCol>
                <a:gridCol w="740664">
                  <a:extLst>
                    <a:ext uri="{9D8B030D-6E8A-4147-A177-3AD203B41FA5}">
                      <a16:colId xmlns:a16="http://schemas.microsoft.com/office/drawing/2014/main" val="415404988"/>
                    </a:ext>
                  </a:extLst>
                </a:gridCol>
                <a:gridCol w="740664">
                  <a:extLst>
                    <a:ext uri="{9D8B030D-6E8A-4147-A177-3AD203B41FA5}">
                      <a16:colId xmlns:a16="http://schemas.microsoft.com/office/drawing/2014/main" val="288122385"/>
                    </a:ext>
                  </a:extLst>
                </a:gridCol>
                <a:gridCol w="740664">
                  <a:extLst>
                    <a:ext uri="{9D8B030D-6E8A-4147-A177-3AD203B41FA5}">
                      <a16:colId xmlns:a16="http://schemas.microsoft.com/office/drawing/2014/main" val="3710098710"/>
                    </a:ext>
                  </a:extLst>
                </a:gridCol>
                <a:gridCol w="740664">
                  <a:extLst>
                    <a:ext uri="{9D8B030D-6E8A-4147-A177-3AD203B41FA5}">
                      <a16:colId xmlns:a16="http://schemas.microsoft.com/office/drawing/2014/main" val="2011348630"/>
                    </a:ext>
                  </a:extLst>
                </a:gridCol>
                <a:gridCol w="740664">
                  <a:extLst>
                    <a:ext uri="{9D8B030D-6E8A-4147-A177-3AD203B41FA5}">
                      <a16:colId xmlns:a16="http://schemas.microsoft.com/office/drawing/2014/main" val="34866931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71652327"/>
                  </a:ext>
                </a:extLst>
              </a:tr>
              <a:tr h="370840">
                <a:tc>
                  <a:txBody>
                    <a:bodyPr/>
                    <a:lstStyle/>
                    <a:p>
                      <a:r>
                        <a:rPr lang="en-US" sz="1000"/>
                        <a:t>María Eugenia Vidal</a:t>
                      </a:r>
                    </a:p>
                  </a:txBody>
                  <a:tcPr/>
                </a:tc>
                <a:tc>
                  <a:txBody>
                    <a:bodyPr/>
                    <a:lstStyle/>
                    <a:p>
                      <a:r>
                        <a:rPr lang="en-US" sz="1000"/>
                        <a:t>1634534</a:t>
                      </a:r>
                    </a:p>
                  </a:txBody>
                  <a:tcPr/>
                </a:tc>
                <a:tc>
                  <a:txBody>
                    <a:bodyPr/>
                    <a:lstStyle/>
                    <a:p>
                      <a:r>
                        <a:rPr lang="en-US" sz="1000"/>
                        <a:t>5944</a:t>
                      </a:r>
                    </a:p>
                  </a:txBody>
                  <a:tcPr/>
                </a:tc>
                <a:tc>
                  <a:txBody>
                    <a:bodyPr/>
                    <a:lstStyle/>
                    <a:p>
                      <a:r>
                        <a:rPr lang="en-US" sz="1000"/>
                        <a:t>37</a:t>
                      </a:r>
                    </a:p>
                  </a:txBody>
                  <a:tcPr/>
                </a:tc>
                <a:tc>
                  <a:txBody>
                    <a:bodyPr/>
                    <a:lstStyle/>
                    <a:p>
                      <a:r>
                        <a:rPr lang="en-US" sz="1000"/>
                        <a:t>167744</a:t>
                      </a:r>
                    </a:p>
                  </a:txBody>
                  <a:tcPr/>
                </a:tc>
                <a:tc>
                  <a:txBody>
                    <a:bodyPr/>
                    <a:lstStyle/>
                    <a:p>
                      <a:r>
                        <a:rPr lang="en-US" sz="1000"/>
                        <a:t>24411</a:t>
                      </a:r>
                    </a:p>
                  </a:txBody>
                  <a:tcPr/>
                </a:tc>
                <a:tc>
                  <a:txBody>
                    <a:bodyPr/>
                    <a:lstStyle/>
                    <a:p>
                      <a:r>
                        <a:rPr lang="en-US" sz="1000"/>
                        <a:t>69658</a:t>
                      </a:r>
                    </a:p>
                  </a:txBody>
                  <a:tcPr/>
                </a:tc>
                <a:tc>
                  <a:txBody>
                    <a:bodyPr/>
                    <a:lstStyle/>
                    <a:p>
                      <a:r>
                        <a:rPr lang="en-US" sz="1000"/>
                        <a:t>0</a:t>
                      </a:r>
                    </a:p>
                  </a:txBody>
                  <a:tcPr/>
                </a:tc>
                <a:tc>
                  <a:txBody>
                    <a:bodyPr/>
                    <a:lstStyle/>
                    <a:p>
                      <a:r>
                        <a:rPr lang="en-US" sz="1000"/>
                        <a:t>0.4337%</a:t>
                      </a:r>
                    </a:p>
                  </a:txBody>
                  <a:tcPr/>
                </a:tc>
                <a:tc>
                  <a:txBody>
                    <a:bodyPr/>
                    <a:lstStyle/>
                    <a:p>
                      <a:r>
                        <a:rPr lang="en-US" sz="1000"/>
                        <a:t>0.0%</a:t>
                      </a:r>
                    </a:p>
                  </a:txBody>
                  <a:tcPr/>
                </a:tc>
                <a:extLst>
                  <a:ext uri="{0D108BD9-81ED-4DB2-BD59-A6C34878D82A}">
                    <a16:rowId xmlns:a16="http://schemas.microsoft.com/office/drawing/2014/main" val="2636533647"/>
                  </a:ext>
                </a:extLst>
              </a:tr>
            </a:tbl>
          </a:graphicData>
        </a:graphic>
      </p:graphicFrame>
      <p:sp>
        <p:nvSpPr>
          <p:cNvPr id="4" name="Text Placeholder 3">
            <a:extLst>
              <a:ext uri="{FF2B5EF4-FFF2-40B4-BE49-F238E27FC236}">
                <a16:creationId xmlns:a16="http://schemas.microsoft.com/office/drawing/2014/main" id="{FFBB5EA3-D5F0-4A8D-A303-9BD6E82557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55953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BA79-FD01-422B-84F5-034E207D757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D43BF52-E7B3-4836-9CCC-61FC6D91028E}"/>
              </a:ext>
            </a:extLst>
          </p:cNvPr>
          <p:cNvGraphicFramePr>
            <a:graphicFrameLocks noGrp="1"/>
          </p:cNvGraphicFramePr>
          <p:nvPr>
            <p:ph type="chart" sz="quarter" idx="13"/>
            <p:extLst>
              <p:ext uri="{D42A27DB-BD31-4B8C-83A1-F6EECF244321}">
                <p14:modId xmlns:p14="http://schemas.microsoft.com/office/powerpoint/2010/main" val="1570474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AD45A-7785-4BC3-8A98-DD1C4F21F0D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4BFB85-6DBC-465E-9B87-0BE58BD97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75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750B-AA63-447B-B14C-E256641BFCB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A10AD509-9D1C-4DC1-AD82-0E416FB334FA}"/>
              </a:ext>
            </a:extLst>
          </p:cNvPr>
          <p:cNvGraphicFramePr>
            <a:graphicFrameLocks noGrp="1"/>
          </p:cNvGraphicFramePr>
          <p:nvPr>
            <p:ph type="chart" sz="quarter" idx="13"/>
            <p:extLst>
              <p:ext uri="{D42A27DB-BD31-4B8C-83A1-F6EECF244321}">
                <p14:modId xmlns:p14="http://schemas.microsoft.com/office/powerpoint/2010/main" val="1962740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501A1-9CD1-4819-8B3C-8D5229DDDBA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111737-F459-4010-BE87-7126FDBDB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343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18F5-7EE2-4F9A-9427-E7A25668AF5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330DBB0-AAF1-4C99-AA43-CB8636A3FF1E}"/>
              </a:ext>
            </a:extLst>
          </p:cNvPr>
          <p:cNvGraphicFramePr>
            <a:graphicFrameLocks noGrp="1"/>
          </p:cNvGraphicFramePr>
          <p:nvPr>
            <p:ph type="chart" sz="quarter" idx="13"/>
            <p:extLst>
              <p:ext uri="{D42A27DB-BD31-4B8C-83A1-F6EECF244321}">
                <p14:modId xmlns:p14="http://schemas.microsoft.com/office/powerpoint/2010/main" val="265557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A26CE-DA9A-45C0-B83A-B5173EBF61E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6534864-A254-477D-B538-46F164BE9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9060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A0606-03A1-4818-940F-5F4C3A5FEDE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5B8FA9F-FC7D-4B1F-93EC-C8CB65C0F75F}"/>
              </a:ext>
            </a:extLst>
          </p:cNvPr>
          <p:cNvGraphicFramePr>
            <a:graphicFrameLocks noGrp="1"/>
          </p:cNvGraphicFramePr>
          <p:nvPr>
            <p:ph type="chart" sz="quarter" idx="13"/>
            <p:extLst>
              <p:ext uri="{D42A27DB-BD31-4B8C-83A1-F6EECF244321}">
                <p14:modId xmlns:p14="http://schemas.microsoft.com/office/powerpoint/2010/main" val="3812413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DFF63-2968-4836-9BE7-5F77CA18531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494C66F-F3BB-44B5-B4BB-EFE321483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94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8C42-519C-49BA-9BDF-10A10C8EA5D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0ED1E4B-225F-4A29-9646-EFF339C13C25}"/>
              </a:ext>
            </a:extLst>
          </p:cNvPr>
          <p:cNvGraphicFramePr>
            <a:graphicFrameLocks noGrp="1"/>
          </p:cNvGraphicFramePr>
          <p:nvPr>
            <p:ph type="chart" sz="quarter" idx="13"/>
            <p:extLst>
              <p:ext uri="{D42A27DB-BD31-4B8C-83A1-F6EECF244321}">
                <p14:modId xmlns:p14="http://schemas.microsoft.com/office/powerpoint/2010/main" val="62194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7D364-CCC7-4C80-A9F8-B2CC92F1E4C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EB4CEE4-EE0F-424C-AD36-E6E23673C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72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6559D-A61F-4F33-8F8B-6042549115F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6CE7074-EDD3-470F-82EF-6CB4438B3E89}"/>
              </a:ext>
            </a:extLst>
          </p:cNvPr>
          <p:cNvGraphicFramePr>
            <a:graphicFrameLocks noGrp="1"/>
          </p:cNvGraphicFramePr>
          <p:nvPr>
            <p:ph type="tbl" sz="quarter" idx="13"/>
            <p:extLst>
              <p:ext uri="{D42A27DB-BD31-4B8C-83A1-F6EECF244321}">
                <p14:modId xmlns:p14="http://schemas.microsoft.com/office/powerpoint/2010/main" val="98097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4312901"/>
                    </a:ext>
                  </a:extLst>
                </a:gridCol>
                <a:gridCol w="658368">
                  <a:extLst>
                    <a:ext uri="{9D8B030D-6E8A-4147-A177-3AD203B41FA5}">
                      <a16:colId xmlns:a16="http://schemas.microsoft.com/office/drawing/2014/main" val="69672881"/>
                    </a:ext>
                  </a:extLst>
                </a:gridCol>
                <a:gridCol w="658368">
                  <a:extLst>
                    <a:ext uri="{9D8B030D-6E8A-4147-A177-3AD203B41FA5}">
                      <a16:colId xmlns:a16="http://schemas.microsoft.com/office/drawing/2014/main" val="136456872"/>
                    </a:ext>
                  </a:extLst>
                </a:gridCol>
                <a:gridCol w="658368">
                  <a:extLst>
                    <a:ext uri="{9D8B030D-6E8A-4147-A177-3AD203B41FA5}">
                      <a16:colId xmlns:a16="http://schemas.microsoft.com/office/drawing/2014/main" val="4182276045"/>
                    </a:ext>
                  </a:extLst>
                </a:gridCol>
                <a:gridCol w="658368">
                  <a:extLst>
                    <a:ext uri="{9D8B030D-6E8A-4147-A177-3AD203B41FA5}">
                      <a16:colId xmlns:a16="http://schemas.microsoft.com/office/drawing/2014/main" val="1147190629"/>
                    </a:ext>
                  </a:extLst>
                </a:gridCol>
                <a:gridCol w="658368">
                  <a:extLst>
                    <a:ext uri="{9D8B030D-6E8A-4147-A177-3AD203B41FA5}">
                      <a16:colId xmlns:a16="http://schemas.microsoft.com/office/drawing/2014/main" val="2733581845"/>
                    </a:ext>
                  </a:extLst>
                </a:gridCol>
                <a:gridCol w="658368">
                  <a:extLst>
                    <a:ext uri="{9D8B030D-6E8A-4147-A177-3AD203B41FA5}">
                      <a16:colId xmlns:a16="http://schemas.microsoft.com/office/drawing/2014/main" val="3153966031"/>
                    </a:ext>
                  </a:extLst>
                </a:gridCol>
                <a:gridCol w="658368">
                  <a:extLst>
                    <a:ext uri="{9D8B030D-6E8A-4147-A177-3AD203B41FA5}">
                      <a16:colId xmlns:a16="http://schemas.microsoft.com/office/drawing/2014/main" val="248455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002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- 2018-02-03 16:10:14</a:t>
                      </a:r>
                      <a:r>
                        <a:rPr kumimoji="0" lang="es-ES" sz="1000" b="0" i="0" u="none" strike="noStrike" kern="1200" cap="none" spc="0" normalizeH="0" baseline="0" noProof="0">
                          <a:ln>
                            <a:noFill/>
                          </a:ln>
                          <a:solidFill>
                            <a:prstClr val="black"/>
                          </a:solidFill>
                          <a:effectLst/>
                          <a:uLnTx/>
                          <a:uFillTx/>
                          <a:latin typeface="+mn-lt"/>
                          <a:ea typeface="+mn-ea"/>
                          <a:cs typeface="+mn-cs"/>
                        </a:rPr>
                        <a:t>
ELLOS TAMBIÉN DISFRUTARON EL MAR
Francisca, hacía 8 años que no se metía al agua y Elsa no conocía el mar. Ellas son algunas de las personas que disfrutaron de las playas de #MarDelPlataTeHaceFeliz gracias a las sillas de ruedas anfibias y a la ayuda de los guardavidas que los asistieron para que pudieran refrescarse.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024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- 2018-02-14 15:04:13</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BAJA EN LOS SUBSIDIOS PARA LA ACTIVIDAD HÍPICA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424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- 2018-02-08 16:43:17</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Mauricio Macri! Es un orgullo trabajar junto a vos y a todos los argentinos por un país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145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13:08:04</a:t>
                      </a:r>
                      <a:r>
                        <a:rPr kumimoji="0" lang="es-ES" sz="1000" b="0" i="0" u="none" strike="noStrike" kern="1200" cap="none" spc="0" normalizeH="0" baseline="0" noProof="0">
                          <a:ln>
                            <a:noFill/>
                          </a:ln>
                          <a:solidFill>
                            <a:prstClr val="black"/>
                          </a:solidFill>
                          <a:effectLst/>
                          <a:uLnTx/>
                          <a:uFillTx/>
                          <a:latin typeface="+mn-lt"/>
                          <a:ea typeface="+mn-ea"/>
                          <a:cs typeface="+mn-cs"/>
                        </a:rPr>
                        <a:t>
EN VIVO EN EXALTACIÓN DE LA CRUZ: CON MAURICIO INAUGURAMOS EL PRIMER TRAMO DE LA RUTA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981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- 2018-02-28 22:42:41</a:t>
                      </a:r>
                      <a:r>
                        <a:rPr kumimoji="0" lang="es-ES" sz="1000" b="0" i="0" u="none" strike="noStrike" kern="1200" cap="none" spc="0" normalizeH="0" baseline="0" noProof="0">
                          <a:ln>
                            <a:noFill/>
                          </a:ln>
                          <a:solidFill>
                            <a:prstClr val="black"/>
                          </a:solidFill>
                          <a:effectLst/>
                          <a:uLnTx/>
                          <a:uFillTx/>
                          <a:latin typeface="+mn-lt"/>
                          <a:ea typeface="+mn-ea"/>
                          <a:cs typeface="+mn-cs"/>
                        </a:rPr>
                        <a:t>
Repasando los últimos detalles del discurso para la Apertura de las sesiones legislativas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523603"/>
                  </a:ext>
                </a:extLst>
              </a:tr>
            </a:tbl>
          </a:graphicData>
        </a:graphic>
      </p:graphicFrame>
      <p:sp>
        <p:nvSpPr>
          <p:cNvPr id="4" name="Text Placeholder 3">
            <a:extLst>
              <a:ext uri="{FF2B5EF4-FFF2-40B4-BE49-F238E27FC236}">
                <a16:creationId xmlns:a16="http://schemas.microsoft.com/office/drawing/2014/main" id="{8F3D1108-52A9-4835-902E-806580959E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70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EC86D-16A8-43D8-B66C-1DF725F8053F}"/>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8991DE28-36F9-46CE-A569-53F11218A7E3}"/>
              </a:ext>
            </a:extLst>
          </p:cNvPr>
          <p:cNvGraphicFramePr>
            <a:graphicFrameLocks noGrp="1"/>
          </p:cNvGraphicFramePr>
          <p:nvPr>
            <p:ph type="tbl" sz="quarter" idx="13"/>
            <p:extLst>
              <p:ext uri="{D42A27DB-BD31-4B8C-83A1-F6EECF244321}">
                <p14:modId xmlns:p14="http://schemas.microsoft.com/office/powerpoint/2010/main" val="396155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5593365"/>
                    </a:ext>
                  </a:extLst>
                </a:gridCol>
                <a:gridCol w="658368">
                  <a:extLst>
                    <a:ext uri="{9D8B030D-6E8A-4147-A177-3AD203B41FA5}">
                      <a16:colId xmlns:a16="http://schemas.microsoft.com/office/drawing/2014/main" val="1592577416"/>
                    </a:ext>
                  </a:extLst>
                </a:gridCol>
                <a:gridCol w="658368">
                  <a:extLst>
                    <a:ext uri="{9D8B030D-6E8A-4147-A177-3AD203B41FA5}">
                      <a16:colId xmlns:a16="http://schemas.microsoft.com/office/drawing/2014/main" val="1962225552"/>
                    </a:ext>
                  </a:extLst>
                </a:gridCol>
                <a:gridCol w="658368">
                  <a:extLst>
                    <a:ext uri="{9D8B030D-6E8A-4147-A177-3AD203B41FA5}">
                      <a16:colId xmlns:a16="http://schemas.microsoft.com/office/drawing/2014/main" val="276231404"/>
                    </a:ext>
                  </a:extLst>
                </a:gridCol>
                <a:gridCol w="658368">
                  <a:extLst>
                    <a:ext uri="{9D8B030D-6E8A-4147-A177-3AD203B41FA5}">
                      <a16:colId xmlns:a16="http://schemas.microsoft.com/office/drawing/2014/main" val="3220954613"/>
                    </a:ext>
                  </a:extLst>
                </a:gridCol>
                <a:gridCol w="658368">
                  <a:extLst>
                    <a:ext uri="{9D8B030D-6E8A-4147-A177-3AD203B41FA5}">
                      <a16:colId xmlns:a16="http://schemas.microsoft.com/office/drawing/2014/main" val="2245242184"/>
                    </a:ext>
                  </a:extLst>
                </a:gridCol>
                <a:gridCol w="658368">
                  <a:extLst>
                    <a:ext uri="{9D8B030D-6E8A-4147-A177-3AD203B41FA5}">
                      <a16:colId xmlns:a16="http://schemas.microsoft.com/office/drawing/2014/main" val="3824022235"/>
                    </a:ext>
                  </a:extLst>
                </a:gridCol>
                <a:gridCol w="658368">
                  <a:extLst>
                    <a:ext uri="{9D8B030D-6E8A-4147-A177-3AD203B41FA5}">
                      <a16:colId xmlns:a16="http://schemas.microsoft.com/office/drawing/2014/main" val="79016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68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12:08:34</a:t>
                      </a:r>
                      <a:r>
                        <a:rPr kumimoji="0" lang="es-ES" sz="1000" b="0" i="0" u="none" strike="noStrike" kern="1200" cap="none" spc="0" normalizeH="0" baseline="0" noProof="0">
                          <a:ln>
                            <a:noFill/>
                          </a:ln>
                          <a:solidFill>
                            <a:prstClr val="black"/>
                          </a:solidFill>
                          <a:effectLst/>
                          <a:uLnTx/>
                          <a:uFillTx/>
                          <a:latin typeface="+mn-lt"/>
                          <a:ea typeface="+mn-ea"/>
                          <a:cs typeface="+mn-cs"/>
                        </a:rPr>
                        <a:t>
EN VIVO ITUZAINGÓ: CON EL PRESIDENTE RECORREMOS LAS OBRAS EN EL CAMINO DEL BUEN AYRE.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20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- 2018-02-08 13:55:06</a:t>
                      </a:r>
                      <a:r>
                        <a:rPr kumimoji="0" lang="es-ES" sz="1000" b="0" i="0" u="none" strike="noStrike" kern="1200" cap="none" spc="0" normalizeH="0" baseline="0" noProof="0">
                          <a:ln>
                            <a:noFill/>
                          </a:ln>
                          <a:solidFill>
                            <a:prstClr val="black"/>
                          </a:solidFill>
                          <a:effectLst/>
                          <a:uLnTx/>
                          <a:uFillTx/>
                          <a:latin typeface="+mn-lt"/>
                          <a:ea typeface="+mn-ea"/>
                          <a:cs typeface="+mn-cs"/>
                        </a:rPr>
                        <a:t>
EN VIVO EN BAHÍA BLANCA: ANUNCIO DE PLAN DE OBRAS VIALES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242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- 2018-02-26 22:55:06</a:t>
                      </a:r>
                      <a:r>
                        <a:rPr kumimoji="0" lang="es-ES" sz="1000" b="0" i="0" u="none" strike="noStrike" kern="1200" cap="none" spc="0" normalizeH="0" baseline="0" noProof="0">
                          <a:ln>
                            <a:noFill/>
                          </a:ln>
                          <a:solidFill>
                            <a:prstClr val="black"/>
                          </a:solidFill>
                          <a:effectLst/>
                          <a:uLnTx/>
                          <a:uFillTx/>
                          <a:latin typeface="+mn-lt"/>
                          <a:ea typeface="+mn-ea"/>
                          <a:cs typeface="+mn-cs"/>
                        </a:rPr>
                        <a:t>
JUNTABAN CARTONES EN LA CALLE Y AHORA TRABAJAN EN UNA PLANTA DE RECICLAJE
Con el intendente Jaime Méndez recorrimos la Planta de Reciclaje y hablamos con el equipo del programa "San Miguel Ciudad Consciente" que trabaja en la producción de material reciclado.
Ellos eran "cartoneros" y ahora trabajan lejos de la calle y en blanco. Además enseñan a chicos y grandes el proceso de separación de residuos y reciclaje.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39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- 2018-02-18 23:11:54</a:t>
                      </a:r>
                      <a:r>
                        <a:rPr kumimoji="0" lang="es-ES" sz="1000" b="0" i="0" u="none" strike="noStrike" kern="1200" cap="none" spc="0" normalizeH="0" baseline="0" noProof="0">
                          <a:ln>
                            <a:noFill/>
                          </a:ln>
                          <a:solidFill>
                            <a:prstClr val="black"/>
                          </a:solidFill>
                          <a:effectLst/>
                          <a:uLnTx/>
                          <a:uFillTx/>
                          <a:latin typeface="+mn-lt"/>
                          <a:ea typeface="+mn-ea"/>
                          <a:cs typeface="+mn-cs"/>
                        </a:rPr>
                        <a:t>
Mirá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839618"/>
                  </a:ext>
                </a:extLst>
              </a:tr>
            </a:tbl>
          </a:graphicData>
        </a:graphic>
      </p:graphicFrame>
      <p:sp>
        <p:nvSpPr>
          <p:cNvPr id="4" name="Text Placeholder 3">
            <a:extLst>
              <a:ext uri="{FF2B5EF4-FFF2-40B4-BE49-F238E27FC236}">
                <a16:creationId xmlns:a16="http://schemas.microsoft.com/office/drawing/2014/main" id="{B3823A9A-7CC6-4E74-B06C-07433DAB1F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432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F686-6AB6-47EA-A194-292B97F1D6C1}"/>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E9F54938-59AD-497B-BEB6-D48F34ACC067}"/>
              </a:ext>
            </a:extLst>
          </p:cNvPr>
          <p:cNvGraphicFramePr>
            <a:graphicFrameLocks noGrp="1"/>
          </p:cNvGraphicFramePr>
          <p:nvPr>
            <p:ph type="tbl" sz="quarter" idx="13"/>
            <p:extLst>
              <p:ext uri="{D42A27DB-BD31-4B8C-83A1-F6EECF244321}">
                <p14:modId xmlns:p14="http://schemas.microsoft.com/office/powerpoint/2010/main" val="302527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2654316"/>
                    </a:ext>
                  </a:extLst>
                </a:gridCol>
                <a:gridCol w="658368">
                  <a:extLst>
                    <a:ext uri="{9D8B030D-6E8A-4147-A177-3AD203B41FA5}">
                      <a16:colId xmlns:a16="http://schemas.microsoft.com/office/drawing/2014/main" val="1131470892"/>
                    </a:ext>
                  </a:extLst>
                </a:gridCol>
                <a:gridCol w="658368">
                  <a:extLst>
                    <a:ext uri="{9D8B030D-6E8A-4147-A177-3AD203B41FA5}">
                      <a16:colId xmlns:a16="http://schemas.microsoft.com/office/drawing/2014/main" val="1182802364"/>
                    </a:ext>
                  </a:extLst>
                </a:gridCol>
                <a:gridCol w="658368">
                  <a:extLst>
                    <a:ext uri="{9D8B030D-6E8A-4147-A177-3AD203B41FA5}">
                      <a16:colId xmlns:a16="http://schemas.microsoft.com/office/drawing/2014/main" val="2098385808"/>
                    </a:ext>
                  </a:extLst>
                </a:gridCol>
                <a:gridCol w="658368">
                  <a:extLst>
                    <a:ext uri="{9D8B030D-6E8A-4147-A177-3AD203B41FA5}">
                      <a16:colId xmlns:a16="http://schemas.microsoft.com/office/drawing/2014/main" val="4068378793"/>
                    </a:ext>
                  </a:extLst>
                </a:gridCol>
                <a:gridCol w="658368">
                  <a:extLst>
                    <a:ext uri="{9D8B030D-6E8A-4147-A177-3AD203B41FA5}">
                      <a16:colId xmlns:a16="http://schemas.microsoft.com/office/drawing/2014/main" val="2476759760"/>
                    </a:ext>
                  </a:extLst>
                </a:gridCol>
                <a:gridCol w="658368">
                  <a:extLst>
                    <a:ext uri="{9D8B030D-6E8A-4147-A177-3AD203B41FA5}">
                      <a16:colId xmlns:a16="http://schemas.microsoft.com/office/drawing/2014/main" val="557447522"/>
                    </a:ext>
                  </a:extLst>
                </a:gridCol>
                <a:gridCol w="658368">
                  <a:extLst>
                    <a:ext uri="{9D8B030D-6E8A-4147-A177-3AD203B41FA5}">
                      <a16:colId xmlns:a16="http://schemas.microsoft.com/office/drawing/2014/main" val="4073150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943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- 2018-02-07 18:35:10</a:t>
                      </a:r>
                      <a:r>
                        <a:rPr kumimoji="0" lang="es-ES" sz="1000" b="0" i="0" u="none" strike="noStrike" kern="1200" cap="none" spc="0" normalizeH="0" baseline="0" noProof="0">
                          <a:ln>
                            <a:noFill/>
                          </a:ln>
                          <a:solidFill>
                            <a:prstClr val="black"/>
                          </a:solidFill>
                          <a:effectLst/>
                          <a:uLnTx/>
                          <a:uFillTx/>
                          <a:latin typeface="+mn-lt"/>
                          <a:ea typeface="+mn-ea"/>
                          <a:cs typeface="+mn-cs"/>
                        </a:rPr>
                        <a:t>
CON MAURICIO VISITAMOS A CARLA EN LA MATANZA
Ella empezó a estudiar sobre celiaquía cuando le dijeron que su hijo padecía esa condición. Aprendió a cocinar sin gluten y con la ayuda de un crédito ahora va a abrir su propio local en Ramos Mejía para vender productos aptos para celíacos.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975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- 2018-02-21 23:37:12</a:t>
                      </a:r>
                      <a:r>
                        <a:rPr kumimoji="0" lang="es-ES" sz="1000" b="0" i="0" u="none" strike="noStrike" kern="1200" cap="none" spc="0" normalizeH="0" baseline="0" noProof="0">
                          <a:ln>
                            <a:noFill/>
                          </a:ln>
                          <a:solidFill>
                            <a:prstClr val="black"/>
                          </a:solidFill>
                          <a:effectLst/>
                          <a:uLnTx/>
                          <a:uFillTx/>
                          <a:latin typeface="+mn-lt"/>
                          <a:ea typeface="+mn-ea"/>
                          <a:cs typeface="+mn-cs"/>
                        </a:rPr>
                        <a:t>
LA EMPRESA CALSA INVIERTE EN LA PROVINCIA
Hoy recorrí su fábrica en Lanús dedicada a la producción de ingredientes de panadería.
La empresa invierte en el país con la construcción de dos nuevas plantas en Lanús y en Tucumán y mejorando las que ya tienen. Esto genera nuevos puestos de trabajos directos e indirectos y ayuda a desarrollarse a los proveedores locales.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603358"/>
                  </a:ext>
                </a:extLst>
              </a:tr>
            </a:tbl>
          </a:graphicData>
        </a:graphic>
      </p:graphicFrame>
      <p:sp>
        <p:nvSpPr>
          <p:cNvPr id="4" name="Text Placeholder 3">
            <a:extLst>
              <a:ext uri="{FF2B5EF4-FFF2-40B4-BE49-F238E27FC236}">
                <a16:creationId xmlns:a16="http://schemas.microsoft.com/office/drawing/2014/main" id="{C9996C17-43D2-4F02-B2C4-E0F2FAB76D7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87967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B16A-E571-4F6E-91D8-EFAA6F5B1B39}"/>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BDE92D57-3228-46E0-9384-6C3FE0CB2355}"/>
              </a:ext>
            </a:extLst>
          </p:cNvPr>
          <p:cNvGraphicFramePr>
            <a:graphicFrameLocks noGrp="1"/>
          </p:cNvGraphicFramePr>
          <p:nvPr>
            <p:ph type="tbl" sz="quarter" idx="13"/>
            <p:extLst>
              <p:ext uri="{D42A27DB-BD31-4B8C-83A1-F6EECF244321}">
                <p14:modId xmlns:p14="http://schemas.microsoft.com/office/powerpoint/2010/main" val="203532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1814938"/>
                    </a:ext>
                  </a:extLst>
                </a:gridCol>
                <a:gridCol w="658368">
                  <a:extLst>
                    <a:ext uri="{9D8B030D-6E8A-4147-A177-3AD203B41FA5}">
                      <a16:colId xmlns:a16="http://schemas.microsoft.com/office/drawing/2014/main" val="2015641907"/>
                    </a:ext>
                  </a:extLst>
                </a:gridCol>
                <a:gridCol w="658368">
                  <a:extLst>
                    <a:ext uri="{9D8B030D-6E8A-4147-A177-3AD203B41FA5}">
                      <a16:colId xmlns:a16="http://schemas.microsoft.com/office/drawing/2014/main" val="1305841115"/>
                    </a:ext>
                  </a:extLst>
                </a:gridCol>
                <a:gridCol w="658368">
                  <a:extLst>
                    <a:ext uri="{9D8B030D-6E8A-4147-A177-3AD203B41FA5}">
                      <a16:colId xmlns:a16="http://schemas.microsoft.com/office/drawing/2014/main" val="3487393826"/>
                    </a:ext>
                  </a:extLst>
                </a:gridCol>
                <a:gridCol w="658368">
                  <a:extLst>
                    <a:ext uri="{9D8B030D-6E8A-4147-A177-3AD203B41FA5}">
                      <a16:colId xmlns:a16="http://schemas.microsoft.com/office/drawing/2014/main" val="475876046"/>
                    </a:ext>
                  </a:extLst>
                </a:gridCol>
                <a:gridCol w="658368">
                  <a:extLst>
                    <a:ext uri="{9D8B030D-6E8A-4147-A177-3AD203B41FA5}">
                      <a16:colId xmlns:a16="http://schemas.microsoft.com/office/drawing/2014/main" val="1742924512"/>
                    </a:ext>
                  </a:extLst>
                </a:gridCol>
                <a:gridCol w="658368">
                  <a:extLst>
                    <a:ext uri="{9D8B030D-6E8A-4147-A177-3AD203B41FA5}">
                      <a16:colId xmlns:a16="http://schemas.microsoft.com/office/drawing/2014/main" val="3006399954"/>
                    </a:ext>
                  </a:extLst>
                </a:gridCol>
                <a:gridCol w="658368">
                  <a:extLst>
                    <a:ext uri="{9D8B030D-6E8A-4147-A177-3AD203B41FA5}">
                      <a16:colId xmlns:a16="http://schemas.microsoft.com/office/drawing/2014/main" val="2339181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048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13:47:20</a:t>
                      </a:r>
                      <a:r>
                        <a:rPr kumimoji="0" lang="es-ES" sz="1000" b="0" i="0" u="none" strike="noStrike" kern="1200" cap="none" spc="0" normalizeH="0" baseline="0" noProof="0">
                          <a:ln>
                            <a:noFill/>
                          </a:ln>
                          <a:solidFill>
                            <a:prstClr val="black"/>
                          </a:solidFill>
                          <a:effectLst/>
                          <a:uLnTx/>
                          <a:uFillTx/>
                          <a:latin typeface="+mn-lt"/>
                          <a:ea typeface="+mn-ea"/>
                          <a:cs typeface="+mn-cs"/>
                        </a:rPr>
                        <a:t>
FUI A AGRADECERLES A LOS BOMBEROS VOLUNTARIOS DE CAÑUELAS 
Ellos ayudaron en 153 incendios forestales entre diciembre y enero y viven su vocación con mucha pasión. Por eso fui a agradecerles todo el esfuerzo y el trabajo que realizaron. 
Entre ellos estaban Mayla, que es aspirante a bombero, y Fernando que cumple 20 años como voluntario y cuentan qué se siente ser parte del cuartel.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635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00:16:01</a:t>
                      </a:r>
                      <a:r>
                        <a:rPr kumimoji="0" lang="es-ES" sz="1000" b="0" i="0" u="none" strike="noStrike" kern="1200" cap="none" spc="0" normalizeH="0" baseline="0" noProof="0">
                          <a:ln>
                            <a:noFill/>
                          </a:ln>
                          <a:solidFill>
                            <a:prstClr val="black"/>
                          </a:solidFill>
                          <a:effectLst/>
                          <a:uLnTx/>
                          <a:uFillTx/>
                          <a:latin typeface="+mn-lt"/>
                          <a:ea typeface="+mn-ea"/>
                          <a:cs typeface="+mn-cs"/>
                        </a:rPr>
                        <a:t>
ANUNCIAMOS EL PLAN DE OBRAS VIALES DE 2018 
Hoy recorrimos las obras de pavimentación y ensanche en la Ruta 33 y anunciamos 62 obras viales nuevas que vamos a realizar este año. 
Para que los vecinos puedan viajar por caminos más seguros vamos a repavimentar 600 kilómetros y mejorar otros 1800km. con accesos y puentes.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6337113"/>
                  </a:ext>
                </a:extLst>
              </a:tr>
            </a:tbl>
          </a:graphicData>
        </a:graphic>
      </p:graphicFrame>
      <p:sp>
        <p:nvSpPr>
          <p:cNvPr id="4" name="Text Placeholder 3">
            <a:extLst>
              <a:ext uri="{FF2B5EF4-FFF2-40B4-BE49-F238E27FC236}">
                <a16:creationId xmlns:a16="http://schemas.microsoft.com/office/drawing/2014/main" id="{F277EBC1-DEC1-47C8-BCD9-AF7A2FC1DDC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90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9D55-7652-4C22-B379-3F11188EB9D5}"/>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F050408B-0F65-4325-BEFA-27269E5770FB}"/>
              </a:ext>
            </a:extLst>
          </p:cNvPr>
          <p:cNvGraphicFramePr>
            <a:graphicFrameLocks noGrp="1"/>
          </p:cNvGraphicFramePr>
          <p:nvPr>
            <p:ph type="tbl" sz="quarter" idx="13"/>
            <p:extLst>
              <p:ext uri="{D42A27DB-BD31-4B8C-83A1-F6EECF244321}">
                <p14:modId xmlns:p14="http://schemas.microsoft.com/office/powerpoint/2010/main" val="116472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2142782"/>
                    </a:ext>
                  </a:extLst>
                </a:gridCol>
                <a:gridCol w="658368">
                  <a:extLst>
                    <a:ext uri="{9D8B030D-6E8A-4147-A177-3AD203B41FA5}">
                      <a16:colId xmlns:a16="http://schemas.microsoft.com/office/drawing/2014/main" val="1052995494"/>
                    </a:ext>
                  </a:extLst>
                </a:gridCol>
                <a:gridCol w="658368">
                  <a:extLst>
                    <a:ext uri="{9D8B030D-6E8A-4147-A177-3AD203B41FA5}">
                      <a16:colId xmlns:a16="http://schemas.microsoft.com/office/drawing/2014/main" val="3946033169"/>
                    </a:ext>
                  </a:extLst>
                </a:gridCol>
                <a:gridCol w="658368">
                  <a:extLst>
                    <a:ext uri="{9D8B030D-6E8A-4147-A177-3AD203B41FA5}">
                      <a16:colId xmlns:a16="http://schemas.microsoft.com/office/drawing/2014/main" val="72071793"/>
                    </a:ext>
                  </a:extLst>
                </a:gridCol>
                <a:gridCol w="658368">
                  <a:extLst>
                    <a:ext uri="{9D8B030D-6E8A-4147-A177-3AD203B41FA5}">
                      <a16:colId xmlns:a16="http://schemas.microsoft.com/office/drawing/2014/main" val="4190721827"/>
                    </a:ext>
                  </a:extLst>
                </a:gridCol>
                <a:gridCol w="658368">
                  <a:extLst>
                    <a:ext uri="{9D8B030D-6E8A-4147-A177-3AD203B41FA5}">
                      <a16:colId xmlns:a16="http://schemas.microsoft.com/office/drawing/2014/main" val="2293792283"/>
                    </a:ext>
                  </a:extLst>
                </a:gridCol>
                <a:gridCol w="658368">
                  <a:extLst>
                    <a:ext uri="{9D8B030D-6E8A-4147-A177-3AD203B41FA5}">
                      <a16:colId xmlns:a16="http://schemas.microsoft.com/office/drawing/2014/main" val="690911778"/>
                    </a:ext>
                  </a:extLst>
                </a:gridCol>
                <a:gridCol w="658368">
                  <a:extLst>
                    <a:ext uri="{9D8B030D-6E8A-4147-A177-3AD203B41FA5}">
                      <a16:colId xmlns:a16="http://schemas.microsoft.com/office/drawing/2014/main" val="237029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41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22:02:24</a:t>
                      </a:r>
                      <a:r>
                        <a:rPr kumimoji="0" lang="es-ES" sz="1000" b="0" i="0" u="none" strike="noStrike" kern="1200" cap="none" spc="0" normalizeH="0" baseline="0" noProof="0">
                          <a:ln>
                            <a:noFill/>
                          </a:ln>
                          <a:solidFill>
                            <a:prstClr val="black"/>
                          </a:solidFill>
                          <a:effectLst/>
                          <a:uLnTx/>
                          <a:uFillTx/>
                          <a:latin typeface="+mn-lt"/>
                          <a:ea typeface="+mn-ea"/>
                          <a:cs typeface="+mn-cs"/>
                        </a:rPr>
                        <a:t>
UNA OBRA QUE UNE A 12 MILLONES DE PERSONAS
Con el Presidente recorrimos las obras del Camino del Buen Ayre en Ituzaingó, que generan más de 2800 empleos directos e indirectos.
Los 83 kilómetros unirán 12 municipios entre sí y cambiarán la vida de millones de vecinos que van a viajar mejor y en menos tiempo todos los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990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23:45:59</a:t>
                      </a:r>
                      <a:r>
                        <a:rPr kumimoji="0" lang="es-ES" sz="1000" b="0" i="0" u="none" strike="noStrike" kern="1200" cap="none" spc="0" normalizeH="0" baseline="0" noProof="0">
                          <a:ln>
                            <a:noFill/>
                          </a:ln>
                          <a:solidFill>
                            <a:prstClr val="black"/>
                          </a:solidFill>
                          <a:effectLst/>
                          <a:uLnTx/>
                          <a:uFillTx/>
                          <a:latin typeface="+mn-lt"/>
                          <a:ea typeface="+mn-ea"/>
                          <a:cs typeface="+mn-cs"/>
                        </a:rPr>
                        <a:t>
UNA OBRA MUY ESPERADA POR LOS VECINOS
Gracias al trabajo en equipo, con Mauricio y un grupo de vecinos inauguramos parte de la autopista Ruta Nacional N°8 en Exaltación de la Cruz.
Después de años de espera las máquinas están avanzando sobre los tramos restantes entre Pilar y Pergamino.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9285987"/>
                  </a:ext>
                </a:extLst>
              </a:tr>
            </a:tbl>
          </a:graphicData>
        </a:graphic>
      </p:graphicFrame>
      <p:sp>
        <p:nvSpPr>
          <p:cNvPr id="4" name="Text Placeholder 3">
            <a:extLst>
              <a:ext uri="{FF2B5EF4-FFF2-40B4-BE49-F238E27FC236}">
                <a16:creationId xmlns:a16="http://schemas.microsoft.com/office/drawing/2014/main" id="{69621101-5E1B-4500-AEBB-A5982F043B9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9157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EE5F-8B16-4AC4-BADC-8E9E64B77BD6}"/>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C04739AA-C695-42D5-8204-BF492E8067C0}"/>
              </a:ext>
            </a:extLst>
          </p:cNvPr>
          <p:cNvGraphicFramePr>
            <a:graphicFrameLocks noGrp="1"/>
          </p:cNvGraphicFramePr>
          <p:nvPr>
            <p:ph type="tbl" sz="quarter" idx="13"/>
            <p:extLst>
              <p:ext uri="{D42A27DB-BD31-4B8C-83A1-F6EECF244321}">
                <p14:modId xmlns:p14="http://schemas.microsoft.com/office/powerpoint/2010/main" val="152373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3493420"/>
                    </a:ext>
                  </a:extLst>
                </a:gridCol>
                <a:gridCol w="658368">
                  <a:extLst>
                    <a:ext uri="{9D8B030D-6E8A-4147-A177-3AD203B41FA5}">
                      <a16:colId xmlns:a16="http://schemas.microsoft.com/office/drawing/2014/main" val="3913619029"/>
                    </a:ext>
                  </a:extLst>
                </a:gridCol>
                <a:gridCol w="658368">
                  <a:extLst>
                    <a:ext uri="{9D8B030D-6E8A-4147-A177-3AD203B41FA5}">
                      <a16:colId xmlns:a16="http://schemas.microsoft.com/office/drawing/2014/main" val="3887199704"/>
                    </a:ext>
                  </a:extLst>
                </a:gridCol>
                <a:gridCol w="658368">
                  <a:extLst>
                    <a:ext uri="{9D8B030D-6E8A-4147-A177-3AD203B41FA5}">
                      <a16:colId xmlns:a16="http://schemas.microsoft.com/office/drawing/2014/main" val="1337144221"/>
                    </a:ext>
                  </a:extLst>
                </a:gridCol>
                <a:gridCol w="658368">
                  <a:extLst>
                    <a:ext uri="{9D8B030D-6E8A-4147-A177-3AD203B41FA5}">
                      <a16:colId xmlns:a16="http://schemas.microsoft.com/office/drawing/2014/main" val="1087606816"/>
                    </a:ext>
                  </a:extLst>
                </a:gridCol>
                <a:gridCol w="658368">
                  <a:extLst>
                    <a:ext uri="{9D8B030D-6E8A-4147-A177-3AD203B41FA5}">
                      <a16:colId xmlns:a16="http://schemas.microsoft.com/office/drawing/2014/main" val="3260304714"/>
                    </a:ext>
                  </a:extLst>
                </a:gridCol>
                <a:gridCol w="658368">
                  <a:extLst>
                    <a:ext uri="{9D8B030D-6E8A-4147-A177-3AD203B41FA5}">
                      <a16:colId xmlns:a16="http://schemas.microsoft.com/office/drawing/2014/main" val="1510852920"/>
                    </a:ext>
                  </a:extLst>
                </a:gridCol>
                <a:gridCol w="658368">
                  <a:extLst>
                    <a:ext uri="{9D8B030D-6E8A-4147-A177-3AD203B41FA5}">
                      <a16:colId xmlns:a16="http://schemas.microsoft.com/office/drawing/2014/main" val="3197558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28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- 2018-02-09 20:21:46</a:t>
                      </a:r>
                      <a:r>
                        <a:rPr kumimoji="0" lang="es-ES" sz="1000" b="0" i="0" u="none" strike="noStrike" kern="1200" cap="none" spc="0" normalizeH="0" baseline="0" noProof="0">
                          <a:ln>
                            <a:noFill/>
                          </a:ln>
                          <a:solidFill>
                            <a:prstClr val="black"/>
                          </a:solidFill>
                          <a:effectLst/>
                          <a:uLnTx/>
                          <a:uFillTx/>
                          <a:latin typeface="+mn-lt"/>
                          <a:ea typeface="+mn-ea"/>
                          <a:cs typeface="+mn-cs"/>
                        </a:rPr>
                        <a:t>
RECORRÍ LAS OBRAS DEL PARQUE EÓLICO I DE BAHÍA BLANCA
Ahí se está trabajando para colocar 29 aerogeneradores de alta potencia que, gracias a los vientos de la zona, van a generar más energía y así aliviar la red en Bahía Blanca y en el resto del país disminuyendo los cortes del servicio en la producción y el uso doméstico. 
Cuando comience a funcionar, este parque que queda en nuestra Provincia, se va a convertir en uno de los que produce mayor calidad energética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181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- 2018-02-23 00:56:07</a:t>
                      </a:r>
                      <a:r>
                        <a:rPr kumimoji="0" lang="es-ES" sz="1000" b="0" i="0" u="none" strike="noStrike" kern="1200" cap="none" spc="0" normalizeH="0" baseline="0" noProof="0">
                          <a:ln>
                            <a:noFill/>
                          </a:ln>
                          <a:solidFill>
                            <a:prstClr val="black"/>
                          </a:solidFill>
                          <a:effectLst/>
                          <a:uLnTx/>
                          <a:uFillTx/>
                          <a:latin typeface="+mn-lt"/>
                          <a:ea typeface="+mn-ea"/>
                          <a:cs typeface="+mn-cs"/>
                        </a:rPr>
                        <a:t>
Hoy nos reunimos con los familiares de las víctimas de Once. Hace 6 años que piden justicia y con el Presidente les transmitimos nuestro apoyo y los vamos a acompañar para que puedan llegar a la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937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- 2018-02-20 01:25:59</a:t>
                      </a:r>
                      <a:r>
                        <a:rPr kumimoji="0" lang="es-ES" sz="1000" b="0" i="0" u="none" strike="noStrike" kern="1200" cap="none" spc="0" normalizeH="0" baseline="0" noProof="0">
                          <a:ln>
                            <a:noFill/>
                          </a:ln>
                          <a:solidFill>
                            <a:prstClr val="black"/>
                          </a:solidFill>
                          <a:effectLst/>
                          <a:uLnTx/>
                          <a:uFillTx/>
                          <a:latin typeface="+mn-lt"/>
                          <a:ea typeface="+mn-ea"/>
                          <a:cs typeface="+mn-cs"/>
                        </a:rPr>
                        <a:t>
VISITÉ A ANDREA EN REMEDIOS DE ESCALADA
Ella me escribió por Facebook para contarme su historia, las cosas que ve que mejoraron y las que nos falta seguir trabajando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144755"/>
                  </a:ext>
                </a:extLst>
              </a:tr>
            </a:tbl>
          </a:graphicData>
        </a:graphic>
      </p:graphicFrame>
      <p:sp>
        <p:nvSpPr>
          <p:cNvPr id="4" name="Text Placeholder 3">
            <a:extLst>
              <a:ext uri="{FF2B5EF4-FFF2-40B4-BE49-F238E27FC236}">
                <a16:creationId xmlns:a16="http://schemas.microsoft.com/office/drawing/2014/main" id="{B7620C92-6846-40F4-8CAA-26278956A9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9975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0730-D8B5-4929-81B5-2F47AC09A08D}"/>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1556B48A-3487-46E4-825C-477757F96913}"/>
              </a:ext>
            </a:extLst>
          </p:cNvPr>
          <p:cNvGraphicFramePr>
            <a:graphicFrameLocks noGrp="1"/>
          </p:cNvGraphicFramePr>
          <p:nvPr>
            <p:ph type="tbl" sz="quarter" idx="13"/>
            <p:extLst>
              <p:ext uri="{D42A27DB-BD31-4B8C-83A1-F6EECF244321}">
                <p14:modId xmlns:p14="http://schemas.microsoft.com/office/powerpoint/2010/main" val="100524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1469359"/>
                    </a:ext>
                  </a:extLst>
                </a:gridCol>
                <a:gridCol w="658368">
                  <a:extLst>
                    <a:ext uri="{9D8B030D-6E8A-4147-A177-3AD203B41FA5}">
                      <a16:colId xmlns:a16="http://schemas.microsoft.com/office/drawing/2014/main" val="845802118"/>
                    </a:ext>
                  </a:extLst>
                </a:gridCol>
                <a:gridCol w="658368">
                  <a:extLst>
                    <a:ext uri="{9D8B030D-6E8A-4147-A177-3AD203B41FA5}">
                      <a16:colId xmlns:a16="http://schemas.microsoft.com/office/drawing/2014/main" val="3805808546"/>
                    </a:ext>
                  </a:extLst>
                </a:gridCol>
                <a:gridCol w="658368">
                  <a:extLst>
                    <a:ext uri="{9D8B030D-6E8A-4147-A177-3AD203B41FA5}">
                      <a16:colId xmlns:a16="http://schemas.microsoft.com/office/drawing/2014/main" val="3984052169"/>
                    </a:ext>
                  </a:extLst>
                </a:gridCol>
                <a:gridCol w="658368">
                  <a:extLst>
                    <a:ext uri="{9D8B030D-6E8A-4147-A177-3AD203B41FA5}">
                      <a16:colId xmlns:a16="http://schemas.microsoft.com/office/drawing/2014/main" val="3854663816"/>
                    </a:ext>
                  </a:extLst>
                </a:gridCol>
                <a:gridCol w="658368">
                  <a:extLst>
                    <a:ext uri="{9D8B030D-6E8A-4147-A177-3AD203B41FA5}">
                      <a16:colId xmlns:a16="http://schemas.microsoft.com/office/drawing/2014/main" val="2330166498"/>
                    </a:ext>
                  </a:extLst>
                </a:gridCol>
                <a:gridCol w="658368">
                  <a:extLst>
                    <a:ext uri="{9D8B030D-6E8A-4147-A177-3AD203B41FA5}">
                      <a16:colId xmlns:a16="http://schemas.microsoft.com/office/drawing/2014/main" val="1224882235"/>
                    </a:ext>
                  </a:extLst>
                </a:gridCol>
                <a:gridCol w="658368">
                  <a:extLst>
                    <a:ext uri="{9D8B030D-6E8A-4147-A177-3AD203B41FA5}">
                      <a16:colId xmlns:a16="http://schemas.microsoft.com/office/drawing/2014/main" val="262926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364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- 2018-02-16 20:07:37</a:t>
                      </a:r>
                      <a:r>
                        <a:rPr kumimoji="0" lang="es-ES" sz="1000" b="0" i="0" u="none" strike="noStrike" kern="1200" cap="none" spc="0" normalizeH="0" baseline="0" noProof="0">
                          <a:ln>
                            <a:noFill/>
                          </a:ln>
                          <a:solidFill>
                            <a:prstClr val="black"/>
                          </a:solidFill>
                          <a:effectLst/>
                          <a:uLnTx/>
                          <a:uFillTx/>
                          <a:latin typeface="+mn-lt"/>
                          <a:ea typeface="+mn-ea"/>
                          <a:cs typeface="+mn-cs"/>
                        </a:rPr>
                        <a:t>
UN POLIDEPORTIVO ABANDONADO SE VA A CONVERTIR EN UN LUGAR PARA PERSONAS CON DISCAPACIDADES
El Intendente de Las Heras me mostró cómo están ampliando y reparando un predio abandonado hace años que va recibir a personas con discapacidades para que puedan acceder a herramientas terapéuticas, participar de talleres, actividades recreativas y deportivas.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51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- 2018-02-18 14:35:51</a:t>
                      </a:r>
                      <a:r>
                        <a:rPr kumimoji="0" lang="es-ES" sz="1000" b="0" i="0" u="none" strike="noStrike" kern="1200" cap="none" spc="0" normalizeH="0" baseline="0" noProof="0">
                          <a:ln>
                            <a:noFill/>
                          </a:ln>
                          <a:solidFill>
                            <a:prstClr val="black"/>
                          </a:solidFill>
                          <a:effectLst/>
                          <a:uLnTx/>
                          <a:uFillTx/>
                          <a:latin typeface="+mn-lt"/>
                          <a:ea typeface="+mn-ea"/>
                          <a:cs typeface="+mn-cs"/>
                        </a:rPr>
                        <a:t>
ANTES TENÍAN CALLES DE TIERRA, AHORA DE PAVIMENTO
Recorrí las obras que los vecinos de San Vicente esperaron tantos años. Ahora ven cómo las calles de tierra se convierten en pavimento con luces nuevas, para que puedan transitar mejor por caminos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323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- 2018-02-01 19:28:54</a:t>
                      </a:r>
                      <a:r>
                        <a:rPr kumimoji="0" lang="es-ES" sz="1000" b="0" i="0" u="none" strike="noStrike" kern="1200" cap="none" spc="0" normalizeH="0" baseline="0" noProof="0">
                          <a:ln>
                            <a:noFill/>
                          </a:ln>
                          <a:solidFill>
                            <a:prstClr val="black"/>
                          </a:solidFill>
                          <a:effectLst/>
                          <a:uLnTx/>
                          <a:uFillTx/>
                          <a:latin typeface="+mn-lt"/>
                          <a:ea typeface="+mn-ea"/>
                          <a:cs typeface="+mn-cs"/>
                        </a:rPr>
                        <a:t>
LAS MADRES CONTRA EL PACO TE CUENTAN CÓMO DERRUMBAMOS EL BÚNKER NARCO EN LONGCHAMPS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820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- 2018-02-11 23:44:42</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210621"/>
                  </a:ext>
                </a:extLst>
              </a:tr>
            </a:tbl>
          </a:graphicData>
        </a:graphic>
      </p:graphicFrame>
      <p:sp>
        <p:nvSpPr>
          <p:cNvPr id="4" name="Text Placeholder 3">
            <a:extLst>
              <a:ext uri="{FF2B5EF4-FFF2-40B4-BE49-F238E27FC236}">
                <a16:creationId xmlns:a16="http://schemas.microsoft.com/office/drawing/2014/main" id="{58556202-6DB6-4AAD-85E4-7CF7F4FD472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2564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BCDBA-E8F4-466D-8E97-AA770AD5D401}"/>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71875C30-5DCD-47A7-B314-CE5FFB3D3450}"/>
              </a:ext>
            </a:extLst>
          </p:cNvPr>
          <p:cNvGraphicFramePr>
            <a:graphicFrameLocks noGrp="1"/>
          </p:cNvGraphicFramePr>
          <p:nvPr>
            <p:ph type="tbl" sz="quarter" idx="13"/>
            <p:extLst>
              <p:ext uri="{D42A27DB-BD31-4B8C-83A1-F6EECF244321}">
                <p14:modId xmlns:p14="http://schemas.microsoft.com/office/powerpoint/2010/main" val="290842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5130555"/>
                    </a:ext>
                  </a:extLst>
                </a:gridCol>
                <a:gridCol w="658368">
                  <a:extLst>
                    <a:ext uri="{9D8B030D-6E8A-4147-A177-3AD203B41FA5}">
                      <a16:colId xmlns:a16="http://schemas.microsoft.com/office/drawing/2014/main" val="2079727570"/>
                    </a:ext>
                  </a:extLst>
                </a:gridCol>
                <a:gridCol w="658368">
                  <a:extLst>
                    <a:ext uri="{9D8B030D-6E8A-4147-A177-3AD203B41FA5}">
                      <a16:colId xmlns:a16="http://schemas.microsoft.com/office/drawing/2014/main" val="2575459490"/>
                    </a:ext>
                  </a:extLst>
                </a:gridCol>
                <a:gridCol w="658368">
                  <a:extLst>
                    <a:ext uri="{9D8B030D-6E8A-4147-A177-3AD203B41FA5}">
                      <a16:colId xmlns:a16="http://schemas.microsoft.com/office/drawing/2014/main" val="2503294446"/>
                    </a:ext>
                  </a:extLst>
                </a:gridCol>
                <a:gridCol w="658368">
                  <a:extLst>
                    <a:ext uri="{9D8B030D-6E8A-4147-A177-3AD203B41FA5}">
                      <a16:colId xmlns:a16="http://schemas.microsoft.com/office/drawing/2014/main" val="751058016"/>
                    </a:ext>
                  </a:extLst>
                </a:gridCol>
                <a:gridCol w="658368">
                  <a:extLst>
                    <a:ext uri="{9D8B030D-6E8A-4147-A177-3AD203B41FA5}">
                      <a16:colId xmlns:a16="http://schemas.microsoft.com/office/drawing/2014/main" val="2872908235"/>
                    </a:ext>
                  </a:extLst>
                </a:gridCol>
                <a:gridCol w="658368">
                  <a:extLst>
                    <a:ext uri="{9D8B030D-6E8A-4147-A177-3AD203B41FA5}">
                      <a16:colId xmlns:a16="http://schemas.microsoft.com/office/drawing/2014/main" val="1689781535"/>
                    </a:ext>
                  </a:extLst>
                </a:gridCol>
                <a:gridCol w="658368">
                  <a:extLst>
                    <a:ext uri="{9D8B030D-6E8A-4147-A177-3AD203B41FA5}">
                      <a16:colId xmlns:a16="http://schemas.microsoft.com/office/drawing/2014/main" val="277614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571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- 2018-02-27 23:21:20</a:t>
                      </a:r>
                      <a:r>
                        <a:rPr kumimoji="0" lang="es-ES" sz="1000" b="0" i="0" u="none" strike="noStrike" kern="1200" cap="none" spc="0" normalizeH="0" baseline="0" noProof="0">
                          <a:ln>
                            <a:noFill/>
                          </a:ln>
                          <a:solidFill>
                            <a:prstClr val="black"/>
                          </a:solidFill>
                          <a:effectLst/>
                          <a:uLnTx/>
                          <a:uFillTx/>
                          <a:latin typeface="+mn-lt"/>
                          <a:ea typeface="+mn-ea"/>
                          <a:cs typeface="+mn-cs"/>
                        </a:rPr>
                        <a:t>
VISITÉ A LAS CHICAS DEL COMEDOR "MI MAMITA" Y RECORRÍ EL ENVIÓN DE TRES DE FEBRERO 
Acompañé al intendente Diego Valenzuela en su recorrida y juntos sorprendimos a Mónica y Alicia, las mujeres que trabajan en el comedor "Mi Mamita". 
Además fuimos a la sede del programa Envión que funciona a pocos metros, donde un grupo de especialistas acompaña a los chicos dándoles contención, clases de apoyo y distintas herramientas para que puedan crecer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179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- 2018-02-04 21:30:53</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8708755"/>
                  </a:ext>
                </a:extLst>
              </a:tr>
            </a:tbl>
          </a:graphicData>
        </a:graphic>
      </p:graphicFrame>
      <p:sp>
        <p:nvSpPr>
          <p:cNvPr id="4" name="Text Placeholder 3">
            <a:extLst>
              <a:ext uri="{FF2B5EF4-FFF2-40B4-BE49-F238E27FC236}">
                <a16:creationId xmlns:a16="http://schemas.microsoft.com/office/drawing/2014/main" id="{53A8F465-16C7-420F-BB3A-603913C9734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0910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ADD4-0C6C-45E7-B7EF-415F1F3A9738}"/>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DCF99B57-E6A2-42A6-A54B-D090A11400B6}"/>
              </a:ext>
            </a:extLst>
          </p:cNvPr>
          <p:cNvGraphicFramePr>
            <a:graphicFrameLocks noGrp="1"/>
          </p:cNvGraphicFramePr>
          <p:nvPr>
            <p:ph type="tbl" sz="quarter" idx="13"/>
            <p:extLst>
              <p:ext uri="{D42A27DB-BD31-4B8C-83A1-F6EECF244321}">
                <p14:modId xmlns:p14="http://schemas.microsoft.com/office/powerpoint/2010/main" val="125418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7777602"/>
                    </a:ext>
                  </a:extLst>
                </a:gridCol>
                <a:gridCol w="658368">
                  <a:extLst>
                    <a:ext uri="{9D8B030D-6E8A-4147-A177-3AD203B41FA5}">
                      <a16:colId xmlns:a16="http://schemas.microsoft.com/office/drawing/2014/main" val="568386587"/>
                    </a:ext>
                  </a:extLst>
                </a:gridCol>
                <a:gridCol w="658368">
                  <a:extLst>
                    <a:ext uri="{9D8B030D-6E8A-4147-A177-3AD203B41FA5}">
                      <a16:colId xmlns:a16="http://schemas.microsoft.com/office/drawing/2014/main" val="2233278119"/>
                    </a:ext>
                  </a:extLst>
                </a:gridCol>
                <a:gridCol w="658368">
                  <a:extLst>
                    <a:ext uri="{9D8B030D-6E8A-4147-A177-3AD203B41FA5}">
                      <a16:colId xmlns:a16="http://schemas.microsoft.com/office/drawing/2014/main" val="2876517725"/>
                    </a:ext>
                  </a:extLst>
                </a:gridCol>
                <a:gridCol w="658368">
                  <a:extLst>
                    <a:ext uri="{9D8B030D-6E8A-4147-A177-3AD203B41FA5}">
                      <a16:colId xmlns:a16="http://schemas.microsoft.com/office/drawing/2014/main" val="798680338"/>
                    </a:ext>
                  </a:extLst>
                </a:gridCol>
                <a:gridCol w="658368">
                  <a:extLst>
                    <a:ext uri="{9D8B030D-6E8A-4147-A177-3AD203B41FA5}">
                      <a16:colId xmlns:a16="http://schemas.microsoft.com/office/drawing/2014/main" val="4216259671"/>
                    </a:ext>
                  </a:extLst>
                </a:gridCol>
                <a:gridCol w="658368">
                  <a:extLst>
                    <a:ext uri="{9D8B030D-6E8A-4147-A177-3AD203B41FA5}">
                      <a16:colId xmlns:a16="http://schemas.microsoft.com/office/drawing/2014/main" val="279901313"/>
                    </a:ext>
                  </a:extLst>
                </a:gridCol>
                <a:gridCol w="658368">
                  <a:extLst>
                    <a:ext uri="{9D8B030D-6E8A-4147-A177-3AD203B41FA5}">
                      <a16:colId xmlns:a16="http://schemas.microsoft.com/office/drawing/2014/main" val="2369385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16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- 2018-02-20 21:18:31</a:t>
                      </a:r>
                      <a:r>
                        <a:rPr kumimoji="0" lang="es-ES" sz="1000" b="0" i="0" u="none" strike="noStrike" kern="1200" cap="none" spc="0" normalizeH="0" baseline="0" noProof="0">
                          <a:ln>
                            <a:noFill/>
                          </a:ln>
                          <a:solidFill>
                            <a:prstClr val="black"/>
                          </a:solidFill>
                          <a:effectLst/>
                          <a:uLnTx/>
                          <a:uFillTx/>
                          <a:latin typeface="+mn-lt"/>
                          <a:ea typeface="+mn-ea"/>
                          <a:cs typeface="+mn-cs"/>
                        </a:rPr>
                        <a:t>
CON LOS CHICOS DE LA COLONIA DE SAN ISIDRO
Junto a Gustavo Posse vimos cómo juegan y se divierten los chicos que asisten al Campo de Deportes N°4 de Martínez.
Ahí desayunan y participan de distintas actividades recreativas y deportivas, como natación y hockey, acompañados por un equipo de profesionales que dan lo mejor para que los chicos aprendan, disfruten y hagan nuevos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7961041"/>
                  </a:ext>
                </a:extLst>
              </a:tr>
            </a:tbl>
          </a:graphicData>
        </a:graphic>
      </p:graphicFrame>
      <p:sp>
        <p:nvSpPr>
          <p:cNvPr id="4" name="Text Placeholder 3">
            <a:extLst>
              <a:ext uri="{FF2B5EF4-FFF2-40B4-BE49-F238E27FC236}">
                <a16:creationId xmlns:a16="http://schemas.microsoft.com/office/drawing/2014/main" id="{BF7909C3-241F-4E05-B1E9-A60D4200BFE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1130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68B8-5952-4BFD-A86D-D936D14A9C3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9D47F7C-5A68-4D5A-A7CA-B4DAD832F3C3}"/>
              </a:ext>
            </a:extLst>
          </p:cNvPr>
          <p:cNvGraphicFramePr>
            <a:graphicFrameLocks noGrp="1"/>
          </p:cNvGraphicFramePr>
          <p:nvPr>
            <p:ph type="chart" sz="quarter" idx="13"/>
            <p:extLst>
              <p:ext uri="{D42A27DB-BD31-4B8C-83A1-F6EECF244321}">
                <p14:modId xmlns:p14="http://schemas.microsoft.com/office/powerpoint/2010/main" val="3435762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23976-88A3-4242-9694-0A19E5CB2D5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01AC71F-A213-4FE4-B43F-7D3D5137E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096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F2976-CFD1-4653-BFC8-3EA9DDAA277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A99FC75-8276-400C-A476-5133C03E786A}"/>
              </a:ext>
            </a:extLst>
          </p:cNvPr>
          <p:cNvGraphicFramePr>
            <a:graphicFrameLocks noGrp="1"/>
          </p:cNvGraphicFramePr>
          <p:nvPr>
            <p:ph type="chart" sz="quarter" idx="13"/>
            <p:extLst>
              <p:ext uri="{D42A27DB-BD31-4B8C-83A1-F6EECF244321}">
                <p14:modId xmlns:p14="http://schemas.microsoft.com/office/powerpoint/2010/main" val="2628422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CF34FD-8624-421A-A07C-722D132C6CD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B7C581E-A692-4603-8401-16FA17395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687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BA50C-502B-44E0-AEF3-49D01406AF9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F7E7C75-ECA6-450F-9BA1-9124B86A7DBB}"/>
              </a:ext>
            </a:extLst>
          </p:cNvPr>
          <p:cNvGraphicFramePr>
            <a:graphicFrameLocks noGrp="1"/>
          </p:cNvGraphicFramePr>
          <p:nvPr>
            <p:ph type="chart" sz="quarter" idx="13"/>
            <p:extLst>
              <p:ext uri="{D42A27DB-BD31-4B8C-83A1-F6EECF244321}">
                <p14:modId xmlns:p14="http://schemas.microsoft.com/office/powerpoint/2010/main" val="1438724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771CA-0183-416E-ACA5-DB2B2F284CF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C8C3067-9DDA-4C99-B3D0-F9810B781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776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E4195-121B-4C24-9865-36A13798236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5412BEA1-D504-4E66-95D2-F6A36F5A8726}"/>
              </a:ext>
            </a:extLst>
          </p:cNvPr>
          <p:cNvGraphicFramePr>
            <a:graphicFrameLocks noGrp="1"/>
          </p:cNvGraphicFramePr>
          <p:nvPr>
            <p:ph type="chart" sz="quarter" idx="13"/>
            <p:extLst>
              <p:ext uri="{D42A27DB-BD31-4B8C-83A1-F6EECF244321}">
                <p14:modId xmlns:p14="http://schemas.microsoft.com/office/powerpoint/2010/main" val="1626380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6A15B-7882-45DF-8278-5F3594EDEF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89584B5-1222-483D-8586-DEF01080A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154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2ECAF-38BA-4724-B911-01E25326512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20C4A50-8DAF-43A7-A758-29C393F367D9}"/>
              </a:ext>
            </a:extLst>
          </p:cNvPr>
          <p:cNvGraphicFramePr>
            <a:graphicFrameLocks noGrp="1"/>
          </p:cNvGraphicFramePr>
          <p:nvPr>
            <p:ph type="chart" sz="quarter" idx="13"/>
            <p:extLst>
              <p:ext uri="{D42A27DB-BD31-4B8C-83A1-F6EECF244321}">
                <p14:modId xmlns:p14="http://schemas.microsoft.com/office/powerpoint/2010/main" val="2277684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9B6AA-A2A1-472B-A4C1-51438CB403A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C51C2E9-7D50-4506-B466-E23CD0B6F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269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F6D9-6A6E-46DE-902B-700CD4F483E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936CCC9-5C24-40F1-A14D-2AD309892193}"/>
              </a:ext>
            </a:extLst>
          </p:cNvPr>
          <p:cNvGraphicFramePr>
            <a:graphicFrameLocks noGrp="1"/>
          </p:cNvGraphicFramePr>
          <p:nvPr>
            <p:ph type="chart" sz="quarter" idx="13"/>
            <p:extLst>
              <p:ext uri="{D42A27DB-BD31-4B8C-83A1-F6EECF244321}">
                <p14:modId xmlns:p14="http://schemas.microsoft.com/office/powerpoint/2010/main" val="2812107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0425C-9A41-478C-ACA7-5A44B248157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352694B-9CB6-448B-924E-869C84122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279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83AA9-8F22-4B90-81D2-2817E631D99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2FFB9DD-ED37-47C9-9AF8-E0D9C6D30128}"/>
              </a:ext>
            </a:extLst>
          </p:cNvPr>
          <p:cNvGraphicFramePr>
            <a:graphicFrameLocks noGrp="1"/>
          </p:cNvGraphicFramePr>
          <p:nvPr>
            <p:ph type="chart" sz="quarter" idx="13"/>
            <p:extLst>
              <p:ext uri="{D42A27DB-BD31-4B8C-83A1-F6EECF244321}">
                <p14:modId xmlns:p14="http://schemas.microsoft.com/office/powerpoint/2010/main" val="2344659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FCA04-F647-48CB-8CBC-D74CAA3BEEE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C050862-74E4-4CE8-B608-8A0D98E21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949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164C-AB2D-45DD-8121-605579E0268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8F41A3C-7878-43E5-AD0F-4D0F26E523BE}"/>
              </a:ext>
            </a:extLst>
          </p:cNvPr>
          <p:cNvGraphicFramePr>
            <a:graphicFrameLocks noGrp="1"/>
          </p:cNvGraphicFramePr>
          <p:nvPr>
            <p:ph type="chart" sz="quarter" idx="13"/>
            <p:extLst>
              <p:ext uri="{D42A27DB-BD31-4B8C-83A1-F6EECF244321}">
                <p14:modId xmlns:p14="http://schemas.microsoft.com/office/powerpoint/2010/main" val="2800049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118071-1AC2-4C1E-8EAA-5D3F3E6FB78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73FA538-D0A4-4DA6-B2CC-447A58C9B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670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A320-0CC4-4D5E-8F12-CCE4268C5F0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BA5752FA-F209-4FF4-9E2D-178B2086D15F}"/>
              </a:ext>
            </a:extLst>
          </p:cNvPr>
          <p:cNvGraphicFramePr>
            <a:graphicFrameLocks noGrp="1"/>
          </p:cNvGraphicFramePr>
          <p:nvPr>
            <p:ph type="tbl" sz="quarter" idx="13"/>
            <p:extLst>
              <p:ext uri="{D42A27DB-BD31-4B8C-83A1-F6EECF244321}">
                <p14:modId xmlns:p14="http://schemas.microsoft.com/office/powerpoint/2010/main" val="402077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2418586"/>
                    </a:ext>
                  </a:extLst>
                </a:gridCol>
                <a:gridCol w="2468880">
                  <a:extLst>
                    <a:ext uri="{9D8B030D-6E8A-4147-A177-3AD203B41FA5}">
                      <a16:colId xmlns:a16="http://schemas.microsoft.com/office/drawing/2014/main" val="1051401930"/>
                    </a:ext>
                  </a:extLst>
                </a:gridCol>
                <a:gridCol w="822960">
                  <a:extLst>
                    <a:ext uri="{9D8B030D-6E8A-4147-A177-3AD203B41FA5}">
                      <a16:colId xmlns:a16="http://schemas.microsoft.com/office/drawing/2014/main" val="3568154480"/>
                    </a:ext>
                  </a:extLst>
                </a:gridCol>
                <a:gridCol w="822960">
                  <a:extLst>
                    <a:ext uri="{9D8B030D-6E8A-4147-A177-3AD203B41FA5}">
                      <a16:colId xmlns:a16="http://schemas.microsoft.com/office/drawing/2014/main" val="4027015909"/>
                    </a:ext>
                  </a:extLst>
                </a:gridCol>
                <a:gridCol w="822960">
                  <a:extLst>
                    <a:ext uri="{9D8B030D-6E8A-4147-A177-3AD203B41FA5}">
                      <a16:colId xmlns:a16="http://schemas.microsoft.com/office/drawing/2014/main" val="422957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3249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 Ucelay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92995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3972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Julieta Bidart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1411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Soles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38087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Nelly Wesler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7346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Greco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3508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Medika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3966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4959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Axel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27733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 Rodrigues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436440874"/>
                  </a:ext>
                </a:extLst>
              </a:tr>
            </a:tbl>
          </a:graphicData>
        </a:graphic>
      </p:graphicFrame>
      <p:sp>
        <p:nvSpPr>
          <p:cNvPr id="4" name="Text Placeholder 3">
            <a:extLst>
              <a:ext uri="{FF2B5EF4-FFF2-40B4-BE49-F238E27FC236}">
                <a16:creationId xmlns:a16="http://schemas.microsoft.com/office/drawing/2014/main" id="{66087902-312D-44C6-B36C-26E4C614CCA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99178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8160-4FBC-4D03-93BD-5B9A097A02C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8EFF2704-AD78-4464-B976-8ED6B5C16876}"/>
              </a:ext>
            </a:extLst>
          </p:cNvPr>
          <p:cNvGraphicFramePr>
            <a:graphicFrameLocks noGrp="1"/>
          </p:cNvGraphicFramePr>
          <p:nvPr>
            <p:ph type="tbl" sz="quarter" idx="13"/>
            <p:extLst>
              <p:ext uri="{D42A27DB-BD31-4B8C-83A1-F6EECF244321}">
                <p14:modId xmlns:p14="http://schemas.microsoft.com/office/powerpoint/2010/main" val="2053936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3849655"/>
                    </a:ext>
                  </a:extLst>
                </a:gridCol>
                <a:gridCol w="2468880">
                  <a:extLst>
                    <a:ext uri="{9D8B030D-6E8A-4147-A177-3AD203B41FA5}">
                      <a16:colId xmlns:a16="http://schemas.microsoft.com/office/drawing/2014/main" val="1250961259"/>
                    </a:ext>
                  </a:extLst>
                </a:gridCol>
                <a:gridCol w="822960">
                  <a:extLst>
                    <a:ext uri="{9D8B030D-6E8A-4147-A177-3AD203B41FA5}">
                      <a16:colId xmlns:a16="http://schemas.microsoft.com/office/drawing/2014/main" val="487553895"/>
                    </a:ext>
                  </a:extLst>
                </a:gridCol>
                <a:gridCol w="822960">
                  <a:extLst>
                    <a:ext uri="{9D8B030D-6E8A-4147-A177-3AD203B41FA5}">
                      <a16:colId xmlns:a16="http://schemas.microsoft.com/office/drawing/2014/main" val="4112818139"/>
                    </a:ext>
                  </a:extLst>
                </a:gridCol>
                <a:gridCol w="822960">
                  <a:extLst>
                    <a:ext uri="{9D8B030D-6E8A-4147-A177-3AD203B41FA5}">
                      <a16:colId xmlns:a16="http://schemas.microsoft.com/office/drawing/2014/main" val="182247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4704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Ines Barrionuevo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81896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Trkulja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654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Fontana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0275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Brunori Ines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52231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 Clark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689759453"/>
                  </a:ext>
                </a:extLst>
              </a:tr>
            </a:tbl>
          </a:graphicData>
        </a:graphic>
      </p:graphicFrame>
      <p:sp>
        <p:nvSpPr>
          <p:cNvPr id="4" name="Text Placeholder 3">
            <a:extLst>
              <a:ext uri="{FF2B5EF4-FFF2-40B4-BE49-F238E27FC236}">
                <a16:creationId xmlns:a16="http://schemas.microsoft.com/office/drawing/2014/main" id="{3AECB0A2-0AFF-4C3E-A563-F1EBE57174D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10952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015BC-76E5-4F0A-8E0A-CC9E77B4AE75}"/>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F666B71-2B12-41D0-8A7F-917363CE4A33}"/>
              </a:ext>
            </a:extLst>
          </p:cNvPr>
          <p:cNvGraphicFramePr>
            <a:graphicFrameLocks noGrp="1"/>
          </p:cNvGraphicFramePr>
          <p:nvPr>
            <p:ph type="chart" sz="quarter" idx="13"/>
            <p:extLst>
              <p:ext uri="{D42A27DB-BD31-4B8C-83A1-F6EECF244321}">
                <p14:modId xmlns:p14="http://schemas.microsoft.com/office/powerpoint/2010/main" val="233777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02627-05C9-487F-9236-220BE88CAA5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49B8DEF-A88F-450E-B135-94709EED17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281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BFDB1-F4E8-4E29-8982-F09F06FB5907}"/>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0AF36E7D-182C-44DE-8258-34CCBC611D69}"/>
              </a:ext>
            </a:extLst>
          </p:cNvPr>
          <p:cNvGraphicFramePr>
            <a:graphicFrameLocks noGrp="1"/>
          </p:cNvGraphicFramePr>
          <p:nvPr>
            <p:ph type="tbl" sz="quarter" idx="13"/>
            <p:extLst>
              <p:ext uri="{D42A27DB-BD31-4B8C-83A1-F6EECF244321}">
                <p14:modId xmlns:p14="http://schemas.microsoft.com/office/powerpoint/2010/main" val="2147653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122711"/>
                    </a:ext>
                  </a:extLst>
                </a:gridCol>
                <a:gridCol w="1234440">
                  <a:extLst>
                    <a:ext uri="{9D8B030D-6E8A-4147-A177-3AD203B41FA5}">
                      <a16:colId xmlns:a16="http://schemas.microsoft.com/office/drawing/2014/main" val="359735127"/>
                    </a:ext>
                  </a:extLst>
                </a:gridCol>
                <a:gridCol w="1234440">
                  <a:extLst>
                    <a:ext uri="{9D8B030D-6E8A-4147-A177-3AD203B41FA5}">
                      <a16:colId xmlns:a16="http://schemas.microsoft.com/office/drawing/2014/main" val="494389290"/>
                    </a:ext>
                  </a:extLst>
                </a:gridCol>
                <a:gridCol w="1234440">
                  <a:extLst>
                    <a:ext uri="{9D8B030D-6E8A-4147-A177-3AD203B41FA5}">
                      <a16:colId xmlns:a16="http://schemas.microsoft.com/office/drawing/2014/main" val="677665262"/>
                    </a:ext>
                  </a:extLst>
                </a:gridCol>
                <a:gridCol w="1234440">
                  <a:extLst>
                    <a:ext uri="{9D8B030D-6E8A-4147-A177-3AD203B41FA5}">
                      <a16:colId xmlns:a16="http://schemas.microsoft.com/office/drawing/2014/main" val="2354344903"/>
                    </a:ext>
                  </a:extLst>
                </a:gridCol>
                <a:gridCol w="1234440">
                  <a:extLst>
                    <a:ext uri="{9D8B030D-6E8A-4147-A177-3AD203B41FA5}">
                      <a16:colId xmlns:a16="http://schemas.microsoft.com/office/drawing/2014/main" val="80032003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1354031119"/>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34772</a:t>
                      </a:r>
                    </a:p>
                  </a:txBody>
                  <a:tcPr/>
                </a:tc>
                <a:tc>
                  <a:txBody>
                    <a:bodyPr/>
                    <a:lstStyle/>
                    <a:p>
                      <a:r>
                        <a:rPr lang="en-US" sz="1000"/>
                        <a:t>2402</a:t>
                      </a:r>
                    </a:p>
                  </a:txBody>
                  <a:tcPr/>
                </a:tc>
                <a:tc>
                  <a:txBody>
                    <a:bodyPr/>
                    <a:lstStyle/>
                    <a:p>
                      <a:r>
                        <a:rPr lang="en-US" sz="1000"/>
                        <a:t>42769</a:t>
                      </a:r>
                    </a:p>
                  </a:txBody>
                  <a:tcPr/>
                </a:tc>
                <a:tc>
                  <a:txBody>
                    <a:bodyPr/>
                    <a:lstStyle/>
                    <a:p>
                      <a:r>
                        <a:rPr lang="en-US" sz="1000"/>
                        <a:t>79943</a:t>
                      </a:r>
                    </a:p>
                  </a:txBody>
                  <a:tcPr/>
                </a:tc>
                <a:extLst>
                  <a:ext uri="{0D108BD9-81ED-4DB2-BD59-A6C34878D82A}">
                    <a16:rowId xmlns:a16="http://schemas.microsoft.com/office/drawing/2014/main" val="2087231797"/>
                  </a:ext>
                </a:extLst>
              </a:tr>
            </a:tbl>
          </a:graphicData>
        </a:graphic>
      </p:graphicFrame>
      <p:sp>
        <p:nvSpPr>
          <p:cNvPr id="4" name="Text Placeholder 3">
            <a:extLst>
              <a:ext uri="{FF2B5EF4-FFF2-40B4-BE49-F238E27FC236}">
                <a16:creationId xmlns:a16="http://schemas.microsoft.com/office/drawing/2014/main" id="{8937A613-8C89-4E2C-B95C-3864B91E73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77424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A249-63B4-46B3-B904-560AF3C85A42}"/>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DD36EF20-0650-40C5-99B8-3CA85FC6D282}"/>
              </a:ext>
            </a:extLst>
          </p:cNvPr>
          <p:cNvGraphicFramePr>
            <a:graphicFrameLocks noGrp="1"/>
          </p:cNvGraphicFramePr>
          <p:nvPr>
            <p:ph type="chart" sz="quarter" idx="13"/>
            <p:extLst>
              <p:ext uri="{D42A27DB-BD31-4B8C-83A1-F6EECF244321}">
                <p14:modId xmlns:p14="http://schemas.microsoft.com/office/powerpoint/2010/main" val="1482444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786AEF-E2A2-431D-9C23-905E37758A9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7C07CBE-DE21-4B0A-B633-F34058A9F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29975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984</Words>
  <Application>Microsoft Office PowerPoint</Application>
  <PresentationFormat>On-screen Show (4:3)</PresentationFormat>
  <Paragraphs>462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lpstr>Facebook Hashtag Detection</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2018-03-05T12:40:21Z</dcterms:created>
  <dcterms:modified xsi:type="dcterms:W3CDTF">2018-03-05T12:41:16Z</dcterms:modified>
</cp:coreProperties>
</file>