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6">
                  <c:v>17868643</c:v>
                </c:pt>
                <c:pt idx="27">
                  <c:v>17890047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76-4955-90A5-27AAC20B6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15792"/>
        <c:axId val="347317104"/>
      </c:lineChart>
      <c:dateAx>
        <c:axId val="34731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17104"/>
        <c:crosses val="autoZero"/>
        <c:auto val="1"/>
        <c:lblOffset val="100"/>
        <c:baseTimeUnit val="days"/>
      </c:dateAx>
      <c:valAx>
        <c:axId val="34731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1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7">
                  <c:v>21404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B8-42B9-A9F8-835805EE1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161352"/>
        <c:axId val="276160696"/>
      </c:lineChart>
      <c:dateAx>
        <c:axId val="27616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60696"/>
        <c:crosses val="autoZero"/>
        <c:auto val="1"/>
        <c:lblOffset val="100"/>
        <c:baseTimeUnit val="days"/>
      </c:dateAx>
      <c:valAx>
        <c:axId val="27616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6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84-4F31-B266-9FD326E08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8259424"/>
        <c:axId val="348260408"/>
      </c:radarChart>
      <c:catAx>
        <c:axId val="34825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60408"/>
        <c:crosses val="autoZero"/>
        <c:auto val="1"/>
        <c:lblAlgn val="ctr"/>
        <c:lblOffset val="100"/>
        <c:noMultiLvlLbl val="0"/>
      </c:catAx>
      <c:valAx>
        <c:axId val="34826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5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7">
                  <c:v>0.11978525733599001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BC-4BAB-B06D-6977E5206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137976"/>
        <c:axId val="349136664"/>
      </c:lineChart>
      <c:dateAx>
        <c:axId val="34913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6664"/>
        <c:crosses val="autoZero"/>
        <c:auto val="1"/>
        <c:lblOffset val="100"/>
        <c:baseTimeUnit val="days"/>
      </c:dateAx>
      <c:valAx>
        <c:axId val="34913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21404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A-438D-AE4C-19E4C1B85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133712"/>
        <c:axId val="349136992"/>
      </c:barChart>
      <c:catAx>
        <c:axId val="34913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6992"/>
        <c:crosses val="autoZero"/>
        <c:auto val="1"/>
        <c:lblAlgn val="ctr"/>
        <c:lblOffset val="100"/>
        <c:noMultiLvlLbl val="0"/>
      </c:catAx>
      <c:valAx>
        <c:axId val="34913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6">
                  <c:v>17868643</c:v>
                </c:pt>
                <c:pt idx="27">
                  <c:v>17890047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7-4D68-9394-A5EDF9C9F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899200"/>
        <c:axId val="349899528"/>
      </c:areaChart>
      <c:dateAx>
        <c:axId val="3498992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99528"/>
        <c:crosses val="autoZero"/>
        <c:auto val="1"/>
        <c:lblOffset val="100"/>
        <c:baseTimeUnit val="days"/>
      </c:dateAx>
      <c:valAx>
        <c:axId val="34989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992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77-4301-B370-8D1A172F5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900512"/>
        <c:axId val="349900840"/>
      </c:lineChart>
      <c:dateAx>
        <c:axId val="34990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00840"/>
        <c:crosses val="autoZero"/>
        <c:auto val="1"/>
        <c:lblOffset val="100"/>
        <c:baseTimeUnit val="days"/>
      </c:dateAx>
      <c:valAx>
        <c:axId val="34990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0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7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7A-4050-BD7B-762FB4E70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161024"/>
        <c:axId val="349135680"/>
      </c:lineChart>
      <c:catAx>
        <c:axId val="27616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5680"/>
        <c:crosses val="autoZero"/>
        <c:auto val="1"/>
        <c:lblAlgn val="ctr"/>
        <c:lblOffset val="100"/>
        <c:noMultiLvlLbl val="0"/>
      </c:catAx>
      <c:valAx>
        <c:axId val="34913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6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8-43DC-9516-748A784D2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968088"/>
        <c:axId val="399970056"/>
      </c:barChart>
      <c:catAx>
        <c:axId val="39996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70056"/>
        <c:crosses val="autoZero"/>
        <c:auto val="1"/>
        <c:lblAlgn val="ctr"/>
        <c:lblOffset val="100"/>
        <c:noMultiLvlLbl val="0"/>
      </c:catAx>
      <c:valAx>
        <c:axId val="39997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6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E-4AA3-90EA-4C4CC16F08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E-4AA3-90EA-4C4CC16F08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BE-4AA3-90EA-4C4CC16F0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973992"/>
        <c:axId val="399972352"/>
      </c:barChart>
      <c:catAx>
        <c:axId val="39997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72352"/>
        <c:crosses val="autoZero"/>
        <c:auto val="1"/>
        <c:lblAlgn val="ctr"/>
        <c:lblOffset val="100"/>
        <c:noMultiLvlLbl val="0"/>
      </c:catAx>
      <c:valAx>
        <c:axId val="39997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7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67-4298-BF04-39E4B1AC5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974648"/>
        <c:axId val="399974320"/>
      </c:barChart>
      <c:catAx>
        <c:axId val="39997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74320"/>
        <c:crosses val="autoZero"/>
        <c:auto val="1"/>
        <c:lblAlgn val="ctr"/>
        <c:lblOffset val="100"/>
        <c:noMultiLvlLbl val="0"/>
      </c:catAx>
      <c:valAx>
        <c:axId val="39997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7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6-49AF-B0DB-1B93A1F39F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C6-49AF-B0DB-1B93A1F39F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C6-49AF-B0DB-1B93A1F39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063520"/>
        <c:axId val="397057944"/>
      </c:barChart>
      <c:catAx>
        <c:axId val="39706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7944"/>
        <c:crosses val="autoZero"/>
        <c:auto val="1"/>
        <c:lblAlgn val="ctr"/>
        <c:lblOffset val="100"/>
        <c:noMultiLvlLbl val="0"/>
      </c:catAx>
      <c:valAx>
        <c:axId val="39705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6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86-4F49-9129-A8D5060AE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057288"/>
        <c:axId val="397058600"/>
      </c:lineChart>
      <c:dateAx>
        <c:axId val="39705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8600"/>
        <c:crosses val="autoZero"/>
        <c:auto val="1"/>
        <c:lblOffset val="100"/>
        <c:baseTimeUnit val="days"/>
      </c:dateAx>
      <c:valAx>
        <c:axId val="39705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04-4DAD-BC69-8951E3385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059912"/>
        <c:axId val="397060896"/>
      </c:lineChart>
      <c:dateAx>
        <c:axId val="397059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60896"/>
        <c:crosses val="autoZero"/>
        <c:auto val="1"/>
        <c:lblOffset val="100"/>
        <c:baseTimeUnit val="days"/>
      </c:dateAx>
      <c:valAx>
        <c:axId val="39706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FC-4A35-9A82-282A4B80E4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FC-4A35-9A82-282A4B80E4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FC-4A35-9A82-282A4B80E4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FC-4A35-9A82-282A4B80E4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FC-4A35-9A82-282A4B80E4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FC-4A35-9A82-282A4B80E46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FC-4A35-9A82-282A4B80E46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FC-4A35-9A82-282A4B80E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5633688"/>
        <c:axId val="205627784"/>
      </c:barChart>
      <c:catAx>
        <c:axId val="20563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27784"/>
        <c:crosses val="autoZero"/>
        <c:auto val="1"/>
        <c:lblAlgn val="ctr"/>
        <c:lblOffset val="100"/>
        <c:noMultiLvlLbl val="0"/>
      </c:catAx>
      <c:valAx>
        <c:axId val="20562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3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5.1471808387017995E-4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4.7667370375804001E-4</c:v>
                </c:pt>
                <c:pt idx="16">
                  <c:v>6.2901107454321997E-4</c:v>
                </c:pt>
                <c:pt idx="17">
                  <c:v>2.9931975529407E-4</c:v>
                </c:pt>
                <c:pt idx="18">
                  <c:v>0</c:v>
                </c:pt>
                <c:pt idx="19">
                  <c:v>2.7973808905987999E-4</c:v>
                </c:pt>
                <c:pt idx="20">
                  <c:v>0</c:v>
                </c:pt>
                <c:pt idx="21">
                  <c:v>4.8674427496418998E-4</c:v>
                </c:pt>
                <c:pt idx="22">
                  <c:v>0</c:v>
                </c:pt>
                <c:pt idx="23">
                  <c:v>3.0211713618467001E-4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0A-4638-BF84-CC9780366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634016"/>
        <c:axId val="205628440"/>
      </c:lineChart>
      <c:catAx>
        <c:axId val="20563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28440"/>
        <c:crosses val="autoZero"/>
        <c:auto val="1"/>
        <c:lblAlgn val="ctr"/>
        <c:lblOffset val="100"/>
        <c:noMultiLvlLbl val="0"/>
      </c:catAx>
      <c:valAx>
        <c:axId val="20562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3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1">
                  <c:v>8.3386298556638999E-4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A-4015-899F-FACAD7805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629424"/>
        <c:axId val="205631392"/>
      </c:barChart>
      <c:catAx>
        <c:axId val="20562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31392"/>
        <c:crosses val="autoZero"/>
        <c:auto val="1"/>
        <c:lblAlgn val="ctr"/>
        <c:lblOffset val="100"/>
        <c:noMultiLvlLbl val="0"/>
      </c:catAx>
      <c:valAx>
        <c:axId val="20563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2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3.7473408561667E-4</c:v>
                </c:pt>
                <c:pt idx="1">
                  <c:v>8.2916907750255997E-4</c:v>
                </c:pt>
                <c:pt idx="2">
                  <c:v>3.6634451653570001E-4</c:v>
                </c:pt>
                <c:pt idx="3">
                  <c:v>3.5236190140074998E-4</c:v>
                </c:pt>
                <c:pt idx="4">
                  <c:v>4.1668193102151999E-4</c:v>
                </c:pt>
                <c:pt idx="5">
                  <c:v>4.4744368431840999E-4</c:v>
                </c:pt>
                <c:pt idx="6">
                  <c:v>5.2201763170482002E-4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6-4EAB-80C3-158588385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647464"/>
        <c:axId val="205648120"/>
      </c:barChart>
      <c:catAx>
        <c:axId val="20564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48120"/>
        <c:crosses val="autoZero"/>
        <c:auto val="1"/>
        <c:lblAlgn val="ctr"/>
        <c:lblOffset val="100"/>
        <c:noMultiLvlLbl val="0"/>
      </c:catAx>
      <c:valAx>
        <c:axId val="20564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4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76D77-07B0-440D-A29B-A0D885AFF7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B0C156-AAD6-43AF-8CDF-97F3A5AD9C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7957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E963-E261-46C5-8726-EFFEDF44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297718-BEA0-411C-9635-D6829299F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544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30749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7128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4920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5894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1397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6338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0094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3182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1205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979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8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921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9E73E-906D-4329-B589-D5AB82DAA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04302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940AF-F58E-4238-B1E6-FDFFAE6FD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65C84-30B5-4808-BF73-268A40E197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6862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21F1B-10C9-4444-B0EB-F90B446AE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4DAF6-570F-41DD-A58B-E285A6E8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447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BC63-8704-4CB7-AC84-899694CD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F78E62-7EC4-4A76-8E33-DDA9FB482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151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ED4BD-9B90-4DDA-A72D-A960B9FCA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7CFCC-691F-492E-9BA7-A109283C6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97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59AF4-BEE0-48CD-82FE-7ABBE93D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40E266-6400-4639-95A5-E9FF4BC25D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4800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98B6C-7A71-4353-AFCD-3C0750B0A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3B9FE-1036-4C1B-BC99-A2F981C6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308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4294-9A57-488F-A7EC-BC5FA5887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DBD94-9BA9-4C62-AF51-943D69CCD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341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6200D-70AF-45AB-902D-1CEA3BD1B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A0D4B-18F5-4E60-A908-65F7DEB03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6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7551B-833A-4E38-BC7D-125C3289B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18B9E-8F77-4925-98EF-DE62BBD403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0069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9B494-02AC-472A-AEF0-72049A483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A8D59-2479-4D42-935A-84433D0C5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561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BFE0-88ED-480E-863C-6CCB787F2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D8EB4E-71FD-4960-9831-5BF0327CFA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6010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833E1-3552-4CF0-BF68-56644035B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314A3-884A-42C8-889F-7E7356ED1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8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3F295-C910-41D2-B26F-ECACB37CD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ABD347-2C9B-43D7-905E-064ED73F66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423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CEEF6-A55F-44DE-8BD7-13AC03E14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953F2-3BB1-4449-8E5A-EFF05B0C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50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28234-F57D-459F-A67A-1FF47E569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734BAB-B3CE-466B-93C1-98F8E6FFCE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7523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E37F6-8E06-422E-88A1-CA6412F27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87798-C611-4109-9F72-10293B436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660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EF90-85FD-4F6C-AB16-3B3E15B1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60810-6547-4B7B-BB95-0A8B61F30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605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8826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725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941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8479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214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809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220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974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8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- 2018-02-06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lástima! Tenemos la ruta para llegar a todo Buenos Aires, menos a su corazón😔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Uber podés ver el futuro, por ejemplo: Siempre vas a saber quién viene por vos, el valor de tu viaje y tu hora de llegada. 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0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- 2018-02-27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pareja moderna es la que divide la cuenta en el restaurant y la tarifa del Uber ❤️
 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8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- 2018-02-19 21:00:01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nosotros no hay nada más importante que tu seguridad, por eso te tratamos como una estrella y entregamos soporte 24/7 a través de la aplicación.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1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- 2018-02-12 21:34:57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aplicación pudiera aconsejarte...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6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- 2018-02-13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vida se ha encargado de mandarte una y otra vez a la friendzone, ¡hoy es tu día! Andá en Uber.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727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D8593-5D41-4D75-AB2D-1B913BC5D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15107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CE0AA-11CE-4EB9-892A-595BD1FA1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350617-41F2-46A6-9CB5-D40F1B11D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500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25259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2874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792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942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21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719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23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717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3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- 2018-02-12 23:55:55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¡Ver para creer! 😑 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8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- 2018-02-14 11:01:00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qué quiero la luna, si las estrellas las encuentro con vos. ⭐⭐⭐⭐⭐
Feliz día a todos aquellos enamorados.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12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- 2018-02-10 15:00:04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esos amigos de fierro que vale la pena conservar  #UberLOVE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9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- 2018-02-18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Tomar un Uber, juntarse con los amigos a hacer lo que amás: domingo perfecto.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6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- 2018-02-08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 como en "esas aplicaciones", verificá siempre que lo que ves en la pantalla sea lo mismo que en la realidad.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95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- 2018-02-23 16:00:07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Fijate bien y respondé: ¿dónde está tu Uber?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8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- 2018-02-13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Uff… Andá preparando lo que vas a usar en la cena 😱 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02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98F20-C253-4620-A359-3EEC7D243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9518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4AA2-1F4C-48C7-8745-1F8A9C1A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7AA1CA-4C8B-478A-AFE5-9539FAD34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27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29918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023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496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086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932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059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38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937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35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Socio conductor, este es el mes en el que tu vida puede tomar otro camino. 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- 2018-02-02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como compartís todo en redes sociales cuando estás enamorado, compartí tu ruta con amigos y familiares, viajá seguro con Uber.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38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- 2018-02-08 16:57:02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6 años El Flaco tomaba la ruta para convertirse en #SpinettaEterno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0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- 2018-02-01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el calor no te impida disfrutar de tu ciudad en verano! Pasalo increíble con tus amigos en Buenos Aires: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2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- 2018-02-14 16:00:41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sos socio, es 14 de febrero y vos estás tipo: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92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- 2018-02-11 17:00:30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cuando se va, ya querés que esté con vos otra vez  🙎‍ #UberLOVE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73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74508-2230-49E9-896F-70CBB8E45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59708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CD39A-C91C-4747-A1AE-944D7FD10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D21DAE-8AD7-41EA-AD7C-6459B7E477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251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40218-D5E7-4FFE-82B8-1C206DC3D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59299-D1BF-4ABB-8AF8-4AB2150E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30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3486-5A2A-4353-A606-138541E63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6BBC2A-668C-45F3-8CE4-452841C2B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765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078FA-AD56-4480-88F1-C572C727B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1EDBE-CB69-4547-99D9-CB32D450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92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246E0-42F7-4046-AD5C-5F49261D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ED82DD-C33C-4188-9B67-CCE9882325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0264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FA26D-078A-4298-8A73-3B2A3BAC1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7D93F-F3F0-4B1F-AB24-B3395F14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70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26D65-C0CE-4597-86A2-C4506BD36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60AF4-4868-4242-B66D-CFEA44730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63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03533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9731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08376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91039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4955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283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49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#SpinettaEterno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27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613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F9A1D-DC2D-4A6A-90DE-D5DA6C52C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97552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425-73D6-4994-8B39-44DB1C4D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9A1DBB-D13E-40EC-93C6-EE7ADFCDC8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426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5EBDB-1A0E-43C4-A34B-EACB6670C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BEA6C-ECE5-4457-85BC-8782E5D3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737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CB00-5581-47AA-BA17-A4140694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9B8204-7280-434E-93FA-779D09E984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346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4962F-A47E-40D5-84C8-D2A0D3D6E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29F54-593D-417A-B216-CB414C0AC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41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086BB-266B-40D8-ACC5-3EB7F19B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8DB0C-ED28-49DF-81DF-8FB814CABB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9420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89E3A-29AD-49B6-B452-2762B6EF8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6D0E5-8C78-4765-9B6A-185207F84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857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CDEB-7A59-423F-9C92-0F2948764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27C6C-74B5-4389-A120-B51ECE884F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2316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F1577-8B9A-4DF4-B3F3-BC08F66BD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A614F-BA1E-4509-9E51-90133502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48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546FF-239C-466B-9039-554F342FB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E2C86-AC83-453E-A740-59653E672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3711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FBA98-647D-41B7-A402-0EB1FF70E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A3CC-FCED-40BF-9D9D-E7C3D044B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68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6EB2F-CEB3-4F8C-AB62-A3BE6371D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C180B-8682-42D9-BDA1-804F8BE7D9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44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29D54-6E72-4C6B-B32C-322B0875C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4DF57-448A-4441-B01D-6FFF153AA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54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41413-67DB-4EA4-AB66-8F5A371D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C7979E-6458-422A-880E-1A7EE27807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5166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26DB9-B2B9-4B03-A42B-903E24B39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6445E-A676-48E0-A73C-6D0F449B1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47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B1969-357C-4396-97E0-C5230CD17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8D0A5-1AD6-4AB6-8320-775FEA6C3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354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2035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7298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762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30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268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7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Denunciando Taxistas Ilegales -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Uber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26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BBE4B-397D-47EA-8B98-06A5D37B6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47466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12BB2-F9C0-43A1-A19D-F07B2465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B166C-62EC-49A9-8590-478A972406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793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56594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81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899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277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2275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968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618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490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4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- 2018-02-27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pareja moderna es la que divide la cuenta en el restaurant y la tarifa del Uber ❤️
 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47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Uber podés ver el futuro, por ejemplo: Siempre vas a saber quién viene por vos, el valor de tu viaje y tu hora de llegada. 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5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- 2018-02-23 16:00:07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Fijate bien y respondé: ¿dónde está tu Uber?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3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- 2018-02-19 21:00:01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nosotros no hay nada más importante que tu seguridad, por eso te tratamos como una estrella y entregamos soporte 24/7 a través de la aplicación.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1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- 2018-02-18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Tomar un Uber, juntarse con los amigos a hacer lo que amás: domingo perfecto.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0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- 2018-02-14 16:00:41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sos socio, es 14 de febrero y vos estás tipo: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014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DC261-A244-4C7B-BFE1-99688F589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11689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490AB-52CC-4E7D-AC9F-8A244868D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983F5F-E278-49C0-8421-14BEF5BC2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172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7419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893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4543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21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7074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3206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20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30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94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- 2018-02-14 11:01:00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qué quiero la luna, si las estrellas las encuentro con vos. ⭐⭐⭐⭐⭐
Feliz día a todos aquellos enamorados.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8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- 2018-02-13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vida se ha encargado de mandarte una y otra vez a la friendzone, ¡hoy es tu día! Andá en Uber.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72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- 2018-02-13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Uff… Andá preparando lo que vas a usar en la cena 😱 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43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- 2018-02-12 23:55:55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¡Ver para creer! 😑 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7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- 2018-02-12 21:34:57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aplicación pudiera aconsejarte...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82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- 2018-02-11 17:00:30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cuando se va, ya querés que esté con vos otra vez  🙎‍ #UberLOVE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- 2018-02-10 15:00:04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esos amigos de fierro que vale la pena conservar  #UberLOVE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790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5770A-9664-4A09-B0D5-19EFDDF4F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780558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EC72D-442D-469D-9844-4446C6E8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6773D-2B7C-4717-8D0C-B50AE20AF7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552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84080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890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241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244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3662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835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582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825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77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- 2018-02-08 16:57:02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6 años El Flaco tomaba la ruta para convertirse en #SpinettaEterno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7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- 2018-02-08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 como en "esas aplicaciones", verificá siempre que lo que ves en la pantalla sea lo mismo que en la realidad.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01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- 2018-02-06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lástima! Tenemos la ruta para llegar a todo Buenos Aires, menos a su corazón😔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15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Socio conductor, este es el mes en el que tu vida puede tomar otro camino. 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26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- 2018-02-02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como compartís todo en redes sociales cuando estás enamorado, compartí tu ruta con amigos y familiares, viajá seguro con Uber.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7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- 2018-02-01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el calor no te impida disfrutar de tu ciudad en verano! Pasalo increíble con tus amigos en Buenos Aires: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0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DC7FB-7152-4962-BE07-37E3DB452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16145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882</Words>
  <Application>Microsoft Office PowerPoint</Application>
  <PresentationFormat>On-screen Show (4:3)</PresentationFormat>
  <Paragraphs>474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FACEBOOK NUEVO</vt:lpstr>
      <vt:lpstr>Facebook Key Metrics Table</vt:lpstr>
      <vt:lpstr>Facebook Fans Total</vt:lpstr>
      <vt:lpstr>Facebook Fans Change</vt:lpstr>
      <vt:lpstr>Facebook Key Metrics Radar</vt:lpstr>
      <vt:lpstr>Facebook Fans Change Rate</vt:lpstr>
      <vt:lpstr>Facebook Fans Change Per Weekday</vt:lpstr>
      <vt:lpstr>Facebook Fan Distribution Development</vt:lpstr>
      <vt:lpstr>Facebook Own Posts</vt:lpstr>
      <vt:lpstr>Facebook Own Posts By Hour</vt:lpstr>
      <vt:lpstr>Facebook Own Posts with Reactions Table - 1 of 3</vt:lpstr>
      <vt:lpstr>Facebook Own Posts with Reactions Table - 2 of 3</vt:lpstr>
      <vt:lpstr>Facebook Own Posts with Reactions Table - 3 of 3</vt:lpstr>
      <vt:lpstr>Facebook Own Posts By Weekday</vt:lpstr>
      <vt:lpstr>Facebook Post Type Distribution Per Profile</vt:lpstr>
      <vt:lpstr>Facebook Own Posts App Usage</vt:lpstr>
      <vt:lpstr>Facebook Hashtag Detection</vt:lpstr>
      <vt:lpstr>Facebook Sponsored Posts Distribution</vt:lpstr>
      <vt:lpstr>Facebook User Posts</vt:lpstr>
      <vt:lpstr>Facebook Interaction Rate</vt:lpstr>
      <vt:lpstr>Facebook Interactions Distribution</vt:lpstr>
      <vt:lpstr>Facebook Interaction Rate By Hour</vt:lpstr>
      <vt:lpstr>Facebook Interaction Rate By Post Type</vt:lpstr>
      <vt:lpstr>Facebook Interaction Rate By Weekday</vt:lpstr>
      <vt:lpstr>Facebook Key Influencers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Administrator</dc:creator>
  <cp:lastModifiedBy>Administrator</cp:lastModifiedBy>
  <cp:revision>1</cp:revision>
  <dcterms:created xsi:type="dcterms:W3CDTF">2018-03-05T11:53:29Z</dcterms:created>
  <dcterms:modified xsi:type="dcterms:W3CDTF">2018-03-05T11:54:38Z</dcterms:modified>
</cp:coreProperties>
</file>