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9-46DF-B03B-E2F913B83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805256"/>
        <c:axId val="353805584"/>
      </c:radarChart>
      <c:catAx>
        <c:axId val="35380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05584"/>
        <c:crosses val="autoZero"/>
        <c:auto val="1"/>
        <c:lblAlgn val="ctr"/>
        <c:lblOffset val="100"/>
        <c:noMultiLvlLbl val="0"/>
      </c:catAx>
      <c:valAx>
        <c:axId val="3538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0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3496</c:v>
                </c:pt>
                <c:pt idx="1">
                  <c:v>3494</c:v>
                </c:pt>
                <c:pt idx="2">
                  <c:v>3494</c:v>
                </c:pt>
                <c:pt idx="3">
                  <c:v>3494</c:v>
                </c:pt>
                <c:pt idx="4">
                  <c:v>3497</c:v>
                </c:pt>
                <c:pt idx="5">
                  <c:v>3498</c:v>
                </c:pt>
                <c:pt idx="6">
                  <c:v>3498</c:v>
                </c:pt>
                <c:pt idx="7">
                  <c:v>3499</c:v>
                </c:pt>
                <c:pt idx="8">
                  <c:v>3501</c:v>
                </c:pt>
                <c:pt idx="9">
                  <c:v>3502</c:v>
                </c:pt>
                <c:pt idx="10">
                  <c:v>3503</c:v>
                </c:pt>
                <c:pt idx="11">
                  <c:v>3503</c:v>
                </c:pt>
                <c:pt idx="12">
                  <c:v>3504</c:v>
                </c:pt>
                <c:pt idx="13">
                  <c:v>3505</c:v>
                </c:pt>
                <c:pt idx="14">
                  <c:v>3502</c:v>
                </c:pt>
                <c:pt idx="15">
                  <c:v>3503</c:v>
                </c:pt>
                <c:pt idx="16">
                  <c:v>3504</c:v>
                </c:pt>
                <c:pt idx="17">
                  <c:v>3504</c:v>
                </c:pt>
                <c:pt idx="18">
                  <c:v>3504</c:v>
                </c:pt>
                <c:pt idx="19">
                  <c:v>3505</c:v>
                </c:pt>
                <c:pt idx="20">
                  <c:v>3504</c:v>
                </c:pt>
                <c:pt idx="21">
                  <c:v>3505</c:v>
                </c:pt>
                <c:pt idx="22">
                  <c:v>3508</c:v>
                </c:pt>
                <c:pt idx="23">
                  <c:v>3509</c:v>
                </c:pt>
                <c:pt idx="24">
                  <c:v>3509</c:v>
                </c:pt>
                <c:pt idx="25">
                  <c:v>3510</c:v>
                </c:pt>
                <c:pt idx="26">
                  <c:v>3511</c:v>
                </c:pt>
                <c:pt idx="27">
                  <c:v>3512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5F-4E77-93A8-E1E988806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90672"/>
        <c:axId val="358395592"/>
      </c:lineChart>
      <c:dateAx>
        <c:axId val="35839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5592"/>
        <c:crosses val="autoZero"/>
        <c:auto val="1"/>
        <c:lblOffset val="100"/>
        <c:baseTimeUnit val="days"/>
      </c:dateAx>
      <c:valAx>
        <c:axId val="35839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-2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-3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-1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C3-4F90-81F7-7DDD785AC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91000"/>
        <c:axId val="358391328"/>
      </c:lineChart>
      <c:dateAx>
        <c:axId val="35839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1328"/>
        <c:crosses val="autoZero"/>
        <c:auto val="1"/>
        <c:lblOffset val="100"/>
        <c:baseTimeUnit val="days"/>
      </c:dateAx>
      <c:valAx>
        <c:axId val="35839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6D-4921-BE71-98856C37D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02152"/>
        <c:axId val="358402480"/>
      </c:barChart>
      <c:catAx>
        <c:axId val="35840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2480"/>
        <c:crosses val="autoZero"/>
        <c:auto val="1"/>
        <c:lblAlgn val="ctr"/>
        <c:lblOffset val="100"/>
        <c:noMultiLvlLbl val="0"/>
      </c:catAx>
      <c:valAx>
        <c:axId val="35840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3B-45F4-A5F0-DDE968A66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10960"/>
        <c:axId val="282911288"/>
      </c:lineChart>
      <c:dateAx>
        <c:axId val="28291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1288"/>
        <c:crosses val="autoZero"/>
        <c:auto val="1"/>
        <c:lblOffset val="100"/>
        <c:baseTimeUnit val="days"/>
      </c:dateAx>
      <c:valAx>
        <c:axId val="28291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0-42D2-890A-55C4443D6F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E0-42D2-890A-55C4443D6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913912"/>
        <c:axId val="282906368"/>
      </c:barChart>
      <c:catAx>
        <c:axId val="28291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06368"/>
        <c:crosses val="autoZero"/>
        <c:auto val="1"/>
        <c:lblAlgn val="ctr"/>
        <c:lblOffset val="100"/>
        <c:noMultiLvlLbl val="0"/>
      </c:catAx>
      <c:valAx>
        <c:axId val="28290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6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2-4DA6-993C-43D2C2463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65464"/>
        <c:axId val="356359232"/>
      </c:barChart>
      <c:catAx>
        <c:axId val="35636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9232"/>
        <c:crosses val="autoZero"/>
        <c:auto val="1"/>
        <c:lblAlgn val="ctr"/>
        <c:lblOffset val="100"/>
        <c:noMultiLvlLbl val="0"/>
      </c:catAx>
      <c:valAx>
        <c:axId val="35635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9.9885844748858005E-2</c:v>
                </c:pt>
                <c:pt idx="1">
                  <c:v>0.20928462709285001</c:v>
                </c:pt>
                <c:pt idx="2">
                  <c:v>0.13912671232877</c:v>
                </c:pt>
                <c:pt idx="3">
                  <c:v>0.17123287671233001</c:v>
                </c:pt>
                <c:pt idx="4">
                  <c:v>0.15220700152207001</c:v>
                </c:pt>
                <c:pt idx="5">
                  <c:v>0.20547945205479001</c:v>
                </c:pt>
                <c:pt idx="6">
                  <c:v>0.17694063926941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D-40B5-9530-4A141B69F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59888"/>
        <c:axId val="356357264"/>
      </c:barChart>
      <c:catAx>
        <c:axId val="35635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7264"/>
        <c:crosses val="autoZero"/>
        <c:auto val="1"/>
        <c:lblAlgn val="ctr"/>
        <c:lblOffset val="100"/>
        <c:noMultiLvlLbl val="0"/>
      </c:catAx>
      <c:valAx>
        <c:axId val="35635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6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7-45F2-B530-59C7B8070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58904"/>
        <c:axId val="356369400"/>
      </c:lineChart>
      <c:catAx>
        <c:axId val="35635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9400"/>
        <c:crosses val="autoZero"/>
        <c:auto val="1"/>
        <c:lblAlgn val="ctr"/>
        <c:lblOffset val="100"/>
        <c:noMultiLvlLbl val="0"/>
      </c:catAx>
      <c:valAx>
        <c:axId val="3563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0.10702054794521</c:v>
                </c:pt>
                <c:pt idx="2">
                  <c:v>0.22117579908675999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0.18550228310502001</c:v>
                </c:pt>
                <c:pt idx="12">
                  <c:v>0.28538812785388001</c:v>
                </c:pt>
                <c:pt idx="13">
                  <c:v>0.14269406392694001</c:v>
                </c:pt>
                <c:pt idx="14">
                  <c:v>0.12366818873667999</c:v>
                </c:pt>
                <c:pt idx="15">
                  <c:v>0.19977168949772001</c:v>
                </c:pt>
                <c:pt idx="16">
                  <c:v>0.29490106544901001</c:v>
                </c:pt>
                <c:pt idx="17">
                  <c:v>0.22831050228311001</c:v>
                </c:pt>
                <c:pt idx="18">
                  <c:v>0</c:v>
                </c:pt>
                <c:pt idx="19">
                  <c:v>0.22831050228311001</c:v>
                </c:pt>
                <c:pt idx="20">
                  <c:v>8.5616438356164004E-2</c:v>
                </c:pt>
                <c:pt idx="21">
                  <c:v>7.6103500761035003E-2</c:v>
                </c:pt>
                <c:pt idx="22">
                  <c:v>8.5616438356164004E-2</c:v>
                </c:pt>
                <c:pt idx="23">
                  <c:v>9.9885844748858005E-2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F-4C40-9378-830A9A122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67432"/>
        <c:axId val="356366120"/>
      </c:lineChart>
      <c:catAx>
        <c:axId val="35636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6120"/>
        <c:crosses val="autoZero"/>
        <c:auto val="1"/>
        <c:lblAlgn val="ctr"/>
        <c:lblOffset val="100"/>
        <c:noMultiLvlLbl val="0"/>
      </c:catAx>
      <c:valAx>
        <c:axId val="35636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4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53-4EAE-B59C-DBC202582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68568"/>
        <c:axId val="416871848"/>
      </c:lineChart>
      <c:dateAx>
        <c:axId val="41686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1848"/>
        <c:crosses val="autoZero"/>
        <c:auto val="1"/>
        <c:lblOffset val="100"/>
        <c:baseTimeUnit val="days"/>
      </c:dateAx>
      <c:valAx>
        <c:axId val="41687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6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7E-4BC4-8EB5-C48E98611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80864"/>
        <c:axId val="240481192"/>
      </c:barChart>
      <c:catAx>
        <c:axId val="2404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1192"/>
        <c:crosses val="autoZero"/>
        <c:auto val="1"/>
        <c:lblAlgn val="ctr"/>
        <c:lblOffset val="100"/>
        <c:noMultiLvlLbl val="0"/>
      </c:catAx>
      <c:valAx>
        <c:axId val="24048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CBAB-6542-4B10-91F1-F2A8F9D2C5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32E99-BEA8-4A33-B678-2EC9084F2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68348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D053-6586-4752-B454-07046BC4E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3C5F6-E1B4-4251-BCE2-7EA0FCB47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95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904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82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694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182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17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640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25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3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21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570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73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47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44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693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8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@ClaudiaGiaccone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46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A441B-9B40-427A-A7C7-C95F88A5E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0286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88ED-33F8-43A8-9BAB-0BF56499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0E014-8E1F-4CB1-B23A-39ADEC3142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9300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35011-0444-4449-8514-5054B38FD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0FDCE-A414-4085-99BD-3008A007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51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4CAF-8CC2-419E-98A8-953E1610E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824E7-CE52-4A5A-BE86-6F6D3F3B3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735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695E2-5C95-4891-B82B-3374875CC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B41E9-B564-40A3-B5B4-6660EC29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24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A923-A3A1-4758-8DA9-C66461094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75545B-1533-4672-8F98-452579559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63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9CE8B-ECCF-41C5-89FC-35D9620F6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29769-7F8D-464C-8F1B-14FAD70CE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2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31A3F-DF27-4A4A-8F35-BBFC1417D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047D2-C45A-4C76-8161-960FDDCA4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02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FAF6A-4CD0-4F2B-8246-7BB9AE8CF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A8409-E3A8-430D-8B51-847A44F8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0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4FA7-D172-40EF-B33C-6C36B48D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A7E6F-B890-4CAC-9EC4-114635A536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596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CE1D4-86A6-4240-8EA1-0D528A11E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E3891-79D2-413E-898A-3BCF4BDD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21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7FB1-655F-4305-8EAE-4040987B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35F72E-7C5A-4EA4-9FA7-69A6540E3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89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F23D6-1BFE-49D9-9466-C9A271163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09B6A-82FD-4727-853D-7F8C5C45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68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FD53-3E61-474B-AA5D-0FE650280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176931-5ECE-42B2-806F-AEA40DB5B7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8072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0830A-687A-4AD9-B2DA-28879A121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F5F19-1259-4AB5-9069-D160CD816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1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EFABD-C6AC-4FC0-84F0-6513A69C4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E6693-635E-4090-9620-E18CD91C62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951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7DC21-5E6D-4D9A-8EE7-5B8AB1F09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63F0B-8E2C-43D1-8C33-F7049BD5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45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1FBF5-1804-4A65-8FBD-876AEFBC7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51570-5C2C-446C-AB70-6D16E09FE0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214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4124B-0034-48B4-8569-3CFE17E62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AE508-89AB-45BD-BEFC-8C844CEF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8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CDA70-3BEE-447A-897F-5D826A28D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54A77-B8BB-43E3-8C9E-6AB483FDF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393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11442-12CD-40CA-9E90-B3C05CC83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81A9F-2EE8-418F-BCBF-8DD4C58DA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79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9ABC0-7433-471C-9D06-81BF2757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F923A-6454-4906-B19E-90E8F2E97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634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197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647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389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984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316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079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9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- 2018-02-28 11:32:01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@PuyolLucila: CONDENADO Y NO IMPUNE. Por todos los compañeros y compañeras víctimas del genocida #Menéndez, PRESENTES! 
Norberto Puyol…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01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- 2018-02-08 21:37:04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@leandrobusatto: #DiputadosSantaFe | más de 15 legisladores de distintos bloques parlamentarias expresamos nuestro rechazo al #PactoFisc…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46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- 2018-02-05 18:16:08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@victorflupo: https://t.co/CqrXKI8Ioz  @PeiroClaudia @HeribertoDeibe @ClaudiaGiaccone @EPHECTO @Pontifex_es @GenFranciscoArg @RadioGrafi…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70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- 2018-02-18 16:02:21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#SALTOGRANDE destacamos el esfuerzo de toda una comunidad para que Salto Grande se identifique por su Carnaval, y lo Declaramos de Interés de #Diputados de #SantaFe https://t.co/mj7RsfSN6y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79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- 2018-02-08 16:54:26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#SantaFe El bloque “Juntos por Santa Fe”- PJ se manifestó claramente contrario a dar aprobación a la ratificación del Acuerdo de Consenso Fiscal https://t.co/RFtyAhOOXR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96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046C4-9388-4829-8EE1-596211BE4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47743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0F46C-7AF5-404F-A02A-4BD0EE7D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27CC0-0FF9-450F-803D-1A366CAF5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72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8474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430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06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62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80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1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4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- 2018-02-22 19:52:44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Repudio el acto de vandalismo que recibió el busto de Juan Domingo Perón en su monumento en Casilda. Hechos como éste nunca ayudarán a convivir en paz y respeto @PierucciAntonia @leoperezraymond @jpaladini1 @radiocasilda @SportCasilda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- 2018-02-22 21:05:15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@PatriciaChialvo: Recibimos en la Comisión de  Vivienda al intendente de Tostado Enrique Mualen para dialogar sobre el proyecto de autor…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6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- 2018-02-17 02:06:31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"Votamos NO al Consenso Fiscal, porque afecta la autonomía provincial despreciando el federalismo y quita recursos a StaFe". En Cafe y Debates, con el periodista G.Orellano https://t.co/n8yKDFb80V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9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- 2018-02-16 14:08:57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#CASILDA en la reunión de la Intersindical Casilda, explicando porqué se votó por NO a la adhesión al Consenso Fiscal y a la Reforma Tributaria https://t.co/K3d5zd24DW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3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- 2018-02-04 19:32:22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@dtcarlosbadero: @ClaudiaGiaccone Los clubes son unas de las pocas redes de contención social que quedan, no debemos permitir que la mer…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662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CA5BB-13AD-41C6-B17E-D4457B7AF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05046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B0618-1ADE-4319-94FD-AE7B69CC2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3E884-FD94-47DD-AAE1-C438E6FD6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37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09352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80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01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84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57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22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5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- 2018-02-04 12:04:00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al Movimiento Social del Deporte manifestamos nuestra rotunda oposición a la  participación de capitales privados en la administración de clubes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24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- 2018-02-12 23:39:55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@DiarioRosario12: Tras la polémica votación que ratificó la adhesión de #SantaFe al Consenso Fiscal... 👨‍⚖️⬇️
Escribe @pfornero.
@Claudi…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94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- 2018-02-10 02:45:27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UOM #Casilda nos reunimos con dirigentes de la Intersindical Depto Caseros. Hablamos de la bochornosa sesión de ayer en #Diputados. Dejamos en claro nuestra negativa a la propuesta de consenso fiscal y a la reforma tributaria que se expresó con nuestro voto en contra. https://t.co/zK3zdBNnty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- 2018-02-28 01:29:40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@hugocravero: @ClaudiaGiaccone se reunió con el gobernador acompañando a pequeños productores
https://t.co/rgVkziEikS https://t.co/IhYl…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808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DCD53-75F6-4157-879E-CF56197A0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15414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429FD-18E3-4C4C-8E09-29261345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DC1AC-7B88-4A51-85DF-C9B563470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618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159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504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70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918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713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79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0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- 2018-02-20 11:30:58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le solicitamos al Gob Prov que retrotaiga las tarifas de energía  eléctrica y agua a los valores de noviembre. Y los congele durante todo 2018. No se puede seguir saqueando el bolsillo de los trabajadores.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92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- 2018-02-08 21:37:41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@Pabl0Leonardi: #Ahora #Entrevista @ClaudiaGiaccone "Es una mala señal que dejamos desde la política, muchos diputados se han levantado…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- 2018-02-18 22:25:47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@MundoAmateur: SANTA FE
Giaccone también rechazó la participación de capitales privados en la administración de clubes
La...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1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- 2018-02-28 17:14:48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#SantaFe en el programa TV @SinMordaza_SFe junto a periodista @deliciacarlos . Hablamos de Ley Suspención de desalojos de predios rurales y la politica provincial y nacional https://t.co/ht7JpCVVUU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0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- 2018-02-27 02:33:47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#Coronda estuvimos con integrantes del Taller de Danzas "Peña de Barrio" (de #Gálvez ), Patricio Riquelme -director- , Pamela Cerda y Ariel Mancilla. Charlamos sobre la organización para el 14 de abril de Festival "Puente Cultural Galvez-Coronda" https://t.co/RloMk7eCtT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25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24FB0-2183-4225-83AB-4AA80A7A8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90650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CC64E-C849-456F-8BA0-A209A422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1842B-96E8-4B61-9288-60DB22342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88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00078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320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713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768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163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476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6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- 2018-02-10 01:22:01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UOM #Casilda , junto a Bettina, con dirigentes de la Intersindical Depto Caseros. Hablamos de la bochornosa sesión de ayer en #Diputados. Expliqué nuestro voto en contra, con el que dejamos en claro nuestra negativa a la propuesta de consenso fiscal y a la reforma tributaria https://t.co/LFq6bqHWHI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1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- 2018-02-20 11:27:48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aumentos no ceden y esto deberá verse reflejado en los salarios. No pueden seguir siendo la variable de ajuste. https://t.co/1ctYWcRswI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4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- 2018-02-21 15:33:29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seguimos en #Carcaraña en Centro de #Jubilados y #Pensionados,  junto a su Pte Rubén Coy e integrantes del Centro. Charlamos de sus actividades y proyectos. https://t.co/Q6PKlxwHUk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5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- 2018-02-08 21:37:32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@Pabl0Leonardi: #Ahora #Entrevista @ClaudiaGiaccone "Siento que se replican los apuros y errores que ha cometido el gobierno nacional co…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7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- 2018-02-05 01:36:45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¡¡¡Felicitaciones maestro Juan Carlos Carreras!!!  Estuvimos con la concejal  @PierucciAntonia en 40°Festival de la Guitarra, en #Casilda #10AñosEnteCultura . https://t.co/m9plUKZH1m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16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C4EF7-C266-46E5-BEF8-6B2B4BFE7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47279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2D2B-8AEE-4B40-A1A3-BEC7C8D6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9F7CD-F20A-4BBE-B0FF-D7AB3FABB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571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7236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228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462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896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080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122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5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- 2018-02-21 13:38:16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#Carcaraña un mano a mano junto a Claudio Giolidoro en Radio 94.7 Ciudad . Temas de política santafesina. Y pq votamos NO a Consenso Fiscal y Reforma Tributaria que aumenta el Inmobiliario https://t.co/LwQSiM3UZo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14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5B62E-05C6-48AB-88CD-7A253D005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91499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6B8D4-6CC2-482E-ACE6-1218AE22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BD22D-ABB1-4994-9F0C-F5B6886DE9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37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7E72A-ECE4-4E65-B0D9-910B7D8FF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6804A-6B64-4889-A34F-42B5C47CC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31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4B392-0C50-48B9-BC01-C97F4174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5FA2AD-0967-4B11-99A4-3C194EA083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983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8322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960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72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957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5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@victorflupo - 2018-02-05 13:49:41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https://t.co/CqrXKI8Ioz  @PeiroClaudia @HeribertoDeibe @ClaudiaGiaccone @EPHECTO @Pontifex_es @GenFranciscoArg… https://t.co/z15tFePdK6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5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@Pabl0Leonardi - 2018-02-08 20:56:51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#Entrevista @ClaudiaGiaccone "Estoy muy sorprendida y conmocionada por el tratamiento sobre tablas de la ley… https://t.co/dmX5ulb10r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4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@Pabl0Leonardi - 2018-02-08 20:58:30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#Entrevista @ClaudiaGiaccone "Es una mala señal que dejamos desde la política, muchos diputados se han levan… https://t.co/dfheLQ5IEd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2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@Pabl0Leonardi - 2018-02-08 20:59:34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#Entrevista @ClaudiaGiaccone "Siento que se replican los apuros y errores que ha cometido el gobierno nacion… https://t.co/e1zSdk0YQ4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6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@Si989 - 2018-02-08 20:56:26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@LeoRicciardino #YaFue | @ClaudiaGiaccone "Lo que terminamos de votar es una reconsideración sobre… https://t.co/nGQ6oDYv39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7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@MarianoPinedo - 2018-02-25 23:25:07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@victorflupo @ClaudiaGiaccone @nachogolobisky @JuanGrabois @ArenasGustavo Gracias por tu pelea histórica en defensa del deporte Víctor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5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@dtcarlosbadero - 2018-02-04 19:20:15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Los clubes son unas de las pocas redes de contención social que quedan, no debemos permitir que la… https://t.co/5rThtmnmKL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02/04/2018 22:34:19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21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0C0E9-2CD3-4958-8C8D-8604539C6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5866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BA66-C120-4457-BE61-CA8A86552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E41B8-20A8-40CB-A3C9-F7314BECF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254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9832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308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93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654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@etlnoticias - 2018-02-20 15:09:50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#Programaciónlocal
Este Sábado nota a la Dip. Pcial. @ClaudiaGiaccone que llegó a Salto Grande para entregar al C.A… https://t.co/MQRjYpgF0M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7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@Si989 - 2018-02-08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#YaFue | La diputada provincial @ClaudiaGiaccone habla con @LeoRicciardino sobre la reforma tributaria.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33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@EnteCultura - 2018-02-27 11:08:30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#BuenMARTES #10AñosEnteCultura  @vivicappe @ClaudiaGiaccone @SinMordaza_SFe @LEOcarro1986 @Caritofla @revistatoda… https://t.co/syHGLDr425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14:05:58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6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@EnteCultura - 2018-02-26 10:29:36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empezamos  a recorrer el décimo aniversario del @EnteCultura! #10AñosEnteCultura @ClaudiaGiaccone… https://t.co/Vgw1PNCcem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12:48:47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22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@hugocravero - 2018-02-28 09:20:06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 se reunió con el gobernador acompañando a pequeños productores
https://t.co/rgVkziEikS https://t.co/0Igyowj2gL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9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@politicastafe - 2018-02-27 23:32:31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Giaccone se reunió con el Gobernador Lifschitz, acompañando a pequeños productores
@ClaudiaGiaccone… https://t.co/mKPQyCVN18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41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@SantafeNoticias - 2018-02-21 15:02:02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📌Diputada Provincial @ClaudiaGiaccone ⬇️ https://t.co/ZyVrUkIbaL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41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230A-31B9-4F20-A29B-5E09F178A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96296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15F35-88FE-405A-A211-138866578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7FC12-159E-43AD-AF7C-AF760F295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25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12776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348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02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60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79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@hugocravero - 2018-02-27 21:10:08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se reunió con el gobernador acompañando a pequeños productores
https://t.co/rgVkziEikS https://t.co/IhYlXdOSzi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2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@FarinaAdrian - 2018-02-26 20:57:37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@victorflupo @EPHECTO @afonollosa @ClaudiaGiaccone @abrilacancha893 @GenFranciscoArg @nicodalke @silvinafrana Hola… https://t.co/Gp1tmrd1Pr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6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@vivicappe - 2018-02-27 13:09:08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@EnteCultura @ClaudiaGiaccone @SinMordaza_SFe @LEOcarro1986 @Caritofla @revistatoda @LasRosasDigital 10 años ya!!!… https://t.co/UZ01fescTg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14:05:58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85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@jpaladini1 - 2018-02-26 15:30:07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@EnteCultura @ClaudiaGiaccone @LasRosasDigital @lacapital @NorteMedios El hombre d traje y corbata, se nota q tiene… https://t.co/nEEIafnMpW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1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@Si989 - 2018-02-08 23:14:00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#YaFue | La diputada @ClaudiaGiaccone habló con @LeoRicciardino sobre la reforma tributaria.
https://t.co/FFlVlRSHLj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7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@hugocravero - 2018-02-05 11:10:16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“Junto al movimiento social del deporte manifestamos nuestra rotunda oposición a la participación… https://t.co/9axSjY372b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48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E8070-32D8-4177-96B4-BF96AA153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99018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9CDFD-B9EB-44D4-B2C2-A544F988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EB15E-F958-49AB-8B6E-05E97C6E2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117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2660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16305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2864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3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7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@ErnestoGriego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2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@victorflupo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1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5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@EnteCultura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12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@Escoby85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8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@omiguel56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6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@hugocravero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@Pabl0Leonardi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@ernestopaulon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2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D716-7650-4CDB-9770-C64A3D458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81988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1E769-757D-4C28-BF1D-CD3E16F2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3D084-9EAF-4E47-9D2B-CE0F8E19E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466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3057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30831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345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00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@PierucciAntonia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4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1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@REzeBustamante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0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@dtcarlosbadero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8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@YaFue989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8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@Josalbertomedi2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64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@ricardogaboto1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8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@vivicappe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2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@NFFITOFATTORI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@nachogolobisky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04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2A1E7-9AEA-49B9-BC65-003351181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34372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F8F2-EAA6-4B69-AFF1-1E5133B5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1B6EF-D41C-4495-86FC-49ABE370F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635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915F9-59D6-4205-9C6B-14DCA8A2F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F700B-CCB6-42A6-9BF7-D1130692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05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1114</Words>
  <Application>Microsoft Office PowerPoint</Application>
  <PresentationFormat>On-screen Show (4:3)</PresentationFormat>
  <Paragraphs>434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2018-03-05T11:39:06Z</dcterms:created>
  <dcterms:modified xsi:type="dcterms:W3CDTF">2018-03-05T11:39:57Z</dcterms:modified>
</cp:coreProperties>
</file>