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E-43C2-B8B8-FCEC551A2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919584"/>
        <c:axId val="282919912"/>
      </c:radarChart>
      <c:catAx>
        <c:axId val="28291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9912"/>
        <c:crosses val="autoZero"/>
        <c:auto val="1"/>
        <c:lblAlgn val="ctr"/>
        <c:lblOffset val="100"/>
        <c:noMultiLvlLbl val="0"/>
      </c:catAx>
      <c:valAx>
        <c:axId val="28291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2900</c:v>
                </c:pt>
                <c:pt idx="1">
                  <c:v>2898</c:v>
                </c:pt>
                <c:pt idx="2">
                  <c:v>2898</c:v>
                </c:pt>
                <c:pt idx="3">
                  <c:v>2899</c:v>
                </c:pt>
                <c:pt idx="4">
                  <c:v>2899</c:v>
                </c:pt>
                <c:pt idx="5">
                  <c:v>2899</c:v>
                </c:pt>
                <c:pt idx="6">
                  <c:v>2904</c:v>
                </c:pt>
                <c:pt idx="7">
                  <c:v>2907</c:v>
                </c:pt>
                <c:pt idx="8">
                  <c:v>2906</c:v>
                </c:pt>
                <c:pt idx="9">
                  <c:v>2903</c:v>
                </c:pt>
                <c:pt idx="10">
                  <c:v>2906</c:v>
                </c:pt>
                <c:pt idx="11">
                  <c:v>2909</c:v>
                </c:pt>
                <c:pt idx="12">
                  <c:v>2911</c:v>
                </c:pt>
                <c:pt idx="13">
                  <c:v>2910</c:v>
                </c:pt>
                <c:pt idx="14">
                  <c:v>2912</c:v>
                </c:pt>
                <c:pt idx="15">
                  <c:v>2913</c:v>
                </c:pt>
                <c:pt idx="16">
                  <c:v>2915</c:v>
                </c:pt>
                <c:pt idx="17">
                  <c:v>2918</c:v>
                </c:pt>
                <c:pt idx="18">
                  <c:v>2923</c:v>
                </c:pt>
                <c:pt idx="19">
                  <c:v>2931</c:v>
                </c:pt>
                <c:pt idx="20">
                  <c:v>2931</c:v>
                </c:pt>
                <c:pt idx="21">
                  <c:v>2936</c:v>
                </c:pt>
                <c:pt idx="22">
                  <c:v>2937</c:v>
                </c:pt>
                <c:pt idx="23">
                  <c:v>2939</c:v>
                </c:pt>
                <c:pt idx="24">
                  <c:v>2939</c:v>
                </c:pt>
                <c:pt idx="25">
                  <c:v>2941</c:v>
                </c:pt>
                <c:pt idx="26">
                  <c:v>2941</c:v>
                </c:pt>
                <c:pt idx="27">
                  <c:v>2939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D9-4B6D-9234-C041658AF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503920"/>
        <c:axId val="356503592"/>
      </c:lineChart>
      <c:dateAx>
        <c:axId val="35650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03592"/>
        <c:crosses val="autoZero"/>
        <c:auto val="1"/>
        <c:lblOffset val="100"/>
        <c:baseTimeUnit val="days"/>
      </c:dateAx>
      <c:valAx>
        <c:axId val="35650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-2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3</c:v>
                </c:pt>
                <c:pt idx="8">
                  <c:v>-1</c:v>
                </c:pt>
                <c:pt idx="9">
                  <c:v>-3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-1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8</c:v>
                </c:pt>
                <c:pt idx="20">
                  <c:v>0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4B-4107-A84B-66DA11080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41232"/>
        <c:axId val="360739920"/>
      </c:lineChart>
      <c:dateAx>
        <c:axId val="36074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39920"/>
        <c:crosses val="autoZero"/>
        <c:auto val="1"/>
        <c:lblOffset val="100"/>
        <c:baseTimeUnit val="days"/>
      </c:dateAx>
      <c:valAx>
        <c:axId val="36073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4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C-43EB-B416-122AF08FAF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740904"/>
        <c:axId val="360744512"/>
      </c:barChart>
      <c:catAx>
        <c:axId val="36074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44512"/>
        <c:crosses val="autoZero"/>
        <c:auto val="1"/>
        <c:lblAlgn val="ctr"/>
        <c:lblOffset val="100"/>
        <c:noMultiLvlLbl val="0"/>
      </c:catAx>
      <c:valAx>
        <c:axId val="36074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4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A1-49DA-BF1E-839D0B2C4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21552"/>
        <c:axId val="166364928"/>
      </c:lineChart>
      <c:dateAx>
        <c:axId val="28292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64928"/>
        <c:crosses val="autoZero"/>
        <c:auto val="1"/>
        <c:lblOffset val="100"/>
        <c:baseTimeUnit val="days"/>
      </c:dateAx>
      <c:valAx>
        <c:axId val="16636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2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B-4A15-B5A3-F414D06DD2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B-4A15-B5A3-F414D06DD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009832"/>
        <c:axId val="360006552"/>
      </c:barChart>
      <c:catAx>
        <c:axId val="36000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06552"/>
        <c:crosses val="autoZero"/>
        <c:auto val="1"/>
        <c:lblAlgn val="ctr"/>
        <c:lblOffset val="100"/>
        <c:noMultiLvlLbl val="0"/>
      </c:catAx>
      <c:valAx>
        <c:axId val="36000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0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45-45EE-80ED-4BD41252F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012456"/>
        <c:axId val="282916304"/>
      </c:barChart>
      <c:catAx>
        <c:axId val="36001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16304"/>
        <c:crosses val="autoZero"/>
        <c:auto val="1"/>
        <c:lblAlgn val="ctr"/>
        <c:lblOffset val="100"/>
        <c:noMultiLvlLbl val="0"/>
      </c:catAx>
      <c:valAx>
        <c:axId val="28291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1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0.46819687107456998</c:v>
                </c:pt>
                <c:pt idx="1">
                  <c:v>1.1133949982871001</c:v>
                </c:pt>
                <c:pt idx="2">
                  <c:v>0.85645769099006996</c:v>
                </c:pt>
                <c:pt idx="3">
                  <c:v>1.1133949982871001</c:v>
                </c:pt>
                <c:pt idx="4">
                  <c:v>0.52243919150394003</c:v>
                </c:pt>
                <c:pt idx="5">
                  <c:v>1.2332990750257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1C-4D37-B22A-17F0F6494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29456"/>
        <c:axId val="363735688"/>
      </c:barChart>
      <c:catAx>
        <c:axId val="36372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5688"/>
        <c:crosses val="autoZero"/>
        <c:auto val="1"/>
        <c:lblAlgn val="ctr"/>
        <c:lblOffset val="100"/>
        <c:noMultiLvlLbl val="0"/>
      </c:catAx>
      <c:valAx>
        <c:axId val="36373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2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F9-47B0-838C-A5ADBF91A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32080"/>
        <c:axId val="363734048"/>
      </c:lineChart>
      <c:catAx>
        <c:axId val="36373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4048"/>
        <c:crosses val="autoZero"/>
        <c:auto val="1"/>
        <c:lblAlgn val="ctr"/>
        <c:lblOffset val="100"/>
        <c:noMultiLvlLbl val="0"/>
      </c:catAx>
      <c:valAx>
        <c:axId val="36373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0.54813292223363996</c:v>
                </c:pt>
                <c:pt idx="1">
                  <c:v>0</c:v>
                </c:pt>
                <c:pt idx="2">
                  <c:v>0.30832476875642001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0.95923261390887005</c:v>
                </c:pt>
                <c:pt idx="14">
                  <c:v>0.27406646111681998</c:v>
                </c:pt>
                <c:pt idx="15">
                  <c:v>1.1133949982871001</c:v>
                </c:pt>
                <c:pt idx="16">
                  <c:v>0.73655361425146004</c:v>
                </c:pt>
                <c:pt idx="17">
                  <c:v>0.85645769099006996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0.47961630695444002</c:v>
                </c:pt>
                <c:pt idx="22">
                  <c:v>0</c:v>
                </c:pt>
                <c:pt idx="23">
                  <c:v>1.1476533059267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CC-4121-95FD-2305EC3C3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33392"/>
        <c:axId val="363733720"/>
      </c:lineChart>
      <c:catAx>
        <c:axId val="36373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3720"/>
        <c:crosses val="autoZero"/>
        <c:auto val="1"/>
        <c:lblAlgn val="ctr"/>
        <c:lblOffset val="100"/>
        <c:noMultiLvlLbl val="0"/>
      </c:catAx>
      <c:valAx>
        <c:axId val="36373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3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5</c:v>
                </c:pt>
                <c:pt idx="8">
                  <c:v>6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1-4A67-83D2-938EB0444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319224"/>
        <c:axId val="411318896"/>
      </c:lineChart>
      <c:dateAx>
        <c:axId val="411319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318896"/>
        <c:crosses val="autoZero"/>
        <c:auto val="1"/>
        <c:lblOffset val="100"/>
        <c:baseTimeUnit val="days"/>
      </c:dateAx>
      <c:valAx>
        <c:axId val="41131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31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D0-450D-9E12-9DCD0E0EE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960112"/>
        <c:axId val="238960440"/>
      </c:barChart>
      <c:catAx>
        <c:axId val="23896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60440"/>
        <c:crosses val="autoZero"/>
        <c:auto val="1"/>
        <c:lblAlgn val="ctr"/>
        <c:lblOffset val="100"/>
        <c:noMultiLvlLbl val="0"/>
      </c:catAx>
      <c:valAx>
        <c:axId val="23896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6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0298-A04E-4128-8D35-9479DE03CF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301B5-71A1-40A8-AEFE-1B4D145EE4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94294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88226-7899-4DC7-A6BD-2122933AB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593EB-89CC-4A17-8554-77BF0B3A6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283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81116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712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31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081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857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8736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233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496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05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39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61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70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288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81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7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@jpgodoyvelez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671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572E6-28F5-4A6C-B69F-13D774587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834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94529-21C4-4942-913B-972B826AB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83E29-2D66-4786-843A-35B6B2C358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6416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0D7EB-ED53-4FF6-B57A-B22A263F6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B4414-F185-4442-99C0-3D9BCD09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06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4A9B-279F-4A75-80D1-C93F72141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97DDCE-7CAF-4FBE-A39C-73789D2E01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041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5C07C-2B33-41B7-AEE9-91C5D098F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4F906-FB65-4A27-A123-D9FC29DCF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98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5240-8F92-4782-93C3-D1967239E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14A271-4690-4174-8A83-55A9CDE31D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2204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8D446-65C0-43EB-B2F5-90351F116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E7D3E-83D7-43B3-9277-8E5ACD0E3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2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3F856-B799-4E2E-9524-83606B49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2B3CE-DCCF-435E-BE2F-50FED30504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7280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A14B1-C470-424A-A8CF-66AF87599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29810-4113-4141-9A05-A642CA00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88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91E0-0D11-4941-B9A8-CAF42689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B49E7D-C4CB-4294-AE37-E264730DF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732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FBE2B-B39E-41C9-A9F9-03CA6D76F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FDFDE-D125-417E-AC14-09B89243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79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98839-1093-4450-9450-D7E524EC5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D7686F-3D1C-40A4-8A63-161E87279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51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2940D-20AF-42C1-8065-FF5E817D6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8B5DE-02B5-43A2-85F5-DE17473D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97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52EA7-DA35-433D-8FB3-5C92DB38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E29102-17AE-4EB5-AD6A-4693A83BFF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333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39DD9-5767-4A8F-BF27-CA008AA2E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17A70-D06E-49D3-9DE4-39C362904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93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0CA71-F3F7-4E98-89B8-37008CBF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D56BF8-1145-4014-89C5-AA7B4033B0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26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B98EC-E1AC-4238-88D2-EAA04E03F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A7E44-B8B1-41EB-9655-C510892A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7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DB952-2CF1-49DA-AF1B-25F88E8F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51C0C-8E51-4DAD-83DB-C998B29964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67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D45E8-BC68-47C9-9CD6-FF6D5B593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84E94-D634-4B7C-A067-57C96683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81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28E6-513B-4A21-935B-F86CE777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81AAFE-F658-423E-955A-D939B32C07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4262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D25D3-A1D4-4962-8842-383FD4162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37A7-8150-40A9-8BC6-C8E317E2F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6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BEBE0-4652-4D13-AF63-CF9F286BA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B666F-58EB-4B47-B0DD-0798772B1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83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85088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142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79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504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349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133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1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- 2018-02-05 14:32:38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Hoy comenzamos un nuevo año del Encuentro de Práctica Jurídica, es gratis, es libre, está hecha por abogados/as para abo…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07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- 2018-02-06 19:34:36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6 de Febrero | Día Internacional de Internet Seguro: “Crea, conecta y comparte respeto: una Internet mejor comienza conti…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7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#BuenMiercoles nos consultan los/as colegas cuando se publicará el valor de la UMA, hay jueces/zas que se niegan a regul…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22:40:24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En estos momentos se lleva a cabo la reunión de Plenario de Consejeros https://t.co/O7KC1g72xf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69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- 2018-02-08 23:42:49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Gran concurrencia de abogad@s en el Encuentro de Abogados Independientes! Gracias por participar. #SomosAbogadxs #Defend…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47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- 2018-02-22 15:49:02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#BuenJueves estamos en la calle y vos estás junto a nosotros/as acercando tu firma #SomosAbogadxs #DefendemosAbogadxs #E…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2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E72D3-C3D2-44BD-AA33-3FDC058AE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8957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CEA7-C9F4-4BC4-B6DF-59281EDE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803C4-D0B7-4E05-8B9A-0B97E4310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920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0224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698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543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041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674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597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1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Sabés porque los/as colegas se acercan a nuestras mesas? Porque no quieren poner su firma por un ejemplar de una ley 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6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- 2018-02-22 14:36:51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#BuenJueves estamos en la calle y te esperamos, sumate a nosotros/as porque #SomosAbogadxs #DefendemosAbogadxs #EAI2018…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8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- 2018-02-06 15:21:21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la hora de discutir el Colegio de Abogados que queremos, y para ello es necesario el compromiso y la participación. https://t.co/9o4PFsp8hg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2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#BuenMiercoles ya estamos en la calle haciéndote conocer la realidad de una ley de honorarios por la cual vas a cobrar 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71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- 2018-02-08 23:40:58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Totalmente de acuerdo!! Trabajo y propuestas. Aguante el Encuentro!!! https://t.co/OxYZ7TP2JX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9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15:08:20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vamos acercándonos al final de la jornada y nos emociona ver la cantidad de colegas que se acercan a sumar…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49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61295-07BD-4AB8-8678-F70FF003A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54266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45FC1-96AE-45A2-8FF6-87EBFD3B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BF366-C1F3-4BDC-A8D5-2506352DFD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37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1812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49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940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508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208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741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3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15:49:53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#BuenLunes estamos en la calle siempre junto a vos porque #SomosAbogadxs #DefendemosAbogadxs #EAI2018 y queremos pedirte…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2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13:26:37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#CapacitacionEAI Gracias por participar! #SomosAbogadxs #DefendemosAbogadxs https://t.co/CExeKzyH5A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29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15:08:01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ya estamos en la calle pidiéndote que nos acompañes con tu aval, tu aceptación de cargo y tu adhesión a nue…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1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15:50:07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#BuenLunes estamos en la calle, a pleno sol, acompañando a los/as colegas que recorren tribunales porque #SomosAbogadxs…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07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Gracias por otro miércoles maravilloso! Sabés porque los/as colegas se acercan a nuestras mesas? Porque no quieren poner…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23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16:08:52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vamos que finaliza la jornada y la semana de trabajo, hasta las 13 te esperamos en las mesas para que te su…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174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28F37-287C-4E91-ACD1-9A5C18D69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62582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0B2B-E5AF-4E1A-B0BD-A675895AE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19706-4DE7-4F51-816B-51A912B7E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12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5173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684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387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45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439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995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15:08:16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terminando la semana, estamos en la calle para escucharte y contarte que nos presentamos a las elecciones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4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15:49:47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#BuenLunes sabías que el 24 de abril se vota para renovar autoridades del @cpacf? Necesitamos que nos acompañes porque #…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20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- 2018-02-10 23:49:59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resumen y las fotos de la reunión del jueves pasado. Estamos muy satisfechos y agradecidos por la gran asistencia y participación. https://t.co/oCN40djvIP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46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- 2018-02-20 15:00:43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Firmes para hacerle frente al oficialismo https://t.co/xQCYvRo36I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0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- 2018-02-22 16:09:34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todos los que estuvieron en las mesas hoy!! Éxito total. https://t.co/GIQoEEJzyk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8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- 2018-02-02 13:59:07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Primera reunión del año!! Se vienen las elecciones del Colegio de Abogados. https://t.co/QYnNdzY4yQ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298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4C8C5-19F1-4FB0-A5C8-ABA881964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49574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76C3-2266-48C9-A5F1-B1D13C16C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D8191-2E25-462C-92CA-C670AB7DE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190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59097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115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374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288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284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87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61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- 2018-02-09 00:04:56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@alicianneubert: Increíble convocatoria #EIA #SUMATE @jpgodoyvelez @JPIunger @estudiovescio @natalia_nini @PetroneDip @MLaura_Lastres @M…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06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BB1FC-C33D-4F65-9746-DB885A33F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42259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6F4E-E77D-4E04-8716-4A1940218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DBB2EF-B2DB-4928-A635-D9BBFD5C11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428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1F0A1-0093-4386-AB98-A6E366BC4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03882-2595-41CC-A5CC-98145C54C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68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6965-92E8-4DAE-A6F0-8D1E00A6D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B281E-B1B5-4D71-B19D-EA6EE68D9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068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183109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3910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830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396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7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@alicianneubert - 2018-02-08 23:50:07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convocatoria #EIA #SUMATE @jpgodoyvelez @JPIunger @estudiovescio @natalia_nini @PetroneDip… https://t.co/aRlTjZ3Ghv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22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@AbogadosRadio - 2018-02-15 02:49:37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Entrevista a @jpgodoyvelez Traspaso de delitos a la orbita de la ciudad 🌆 - Nueva ley federal  de...… https://t.co/rkLq2UdhA7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09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@MartaLGaitan - 2018-02-26 14:45:28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@MLaura_Lastres @jpgodoyvelez @JPIunger @deborachammah @hlc_1992 @GaLopezMendez @VidagoDanie… https://t.co/sx1TeIJBoM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71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 - 2018-02-16 00:20:15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22:00 hs. en @3P_A24  con @rolando3p  el Dr. @jpgodoyvelez @estudiovescio @JPIunger @enaboga2indep… https://t.co/LB2H24WSnx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12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 - 2018-02-14 22:04:18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en @AbogadosRadio contando que la nueva ley de honorarios Ley 27.423 es un "Flamante fracaso".  Cuand… https://t.co/A3WXFVkkv8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8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@AbogadosRadio - 2018-02-15 23:21:00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⚖ @jpgodoyvelez analizó la transferencia de algunos delitos nacionales a la órbita de la Ciudad. Escuchalo en… https://t.co/KCZFsFeqvJ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5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 - 2018-02-09 00:03:05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@FaLexservanda @alicianneubert @jpgodoyvelez @JPIunger @natalia_nini @PetroneDip @MLaura_Lastres @MartinSabadini… https://t.co/bxfVODOEPb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58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F7BDB-A068-42CD-97DD-E10F515DF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85008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795A2-2E7F-4842-A2A9-5125808C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CD873-F07A-4E38-B420-E722DD232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680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228796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5942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806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51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9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@MartinSabadini - 2018-02-14 21:51:29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hablamos con @jpgodoyvelez en @AbogadosRadio sobre transferencia de delitos a la ciudad de Bs. As. https://t.co/aSFhMu3uO8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1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@sergio_spitz - 2018-02-27 16:51:19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@hlc_1992 @deborachammah @estudiovescio @jpgodoyvelez @MLaura_Lastres @PalomaPi @natalia_nini… https://t.co/UmwccdS9pl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02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 - 2018-02-08 01:18:53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en Tercera Posición en A24 en minutos https://t.co/LHsTgfT22a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70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 - 2018-02-08 01:08:21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Ahora en canal A24  @jpgodoyvelez con Graña. @rolando3p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 - 2018-02-14 21:53:59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en @AbogadosRadio ya mismo Am830 https://t.co/sC8t4UjHig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15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@MLaura_Lastres - 2018-02-27 17:01:12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@sergio_spitz @hlc_1992 @deborachammah @estudiovescio @jpgodoyvelez @PalomaPi @natalia_nini… https://t.co/GqJW6Rz3Ek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6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 - 2018-02-16 00:24:00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minutos, no te pierdas al Dr @jpgodoyvelez en @3P_A24 por A24 hablando de la actualidad judicial y de nuestra pr… https://t.co/345jcsxBCG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77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@CruzClaudiae - 2018-02-26 14:39:18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@MLaura_Lastres @jpgodoyvelez @JPIunger @deborachammah @hlc_1992 @GaLopezMendez @MartaLGaitan… https://t.co/S79ZnkJnZ9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954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C4CAD-6C3F-41C6-8EF4-F407769E7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7061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D54E0-103D-468D-BB0A-BFDF74AB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B3BF8-6D2A-4DAD-A773-8E4ED33D0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059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419900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9933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254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364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23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@FaLexservanda - 2018-02-09 00:42:17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@estudiovescio @alicianneubert @jpgodoyvelez @JPIunger @natalia_nini @PetroneDip @MLaura_Lastres @MartinSabadini… https://t.co/DoqtsqV2br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1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@Flavio4Quintana - 2018-02-15 21:00:40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#SomosAbogadxs #DefendemosAbogadxs @MartinSabadini @jpgodoyvelez https://t.co/s7kWdQzdyh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24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@enaboga2indep - 2018-02-26 14:50:27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@MartaLGaitan @MLaura_Lastres @jpgodoyvelez @JPIunger @deborachammah @hlc_1992 @GaLopezMendez @VidagoDanie… https://t.co/2pDiniKQxa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 - 2018-02-08 01:26:19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🚩AHORA en @3P_A24 con @rolando3p el Dr. @jpgodoyvelez @JPIunger @estudiovescio @MLaura_Lastres @ordas_ivan… https://t.co/cChmf7FOq2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49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@mrvictorica - 2018-02-28 16:47:50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@ProPilar2017 @DBI1956 Por Encuentro de Abogados Independientes, el Dr. Juan Pablo Godoy @jpgodoyvelez, agrupación… https://t.co/X9a6XGuWxI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736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6CBDF-F099-4806-A327-88519C8FF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98437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BA3D-BF87-434B-A1D9-BC17F3645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756F6-8CF6-4CF8-8A63-0A4D5EC6D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557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2378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0109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4261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2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@alicianneubert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8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54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@enaboga2indep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@GaLopezMendez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8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@MartinSabadini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28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99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93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2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@fabianwainstok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2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@PalomaPi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817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8F388-59E1-4B10-A344-23A4E8B83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05401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BA237-5971-43B5-8F3C-94F98311B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6869F-6731-4967-9C0C-CC9901630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488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47399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11803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9368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19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@jlgiudice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5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@CruzClaudiae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2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@borchia77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1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@ruben_cantero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4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@sobrado_sola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2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@LorenitaMarino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69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@MartaLGaitan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4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@sergio_spitz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5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@VegasDelia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46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@AbogadosRadio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994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3CF64-A7CE-447E-8CE1-F3A85D778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62969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8994-3731-4C3E-9AF5-D1DB67DB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23A5B-5D68-4F4E-8428-A406E23F05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87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0B927-1422-431D-B39E-3577080FD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D4CE2-B967-4C42-8E0B-3B9A5D186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773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1117</Words>
  <Application>Microsoft Office PowerPoint</Application>
  <PresentationFormat>On-screen Show (4:3)</PresentationFormat>
  <Paragraphs>426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2018-03-05T11:36:14Z</dcterms:created>
  <dcterms:modified xsi:type="dcterms:W3CDTF">2018-03-05T11:37:02Z</dcterms:modified>
</cp:coreProperties>
</file>