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8" r:id="rId21"/>
    <p:sldId id="279" r:id="rId22"/>
    <p:sldId id="280"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@mariarosamuinos</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100</c:v>
                </c:pt>
                <c:pt idx="2">
                  <c:v>0</c:v>
                </c:pt>
                <c:pt idx="3">
                  <c:v>100</c:v>
                </c:pt>
                <c:pt idx="4">
                  <c:v>100</c:v>
                </c:pt>
                <c:pt idx="5">
                  <c:v>100</c:v>
                </c:pt>
                <c:pt idx="6">
                  <c:v>100</c:v>
                </c:pt>
              </c:numCache>
            </c:numRef>
          </c:val>
          <c:extLst>
            <c:ext xmlns:c16="http://schemas.microsoft.com/office/drawing/2014/chart" uri="{C3380CC4-5D6E-409C-BE32-E72D297353CC}">
              <c16:uniqueId val="{00000000-F006-40B8-9FB8-D9F6BC7EA809}"/>
            </c:ext>
          </c:extLst>
        </c:ser>
        <c:dLbls>
          <c:showLegendKey val="0"/>
          <c:showVal val="0"/>
          <c:showCatName val="0"/>
          <c:showSerName val="0"/>
          <c:showPercent val="0"/>
          <c:showBubbleSize val="0"/>
        </c:dLbls>
        <c:axId val="320216544"/>
        <c:axId val="320215888"/>
      </c:radarChart>
      <c:catAx>
        <c:axId val="320216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215888"/>
        <c:crosses val="autoZero"/>
        <c:auto val="1"/>
        <c:lblAlgn val="ctr"/>
        <c:lblOffset val="100"/>
        <c:noMultiLvlLbl val="0"/>
      </c:catAx>
      <c:valAx>
        <c:axId val="320215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216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@mariarosamuinos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4323</c:v>
                </c:pt>
                <c:pt idx="1">
                  <c:v>4323</c:v>
                </c:pt>
                <c:pt idx="2">
                  <c:v>4325</c:v>
                </c:pt>
                <c:pt idx="3">
                  <c:v>4325</c:v>
                </c:pt>
                <c:pt idx="4">
                  <c:v>4324</c:v>
                </c:pt>
                <c:pt idx="5">
                  <c:v>4324</c:v>
                </c:pt>
                <c:pt idx="6">
                  <c:v>4330</c:v>
                </c:pt>
                <c:pt idx="7">
                  <c:v>4331</c:v>
                </c:pt>
                <c:pt idx="8">
                  <c:v>4331</c:v>
                </c:pt>
                <c:pt idx="9">
                  <c:v>4334</c:v>
                </c:pt>
                <c:pt idx="10">
                  <c:v>4335</c:v>
                </c:pt>
                <c:pt idx="11">
                  <c:v>4336</c:v>
                </c:pt>
                <c:pt idx="12">
                  <c:v>4333</c:v>
                </c:pt>
                <c:pt idx="13">
                  <c:v>4332</c:v>
                </c:pt>
                <c:pt idx="14">
                  <c:v>4335</c:v>
                </c:pt>
                <c:pt idx="15">
                  <c:v>4337</c:v>
                </c:pt>
                <c:pt idx="16">
                  <c:v>4337</c:v>
                </c:pt>
                <c:pt idx="17">
                  <c:v>4339</c:v>
                </c:pt>
                <c:pt idx="18">
                  <c:v>4338</c:v>
                </c:pt>
                <c:pt idx="19">
                  <c:v>4342</c:v>
                </c:pt>
                <c:pt idx="20">
                  <c:v>4342</c:v>
                </c:pt>
                <c:pt idx="21">
                  <c:v>4349</c:v>
                </c:pt>
                <c:pt idx="22">
                  <c:v>4350</c:v>
                </c:pt>
                <c:pt idx="23">
                  <c:v>4351</c:v>
                </c:pt>
                <c:pt idx="24">
                  <c:v>4351</c:v>
                </c:pt>
                <c:pt idx="25">
                  <c:v>4350</c:v>
                </c:pt>
                <c:pt idx="26">
                  <c:v>4352</c:v>
                </c:pt>
                <c:pt idx="27">
                  <c:v>4361</c:v>
                </c:pt>
              </c:numCache>
            </c:numRef>
          </c:val>
          <c:smooth val="0"/>
          <c:extLst>
            <c:ext xmlns:c16="http://schemas.microsoft.com/office/drawing/2014/chart" uri="{C3380CC4-5D6E-409C-BE32-E72D297353CC}">
              <c16:uniqueId val="{00000000-9728-4818-AD37-26714FEF3A75}"/>
            </c:ext>
          </c:extLst>
        </c:ser>
        <c:dLbls>
          <c:showLegendKey val="0"/>
          <c:showVal val="0"/>
          <c:showCatName val="0"/>
          <c:showSerName val="0"/>
          <c:showPercent val="0"/>
          <c:showBubbleSize val="0"/>
        </c:dLbls>
        <c:smooth val="0"/>
        <c:axId val="274173840"/>
        <c:axId val="274171872"/>
      </c:lineChart>
      <c:dateAx>
        <c:axId val="274173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71872"/>
        <c:crosses val="autoZero"/>
        <c:auto val="1"/>
        <c:lblOffset val="100"/>
        <c:baseTimeUnit val="days"/>
      </c:dateAx>
      <c:valAx>
        <c:axId val="27417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73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@mariarosamuinos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2</c:v>
                </c:pt>
                <c:pt idx="3">
                  <c:v>0</c:v>
                </c:pt>
                <c:pt idx="4">
                  <c:v>-1</c:v>
                </c:pt>
                <c:pt idx="5">
                  <c:v>0</c:v>
                </c:pt>
                <c:pt idx="6">
                  <c:v>6</c:v>
                </c:pt>
                <c:pt idx="7">
                  <c:v>1</c:v>
                </c:pt>
                <c:pt idx="8">
                  <c:v>0</c:v>
                </c:pt>
                <c:pt idx="9">
                  <c:v>3</c:v>
                </c:pt>
                <c:pt idx="10">
                  <c:v>1</c:v>
                </c:pt>
                <c:pt idx="11">
                  <c:v>1</c:v>
                </c:pt>
                <c:pt idx="12">
                  <c:v>-3</c:v>
                </c:pt>
                <c:pt idx="13">
                  <c:v>-1</c:v>
                </c:pt>
                <c:pt idx="14">
                  <c:v>3</c:v>
                </c:pt>
                <c:pt idx="15">
                  <c:v>2</c:v>
                </c:pt>
                <c:pt idx="16">
                  <c:v>0</c:v>
                </c:pt>
                <c:pt idx="17">
                  <c:v>2</c:v>
                </c:pt>
                <c:pt idx="18">
                  <c:v>-1</c:v>
                </c:pt>
                <c:pt idx="19">
                  <c:v>4</c:v>
                </c:pt>
                <c:pt idx="20">
                  <c:v>0</c:v>
                </c:pt>
                <c:pt idx="21">
                  <c:v>7</c:v>
                </c:pt>
                <c:pt idx="22">
                  <c:v>1</c:v>
                </c:pt>
                <c:pt idx="23">
                  <c:v>1</c:v>
                </c:pt>
                <c:pt idx="24">
                  <c:v>0</c:v>
                </c:pt>
                <c:pt idx="25">
                  <c:v>-1</c:v>
                </c:pt>
                <c:pt idx="26">
                  <c:v>2</c:v>
                </c:pt>
                <c:pt idx="27">
                  <c:v>9</c:v>
                </c:pt>
              </c:numCache>
            </c:numRef>
          </c:val>
          <c:smooth val="0"/>
          <c:extLst>
            <c:ext xmlns:c16="http://schemas.microsoft.com/office/drawing/2014/chart" uri="{C3380CC4-5D6E-409C-BE32-E72D297353CC}">
              <c16:uniqueId val="{00000000-12F8-44C1-9CB0-AFAE2906298A}"/>
            </c:ext>
          </c:extLst>
        </c:ser>
        <c:dLbls>
          <c:showLegendKey val="0"/>
          <c:showVal val="0"/>
          <c:showCatName val="0"/>
          <c:showSerName val="0"/>
          <c:showPercent val="0"/>
          <c:showBubbleSize val="0"/>
        </c:dLbls>
        <c:smooth val="0"/>
        <c:axId val="324025208"/>
        <c:axId val="324025536"/>
      </c:lineChart>
      <c:dateAx>
        <c:axId val="324025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25536"/>
        <c:crosses val="autoZero"/>
        <c:auto val="1"/>
        <c:lblOffset val="100"/>
        <c:baseTimeUnit val="days"/>
      </c:dateAx>
      <c:valAx>
        <c:axId val="324025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2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@mariarosamuinos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4</c:v>
                </c:pt>
                <c:pt idx="3">
                  <c:v>3</c:v>
                </c:pt>
                <c:pt idx="4">
                  <c:v>1</c:v>
                </c:pt>
                <c:pt idx="5">
                  <c:v>2</c:v>
                </c:pt>
                <c:pt idx="6">
                  <c:v>1</c:v>
                </c:pt>
              </c:numCache>
            </c:numRef>
          </c:val>
          <c:extLst>
            <c:ext xmlns:c16="http://schemas.microsoft.com/office/drawing/2014/chart" uri="{C3380CC4-5D6E-409C-BE32-E72D297353CC}">
              <c16:uniqueId val="{00000000-68AA-4391-B59D-8E0F576B8A4D}"/>
            </c:ext>
          </c:extLst>
        </c:ser>
        <c:dLbls>
          <c:showLegendKey val="0"/>
          <c:showVal val="0"/>
          <c:showCatName val="0"/>
          <c:showSerName val="0"/>
          <c:showPercent val="0"/>
          <c:showBubbleSize val="0"/>
        </c:dLbls>
        <c:gapWidth val="219"/>
        <c:overlap val="-27"/>
        <c:axId val="325656640"/>
        <c:axId val="325657624"/>
      </c:barChart>
      <c:catAx>
        <c:axId val="325656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57624"/>
        <c:crosses val="autoZero"/>
        <c:auto val="1"/>
        <c:lblAlgn val="ctr"/>
        <c:lblOffset val="100"/>
        <c:noMultiLvlLbl val="0"/>
      </c:catAx>
      <c:valAx>
        <c:axId val="32565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56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@mariarosamuinos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1</c:v>
                </c:pt>
                <c:pt idx="15">
                  <c:v>0</c:v>
                </c:pt>
                <c:pt idx="16">
                  <c:v>1</c:v>
                </c:pt>
                <c:pt idx="17">
                  <c:v>0</c:v>
                </c:pt>
                <c:pt idx="18">
                  <c:v>0</c:v>
                </c:pt>
                <c:pt idx="19">
                  <c:v>0</c:v>
                </c:pt>
                <c:pt idx="20">
                  <c:v>1</c:v>
                </c:pt>
                <c:pt idx="21">
                  <c:v>1</c:v>
                </c:pt>
                <c:pt idx="22">
                  <c:v>0</c:v>
                </c:pt>
                <c:pt idx="23">
                  <c:v>0</c:v>
                </c:pt>
                <c:pt idx="24">
                  <c:v>0</c:v>
                </c:pt>
                <c:pt idx="25">
                  <c:v>0</c:v>
                </c:pt>
                <c:pt idx="26">
                  <c:v>1</c:v>
                </c:pt>
                <c:pt idx="27">
                  <c:v>3</c:v>
                </c:pt>
              </c:numCache>
            </c:numRef>
          </c:val>
          <c:smooth val="0"/>
          <c:extLst>
            <c:ext xmlns:c16="http://schemas.microsoft.com/office/drawing/2014/chart" uri="{C3380CC4-5D6E-409C-BE32-E72D297353CC}">
              <c16:uniqueId val="{00000000-EB3B-4E13-81B7-D3908228668F}"/>
            </c:ext>
          </c:extLst>
        </c:ser>
        <c:dLbls>
          <c:showLegendKey val="0"/>
          <c:showVal val="0"/>
          <c:showCatName val="0"/>
          <c:showSerName val="0"/>
          <c:showPercent val="0"/>
          <c:showBubbleSize val="0"/>
        </c:dLbls>
        <c:smooth val="0"/>
        <c:axId val="325658280"/>
        <c:axId val="325658608"/>
      </c:lineChart>
      <c:dateAx>
        <c:axId val="325658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58608"/>
        <c:crosses val="autoZero"/>
        <c:auto val="1"/>
        <c:lblOffset val="100"/>
        <c:baseTimeUnit val="days"/>
      </c:dateAx>
      <c:valAx>
        <c:axId val="325658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5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@mariarosamuinos</c:v>
                </c:pt>
              </c:strCache>
            </c:strRef>
          </c:cat>
          <c:val>
            <c:numRef>
              <c:f>Sheet1!$B$2</c:f>
              <c:numCache>
                <c:formatCode>General</c:formatCode>
                <c:ptCount val="1"/>
                <c:pt idx="0">
                  <c:v>8</c:v>
                </c:pt>
              </c:numCache>
            </c:numRef>
          </c:val>
          <c:extLst>
            <c:ext xmlns:c16="http://schemas.microsoft.com/office/drawing/2014/chart" uri="{C3380CC4-5D6E-409C-BE32-E72D297353CC}">
              <c16:uniqueId val="{00000000-BD16-4A54-A2A2-B74B7F986F57}"/>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@mariarosamuinos</c:v>
                </c:pt>
              </c:strCache>
            </c:strRef>
          </c:cat>
          <c:val>
            <c:numRef>
              <c:f>Sheet1!$C$2</c:f>
              <c:numCache>
                <c:formatCode>General</c:formatCode>
                <c:ptCount val="1"/>
                <c:pt idx="0">
                  <c:v>8</c:v>
                </c:pt>
              </c:numCache>
            </c:numRef>
          </c:val>
          <c:extLst>
            <c:ext xmlns:c16="http://schemas.microsoft.com/office/drawing/2014/chart" uri="{C3380CC4-5D6E-409C-BE32-E72D297353CC}">
              <c16:uniqueId val="{00000001-BD16-4A54-A2A2-B74B7F986F57}"/>
            </c:ext>
          </c:extLst>
        </c:ser>
        <c:dLbls>
          <c:showLegendKey val="0"/>
          <c:showVal val="0"/>
          <c:showCatName val="0"/>
          <c:showSerName val="0"/>
          <c:showPercent val="0"/>
          <c:showBubbleSize val="0"/>
        </c:dLbls>
        <c:gapWidth val="150"/>
        <c:overlap val="100"/>
        <c:axId val="325653688"/>
        <c:axId val="325661560"/>
      </c:barChart>
      <c:catAx>
        <c:axId val="325653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61560"/>
        <c:crosses val="autoZero"/>
        <c:auto val="1"/>
        <c:lblAlgn val="ctr"/>
        <c:lblOffset val="100"/>
        <c:noMultiLvlLbl val="0"/>
      </c:catAx>
      <c:valAx>
        <c:axId val="325661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53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@mariarosamuinos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4</c:v>
                </c:pt>
                <c:pt idx="3">
                  <c:v>2</c:v>
                </c:pt>
                <c:pt idx="4">
                  <c:v>0</c:v>
                </c:pt>
                <c:pt idx="5">
                  <c:v>1</c:v>
                </c:pt>
                <c:pt idx="6">
                  <c:v>0</c:v>
                </c:pt>
              </c:numCache>
            </c:numRef>
          </c:val>
          <c:extLst>
            <c:ext xmlns:c16="http://schemas.microsoft.com/office/drawing/2014/chart" uri="{C3380CC4-5D6E-409C-BE32-E72D297353CC}">
              <c16:uniqueId val="{00000000-D9E6-42BB-8942-FED634967E4D}"/>
            </c:ext>
          </c:extLst>
        </c:ser>
        <c:dLbls>
          <c:showLegendKey val="0"/>
          <c:showVal val="0"/>
          <c:showCatName val="0"/>
          <c:showSerName val="0"/>
          <c:showPercent val="0"/>
          <c:showBubbleSize val="0"/>
        </c:dLbls>
        <c:gapWidth val="219"/>
        <c:overlap val="-27"/>
        <c:axId val="325663528"/>
        <c:axId val="325664512"/>
      </c:barChart>
      <c:catAx>
        <c:axId val="32566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64512"/>
        <c:crosses val="autoZero"/>
        <c:auto val="1"/>
        <c:lblAlgn val="ctr"/>
        <c:lblOffset val="100"/>
        <c:noMultiLvlLbl val="0"/>
      </c:catAx>
      <c:valAx>
        <c:axId val="32566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6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@mariarosamuinos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0.99032703823123003</c:v>
                </c:pt>
                <c:pt idx="2">
                  <c:v>1.070935052971</c:v>
                </c:pt>
                <c:pt idx="3">
                  <c:v>1.0824504836480999</c:v>
                </c:pt>
                <c:pt idx="5">
                  <c:v>1.7273146015661001</c:v>
                </c:pt>
              </c:numCache>
            </c:numRef>
          </c:val>
          <c:extLst>
            <c:ext xmlns:c16="http://schemas.microsoft.com/office/drawing/2014/chart" uri="{C3380CC4-5D6E-409C-BE32-E72D297353CC}">
              <c16:uniqueId val="{00000000-D6F3-46F0-AFEB-EC4C4075CD37}"/>
            </c:ext>
          </c:extLst>
        </c:ser>
        <c:dLbls>
          <c:showLegendKey val="0"/>
          <c:showVal val="0"/>
          <c:showCatName val="0"/>
          <c:showSerName val="0"/>
          <c:showPercent val="0"/>
          <c:showBubbleSize val="0"/>
        </c:dLbls>
        <c:gapWidth val="219"/>
        <c:overlap val="-27"/>
        <c:axId val="274169248"/>
        <c:axId val="274170232"/>
      </c:barChart>
      <c:catAx>
        <c:axId val="274169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70232"/>
        <c:crosses val="autoZero"/>
        <c:auto val="1"/>
        <c:lblAlgn val="ctr"/>
        <c:lblOffset val="100"/>
        <c:noMultiLvlLbl val="0"/>
      </c:catAx>
      <c:valAx>
        <c:axId val="274170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169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@mariarosamuinos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1</c:v>
                </c:pt>
                <c:pt idx="15">
                  <c:v>0</c:v>
                </c:pt>
                <c:pt idx="16">
                  <c:v>0</c:v>
                </c:pt>
                <c:pt idx="17">
                  <c:v>0</c:v>
                </c:pt>
                <c:pt idx="18">
                  <c:v>0</c:v>
                </c:pt>
                <c:pt idx="19">
                  <c:v>0</c:v>
                </c:pt>
                <c:pt idx="20">
                  <c:v>2</c:v>
                </c:pt>
                <c:pt idx="21">
                  <c:v>3</c:v>
                </c:pt>
                <c:pt idx="22">
                  <c:v>1</c:v>
                </c:pt>
                <c:pt idx="23">
                  <c:v>0</c:v>
                </c:pt>
              </c:numCache>
            </c:numRef>
          </c:val>
          <c:smooth val="0"/>
          <c:extLst>
            <c:ext xmlns:c16="http://schemas.microsoft.com/office/drawing/2014/chart" uri="{C3380CC4-5D6E-409C-BE32-E72D297353CC}">
              <c16:uniqueId val="{00000000-C066-408A-8E6A-8FB7C694F43E}"/>
            </c:ext>
          </c:extLst>
        </c:ser>
        <c:dLbls>
          <c:showLegendKey val="0"/>
          <c:showVal val="0"/>
          <c:showCatName val="0"/>
          <c:showSerName val="0"/>
          <c:showPercent val="0"/>
          <c:showBubbleSize val="0"/>
        </c:dLbls>
        <c:smooth val="0"/>
        <c:axId val="324026520"/>
        <c:axId val="324029144"/>
      </c:lineChart>
      <c:catAx>
        <c:axId val="32402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29144"/>
        <c:crosses val="autoZero"/>
        <c:auto val="1"/>
        <c:lblAlgn val="ctr"/>
        <c:lblOffset val="100"/>
        <c:noMultiLvlLbl val="0"/>
      </c:catAx>
      <c:valAx>
        <c:axId val="324029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2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@mariarosamuinos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1.1057360055287</c:v>
                </c:pt>
                <c:pt idx="14">
                  <c:v>0.99055517161943996</c:v>
                </c:pt>
                <c:pt idx="15">
                  <c:v>0</c:v>
                </c:pt>
                <c:pt idx="16">
                  <c:v>0</c:v>
                </c:pt>
                <c:pt idx="17">
                  <c:v>0</c:v>
                </c:pt>
                <c:pt idx="18">
                  <c:v>0</c:v>
                </c:pt>
                <c:pt idx="19">
                  <c:v>0</c:v>
                </c:pt>
                <c:pt idx="20">
                  <c:v>1.658604008293</c:v>
                </c:pt>
                <c:pt idx="21">
                  <c:v>1.0289487829224999</c:v>
                </c:pt>
                <c:pt idx="22">
                  <c:v>0.66804883667357995</c:v>
                </c:pt>
                <c:pt idx="23">
                  <c:v>0</c:v>
                </c:pt>
              </c:numCache>
            </c:numRef>
          </c:val>
          <c:smooth val="0"/>
          <c:extLst>
            <c:ext xmlns:c16="http://schemas.microsoft.com/office/drawing/2014/chart" uri="{C3380CC4-5D6E-409C-BE32-E72D297353CC}">
              <c16:uniqueId val="{00000000-0D9E-48ED-ABA4-C446339495D6}"/>
            </c:ext>
          </c:extLst>
        </c:ser>
        <c:dLbls>
          <c:showLegendKey val="0"/>
          <c:showVal val="0"/>
          <c:showCatName val="0"/>
          <c:showSerName val="0"/>
          <c:showPercent val="0"/>
          <c:showBubbleSize val="0"/>
        </c:dLbls>
        <c:smooth val="0"/>
        <c:axId val="270662928"/>
        <c:axId val="326818928"/>
      </c:lineChart>
      <c:catAx>
        <c:axId val="270662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818928"/>
        <c:crosses val="autoZero"/>
        <c:auto val="1"/>
        <c:lblAlgn val="ctr"/>
        <c:lblOffset val="100"/>
        <c:noMultiLvlLbl val="0"/>
      </c:catAx>
      <c:valAx>
        <c:axId val="326818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662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@mariarosamuinos</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0</c:v>
                </c:pt>
                <c:pt idx="1">
                  <c:v>0</c:v>
                </c:pt>
                <c:pt idx="2">
                  <c:v>2</c:v>
                </c:pt>
                <c:pt idx="3">
                  <c:v>0</c:v>
                </c:pt>
                <c:pt idx="4">
                  <c:v>0</c:v>
                </c:pt>
                <c:pt idx="5">
                  <c:v>3</c:v>
                </c:pt>
                <c:pt idx="6">
                  <c:v>0</c:v>
                </c:pt>
                <c:pt idx="7">
                  <c:v>0</c:v>
                </c:pt>
                <c:pt idx="8">
                  <c:v>4</c:v>
                </c:pt>
                <c:pt idx="9">
                  <c:v>1</c:v>
                </c:pt>
                <c:pt idx="10">
                  <c:v>2</c:v>
                </c:pt>
                <c:pt idx="11">
                  <c:v>0</c:v>
                </c:pt>
                <c:pt idx="12">
                  <c:v>0</c:v>
                </c:pt>
                <c:pt idx="13">
                  <c:v>0</c:v>
                </c:pt>
                <c:pt idx="14">
                  <c:v>0</c:v>
                </c:pt>
                <c:pt idx="15">
                  <c:v>0</c:v>
                </c:pt>
                <c:pt idx="16">
                  <c:v>0</c:v>
                </c:pt>
                <c:pt idx="17">
                  <c:v>0</c:v>
                </c:pt>
                <c:pt idx="18">
                  <c:v>2</c:v>
                </c:pt>
                <c:pt idx="19">
                  <c:v>0</c:v>
                </c:pt>
                <c:pt idx="20">
                  <c:v>0</c:v>
                </c:pt>
                <c:pt idx="21">
                  <c:v>0</c:v>
                </c:pt>
                <c:pt idx="22">
                  <c:v>1</c:v>
                </c:pt>
                <c:pt idx="23">
                  <c:v>0</c:v>
                </c:pt>
                <c:pt idx="24">
                  <c:v>0</c:v>
                </c:pt>
                <c:pt idx="25">
                  <c:v>0</c:v>
                </c:pt>
                <c:pt idx="26">
                  <c:v>23</c:v>
                </c:pt>
                <c:pt idx="27">
                  <c:v>6</c:v>
                </c:pt>
              </c:numCache>
            </c:numRef>
          </c:val>
          <c:smooth val="0"/>
          <c:extLst>
            <c:ext xmlns:c16="http://schemas.microsoft.com/office/drawing/2014/chart" uri="{C3380CC4-5D6E-409C-BE32-E72D297353CC}">
              <c16:uniqueId val="{00000000-6A57-48A0-ACB9-6D7EC9766B6B}"/>
            </c:ext>
          </c:extLst>
        </c:ser>
        <c:dLbls>
          <c:showLegendKey val="0"/>
          <c:showVal val="0"/>
          <c:showCatName val="0"/>
          <c:showSerName val="0"/>
          <c:showPercent val="0"/>
          <c:showBubbleSize val="0"/>
        </c:dLbls>
        <c:smooth val="0"/>
        <c:axId val="207332352"/>
        <c:axId val="207332680"/>
      </c:lineChart>
      <c:dateAx>
        <c:axId val="20733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332680"/>
        <c:crosses val="autoZero"/>
        <c:auto val="1"/>
        <c:lblOffset val="100"/>
        <c:baseTimeUnit val="days"/>
      </c:dateAx>
      <c:valAx>
        <c:axId val="207332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733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@mariarosamuinos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C7F2-44B0-85F5-C0714CF89056}"/>
            </c:ext>
          </c:extLst>
        </c:ser>
        <c:dLbls>
          <c:showLegendKey val="0"/>
          <c:showVal val="0"/>
          <c:showCatName val="0"/>
          <c:showSerName val="0"/>
          <c:showPercent val="0"/>
          <c:showBubbleSize val="0"/>
        </c:dLbls>
        <c:gapWidth val="219"/>
        <c:overlap val="-27"/>
        <c:axId val="239341016"/>
        <c:axId val="239339048"/>
      </c:barChart>
      <c:catAx>
        <c:axId val="239341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339048"/>
        <c:crosses val="autoZero"/>
        <c:auto val="1"/>
        <c:lblAlgn val="ctr"/>
        <c:lblOffset val="100"/>
        <c:noMultiLvlLbl val="0"/>
      </c:catAx>
      <c:valAx>
        <c:axId val="23933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34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9C5FA-7508-416A-A7F4-AC7D4F73B24D}"/>
              </a:ext>
            </a:extLst>
          </p:cNvPr>
          <p:cNvSpPr>
            <a:spLocks noGrp="1"/>
          </p:cNvSpPr>
          <p:nvPr>
            <p:ph type="ctrTitle"/>
          </p:nvPr>
        </p:nvSpPr>
        <p:spPr/>
        <p:txBody>
          <a:bodyPr/>
          <a:lstStyle/>
          <a:p>
            <a:r>
              <a:rPr lang="en-US"/>
              <a:t>Reporte Twitter</a:t>
            </a:r>
          </a:p>
        </p:txBody>
      </p:sp>
      <p:sp>
        <p:nvSpPr>
          <p:cNvPr id="3" name="Subtitle 2">
            <a:extLst>
              <a:ext uri="{FF2B5EF4-FFF2-40B4-BE49-F238E27FC236}">
                <a16:creationId xmlns:a16="http://schemas.microsoft.com/office/drawing/2014/main" id="{C7613247-4C5E-465E-AD55-068D75A13E02}"/>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741026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DDE73-886B-4E17-AA9E-5268CE8270A0}"/>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C5A4D7AB-2015-495A-98DB-9C84BFD63A4F}"/>
              </a:ext>
            </a:extLst>
          </p:cNvPr>
          <p:cNvGraphicFramePr>
            <a:graphicFrameLocks noGrp="1"/>
          </p:cNvGraphicFramePr>
          <p:nvPr>
            <p:ph type="tbl" sz="quarter" idx="13"/>
            <p:extLst>
              <p:ext uri="{D42A27DB-BD31-4B8C-83A1-F6EECF244321}">
                <p14:modId xmlns:p14="http://schemas.microsoft.com/office/powerpoint/2010/main" val="4195009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806458047"/>
                    </a:ext>
                  </a:extLst>
                </a:gridCol>
                <a:gridCol w="493776">
                  <a:extLst>
                    <a:ext uri="{9D8B030D-6E8A-4147-A177-3AD203B41FA5}">
                      <a16:colId xmlns:a16="http://schemas.microsoft.com/office/drawing/2014/main" val="2783506082"/>
                    </a:ext>
                  </a:extLst>
                </a:gridCol>
                <a:gridCol w="493776">
                  <a:extLst>
                    <a:ext uri="{9D8B030D-6E8A-4147-A177-3AD203B41FA5}">
                      <a16:colId xmlns:a16="http://schemas.microsoft.com/office/drawing/2014/main" val="2107288068"/>
                    </a:ext>
                  </a:extLst>
                </a:gridCol>
                <a:gridCol w="493776">
                  <a:extLst>
                    <a:ext uri="{9D8B030D-6E8A-4147-A177-3AD203B41FA5}">
                      <a16:colId xmlns:a16="http://schemas.microsoft.com/office/drawing/2014/main" val="3942854966"/>
                    </a:ext>
                  </a:extLst>
                </a:gridCol>
                <a:gridCol w="493776">
                  <a:extLst>
                    <a:ext uri="{9D8B030D-6E8A-4147-A177-3AD203B41FA5}">
                      <a16:colId xmlns:a16="http://schemas.microsoft.com/office/drawing/2014/main" val="876446690"/>
                    </a:ext>
                  </a:extLst>
                </a:gridCol>
                <a:gridCol w="493776">
                  <a:extLst>
                    <a:ext uri="{9D8B030D-6E8A-4147-A177-3AD203B41FA5}">
                      <a16:colId xmlns:a16="http://schemas.microsoft.com/office/drawing/2014/main" val="3698861648"/>
                    </a:ext>
                  </a:extLst>
                </a:gridCol>
                <a:gridCol w="493776">
                  <a:extLst>
                    <a:ext uri="{9D8B030D-6E8A-4147-A177-3AD203B41FA5}">
                      <a16:colId xmlns:a16="http://schemas.microsoft.com/office/drawing/2014/main" val="3834285330"/>
                    </a:ext>
                  </a:extLst>
                </a:gridCol>
                <a:gridCol w="493776">
                  <a:extLst>
                    <a:ext uri="{9D8B030D-6E8A-4147-A177-3AD203B41FA5}">
                      <a16:colId xmlns:a16="http://schemas.microsoft.com/office/drawing/2014/main" val="3230609845"/>
                    </a:ext>
                  </a:extLst>
                </a:gridCol>
                <a:gridCol w="493776">
                  <a:extLst>
                    <a:ext uri="{9D8B030D-6E8A-4147-A177-3AD203B41FA5}">
                      <a16:colId xmlns:a16="http://schemas.microsoft.com/office/drawing/2014/main" val="3925177016"/>
                    </a:ext>
                  </a:extLst>
                </a:gridCol>
                <a:gridCol w="493776">
                  <a:extLst>
                    <a:ext uri="{9D8B030D-6E8A-4147-A177-3AD203B41FA5}">
                      <a16:colId xmlns:a16="http://schemas.microsoft.com/office/drawing/2014/main" val="954929347"/>
                    </a:ext>
                  </a:extLst>
                </a:gridCol>
                <a:gridCol w="493776">
                  <a:extLst>
                    <a:ext uri="{9D8B030D-6E8A-4147-A177-3AD203B41FA5}">
                      <a16:colId xmlns:a16="http://schemas.microsoft.com/office/drawing/2014/main" val="2041700718"/>
                    </a:ext>
                  </a:extLst>
                </a:gridCol>
                <a:gridCol w="493776">
                  <a:extLst>
                    <a:ext uri="{9D8B030D-6E8A-4147-A177-3AD203B41FA5}">
                      <a16:colId xmlns:a16="http://schemas.microsoft.com/office/drawing/2014/main" val="3084573343"/>
                    </a:ext>
                  </a:extLst>
                </a:gridCol>
                <a:gridCol w="493776">
                  <a:extLst>
                    <a:ext uri="{9D8B030D-6E8A-4147-A177-3AD203B41FA5}">
                      <a16:colId xmlns:a16="http://schemas.microsoft.com/office/drawing/2014/main" val="470820960"/>
                    </a:ext>
                  </a:extLst>
                </a:gridCol>
                <a:gridCol w="493776">
                  <a:extLst>
                    <a:ext uri="{9D8B030D-6E8A-4147-A177-3AD203B41FA5}">
                      <a16:colId xmlns:a16="http://schemas.microsoft.com/office/drawing/2014/main" val="106074325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907543646"/>
                  </a:ext>
                </a:extLst>
              </a:tr>
              <a:tr h="370840">
                <a:tc>
                  <a:txBody>
                    <a:bodyPr/>
                    <a:lstStyle/>
                    <a:p>
                      <a:r>
                        <a:rPr lang="en-US" sz="1000"/>
                        <a:t>@mariarosamuinos</a:t>
                      </a:r>
                    </a:p>
                  </a:txBody>
                  <a:tcPr/>
                </a:tc>
                <a:tc>
                  <a:txBody>
                    <a:bodyPr/>
                    <a:lstStyle/>
                    <a:p>
                      <a:r>
                        <a:rPr lang="en-US" sz="1000"/>
                        <a:t>4361</a:t>
                      </a:r>
                    </a:p>
                  </a:txBody>
                  <a:tcPr/>
                </a:tc>
                <a:tc>
                  <a:txBody>
                    <a:bodyPr/>
                    <a:lstStyle/>
                    <a:p>
                      <a:r>
                        <a:rPr lang="en-US" sz="1000"/>
                        <a:t>38</a:t>
                      </a:r>
                    </a:p>
                  </a:txBody>
                  <a:tcPr/>
                </a:tc>
                <a:tc>
                  <a:txBody>
                    <a:bodyPr/>
                    <a:lstStyle/>
                    <a:p>
                      <a:r>
                        <a:rPr lang="en-US" sz="1000"/>
                        <a:t>16</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129</a:t>
                      </a:r>
                    </a:p>
                  </a:txBody>
                  <a:tcPr/>
                </a:tc>
                <a:tc>
                  <a:txBody>
                    <a:bodyPr/>
                    <a:lstStyle/>
                    <a:p>
                      <a:r>
                        <a:rPr lang="en-US" sz="1000"/>
                        <a:t>129</a:t>
                      </a:r>
                    </a:p>
                  </a:txBody>
                  <a:tcPr/>
                </a:tc>
                <a:tc>
                  <a:txBody>
                    <a:bodyPr/>
                    <a:lstStyle/>
                    <a:p>
                      <a:r>
                        <a:rPr lang="en-US" sz="1000"/>
                        <a:t>267</a:t>
                      </a:r>
                    </a:p>
                  </a:txBody>
                  <a:tcPr/>
                </a:tc>
                <a:tc>
                  <a:txBody>
                    <a:bodyPr/>
                    <a:lstStyle/>
                    <a:p>
                      <a:r>
                        <a:rPr lang="en-US" sz="1000"/>
                        <a:t>2</a:t>
                      </a:r>
                    </a:p>
                  </a:txBody>
                  <a:tcPr/>
                </a:tc>
                <a:tc>
                  <a:txBody>
                    <a:bodyPr/>
                    <a:lstStyle/>
                    <a:p>
                      <a:r>
                        <a:rPr lang="en-US" sz="1000"/>
                        <a:t>44</a:t>
                      </a:r>
                    </a:p>
                  </a:txBody>
                  <a:tcPr/>
                </a:tc>
                <a:tc>
                  <a:txBody>
                    <a:bodyPr/>
                    <a:lstStyle/>
                    <a:p>
                      <a:r>
                        <a:rPr lang="en-US" sz="1000"/>
                        <a:t>1.1458%</a:t>
                      </a:r>
                    </a:p>
                  </a:txBody>
                  <a:tcPr/>
                </a:tc>
                <a:tc>
                  <a:txBody>
                    <a:bodyPr/>
                    <a:lstStyle/>
                    <a:p>
                      <a:r>
                        <a:rPr lang="en-US" sz="1000"/>
                        <a:t>0.0%</a:t>
                      </a:r>
                    </a:p>
                  </a:txBody>
                  <a:tcPr/>
                </a:tc>
                <a:extLst>
                  <a:ext uri="{0D108BD9-81ED-4DB2-BD59-A6C34878D82A}">
                    <a16:rowId xmlns:a16="http://schemas.microsoft.com/office/drawing/2014/main" val="2543377831"/>
                  </a:ext>
                </a:extLst>
              </a:tr>
            </a:tbl>
          </a:graphicData>
        </a:graphic>
      </p:graphicFrame>
      <p:sp>
        <p:nvSpPr>
          <p:cNvPr id="4" name="Text Placeholder 3">
            <a:extLst>
              <a:ext uri="{FF2B5EF4-FFF2-40B4-BE49-F238E27FC236}">
                <a16:creationId xmlns:a16="http://schemas.microsoft.com/office/drawing/2014/main" id="{9E142D62-1F7A-46B8-8F32-4BCEBAAB767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62894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3A801-ADDC-4045-A9A4-D15F40D4EE02}"/>
              </a:ext>
            </a:extLst>
          </p:cNvPr>
          <p:cNvSpPr>
            <a:spLocks noGrp="1"/>
          </p:cNvSpPr>
          <p:nvPr>
            <p:ph type="title"/>
          </p:nvPr>
        </p:nvSpPr>
        <p:spPr/>
        <p:txBody>
          <a:bodyPr/>
          <a:lstStyle/>
          <a:p>
            <a:r>
              <a:rPr lang="en-US"/>
              <a:t>Twitter Key Metrics Radar</a:t>
            </a:r>
          </a:p>
        </p:txBody>
      </p:sp>
      <p:graphicFrame>
        <p:nvGraphicFramePr>
          <p:cNvPr id="6" name="Chart Placeholder 5">
            <a:extLst>
              <a:ext uri="{FF2B5EF4-FFF2-40B4-BE49-F238E27FC236}">
                <a16:creationId xmlns:a16="http://schemas.microsoft.com/office/drawing/2014/main" id="{38C4175B-E1CC-40DB-9E43-B9AAE634454E}"/>
              </a:ext>
            </a:extLst>
          </p:cNvPr>
          <p:cNvGraphicFramePr>
            <a:graphicFrameLocks noGrp="1"/>
          </p:cNvGraphicFramePr>
          <p:nvPr>
            <p:ph type="chart" sz="quarter" idx="13"/>
            <p:extLst>
              <p:ext uri="{D42A27DB-BD31-4B8C-83A1-F6EECF244321}">
                <p14:modId xmlns:p14="http://schemas.microsoft.com/office/powerpoint/2010/main" val="2089390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79C2D-D91E-46DF-8058-4C559C0C6F2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17A676E8-D201-4D6F-A06E-7448419BB9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2651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81106-F09E-41D3-98B0-DBD29C645890}"/>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3779211E-6677-42C3-8C72-99CC35F52140}"/>
              </a:ext>
            </a:extLst>
          </p:cNvPr>
          <p:cNvGraphicFramePr>
            <a:graphicFrameLocks noGrp="1"/>
          </p:cNvGraphicFramePr>
          <p:nvPr>
            <p:ph type="chart" sz="quarter" idx="13"/>
            <p:extLst>
              <p:ext uri="{D42A27DB-BD31-4B8C-83A1-F6EECF244321}">
                <p14:modId xmlns:p14="http://schemas.microsoft.com/office/powerpoint/2010/main" val="2427236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CF7B67-047E-4E00-A378-7BD5FDC8248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9DEDA5D5-623A-44F8-9D88-5A30478B73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02638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81C1E9-1271-4A64-BB87-666D5F8AF460}"/>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29701550-60FC-4B7C-8376-EC639DB72F27}"/>
              </a:ext>
            </a:extLst>
          </p:cNvPr>
          <p:cNvGraphicFramePr>
            <a:graphicFrameLocks noGrp="1"/>
          </p:cNvGraphicFramePr>
          <p:nvPr>
            <p:ph type="chart" sz="quarter" idx="13"/>
            <p:extLst>
              <p:ext uri="{D42A27DB-BD31-4B8C-83A1-F6EECF244321}">
                <p14:modId xmlns:p14="http://schemas.microsoft.com/office/powerpoint/2010/main" val="1824280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37B327-3647-470E-B83B-7EAAA25B237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401C9E1-CEC0-4614-8E0E-5BAD40E6DF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2390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14448-E580-4404-A480-8702C70D5D8C}"/>
              </a:ext>
            </a:extLst>
          </p:cNvPr>
          <p:cNvSpPr>
            <a:spLocks noGrp="1"/>
          </p:cNvSpPr>
          <p:nvPr>
            <p:ph type="title"/>
          </p:nvPr>
        </p:nvSpPr>
        <p:spPr/>
        <p:txBody>
          <a:bodyPr/>
          <a:lstStyle/>
          <a:p>
            <a:r>
              <a:rPr lang="en-US"/>
              <a:t>Twitter Followers Change Per Weekday</a:t>
            </a:r>
          </a:p>
        </p:txBody>
      </p:sp>
      <p:graphicFrame>
        <p:nvGraphicFramePr>
          <p:cNvPr id="6" name="Chart Placeholder 5">
            <a:extLst>
              <a:ext uri="{FF2B5EF4-FFF2-40B4-BE49-F238E27FC236}">
                <a16:creationId xmlns:a16="http://schemas.microsoft.com/office/drawing/2014/main" id="{64CA7A1A-2EE0-4522-8B54-F8119A9AA56F}"/>
              </a:ext>
            </a:extLst>
          </p:cNvPr>
          <p:cNvGraphicFramePr>
            <a:graphicFrameLocks noGrp="1"/>
          </p:cNvGraphicFramePr>
          <p:nvPr>
            <p:ph type="chart" sz="quarter" idx="13"/>
            <p:extLst>
              <p:ext uri="{D42A27DB-BD31-4B8C-83A1-F6EECF244321}">
                <p14:modId xmlns:p14="http://schemas.microsoft.com/office/powerpoint/2010/main" val="10413292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D70B0E-CFE1-445C-9093-481E126A88F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27E141E8-91C7-4461-80F2-0F06EAB42B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593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C4328-C040-4DE7-8C39-5FE625184420}"/>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58255F01-ECC2-4695-8B81-7A0987DDC4F1}"/>
              </a:ext>
            </a:extLst>
          </p:cNvPr>
          <p:cNvGraphicFramePr>
            <a:graphicFrameLocks noGrp="1"/>
          </p:cNvGraphicFramePr>
          <p:nvPr>
            <p:ph type="chart" sz="quarter" idx="13"/>
            <p:extLst>
              <p:ext uri="{D42A27DB-BD31-4B8C-83A1-F6EECF244321}">
                <p14:modId xmlns:p14="http://schemas.microsoft.com/office/powerpoint/2010/main" val="4257827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FC43E4-D2A6-41A9-8F18-3E600E8F52F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ED0F782-DBBF-4B4A-ADD4-D35EE137E9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80699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33EC4-CCA3-4CD2-8047-F01D6C3E222F}"/>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FAE1BB11-0F4F-4031-9176-13FA3CE52128}"/>
              </a:ext>
            </a:extLst>
          </p:cNvPr>
          <p:cNvGraphicFramePr>
            <a:graphicFrameLocks noGrp="1"/>
          </p:cNvGraphicFramePr>
          <p:nvPr>
            <p:ph type="chart" sz="quarter" idx="13"/>
            <p:extLst>
              <p:ext uri="{D42A27DB-BD31-4B8C-83A1-F6EECF244321}">
                <p14:modId xmlns:p14="http://schemas.microsoft.com/office/powerpoint/2010/main" val="4007161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A0F6B-3805-4022-B42B-BDB8C907936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6D6B0F8-AD7C-45C2-8AEA-021C8FC410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79299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90C69-E12B-4AD5-9C25-5F907A790CE9}"/>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DFF9DEEF-6BF6-4203-97D6-82980B47D984}"/>
              </a:ext>
            </a:extLst>
          </p:cNvPr>
          <p:cNvGraphicFramePr>
            <a:graphicFrameLocks noGrp="1"/>
          </p:cNvGraphicFramePr>
          <p:nvPr>
            <p:ph type="chart" sz="quarter" idx="13"/>
            <p:extLst>
              <p:ext uri="{D42A27DB-BD31-4B8C-83A1-F6EECF244321}">
                <p14:modId xmlns:p14="http://schemas.microsoft.com/office/powerpoint/2010/main" val="492474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EDE7DD-81D5-422C-A102-612520AFA84F}"/>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941CECC-1CA2-4D1C-99F1-4045C6A7C4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6904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EDB6-C1EF-4361-8509-956FA4C05C2E}"/>
              </a:ext>
            </a:extLst>
          </p:cNvPr>
          <p:cNvSpPr>
            <a:spLocks noGrp="1"/>
          </p:cNvSpPr>
          <p:nvPr>
            <p:ph type="title"/>
          </p:nvPr>
        </p:nvSpPr>
        <p:spPr/>
        <p:txBody>
          <a:bodyPr/>
          <a:lstStyle/>
          <a:p>
            <a:r>
              <a:rPr lang="en-US"/>
              <a:t>Twitter Interaction Rate By Weekday</a:t>
            </a:r>
          </a:p>
        </p:txBody>
      </p:sp>
      <p:graphicFrame>
        <p:nvGraphicFramePr>
          <p:cNvPr id="6" name="Chart Placeholder 5">
            <a:extLst>
              <a:ext uri="{FF2B5EF4-FFF2-40B4-BE49-F238E27FC236}">
                <a16:creationId xmlns:a16="http://schemas.microsoft.com/office/drawing/2014/main" id="{C48D2083-18A1-4DBB-BFBD-523011611E4C}"/>
              </a:ext>
            </a:extLst>
          </p:cNvPr>
          <p:cNvGraphicFramePr>
            <a:graphicFrameLocks noGrp="1"/>
          </p:cNvGraphicFramePr>
          <p:nvPr>
            <p:ph type="chart" sz="quarter" idx="13"/>
            <p:extLst>
              <p:ext uri="{D42A27DB-BD31-4B8C-83A1-F6EECF244321}">
                <p14:modId xmlns:p14="http://schemas.microsoft.com/office/powerpoint/2010/main" val="26601768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FED2A0-1212-46E8-AF94-FA6ED8638552}"/>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87655B9-9E3C-4ADF-A36F-CB3265431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95133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882DF-E72C-41CC-BA21-D20A3D99C99B}"/>
              </a:ext>
            </a:extLst>
          </p:cNvPr>
          <p:cNvSpPr>
            <a:spLocks noGrp="1"/>
          </p:cNvSpPr>
          <p:nvPr>
            <p:ph type="title"/>
          </p:nvPr>
        </p:nvSpPr>
        <p:spPr/>
        <p:txBody>
          <a:bodyPr/>
          <a:lstStyle/>
          <a:p>
            <a:r>
              <a:rPr lang="en-US"/>
              <a:t>Twitter Own Tweets By Hour</a:t>
            </a:r>
          </a:p>
        </p:txBody>
      </p:sp>
      <p:graphicFrame>
        <p:nvGraphicFramePr>
          <p:cNvPr id="6" name="Chart Placeholder 5">
            <a:extLst>
              <a:ext uri="{FF2B5EF4-FFF2-40B4-BE49-F238E27FC236}">
                <a16:creationId xmlns:a16="http://schemas.microsoft.com/office/drawing/2014/main" id="{6A1CDA32-0E30-44A7-A3E7-FF187CF2B828}"/>
              </a:ext>
            </a:extLst>
          </p:cNvPr>
          <p:cNvGraphicFramePr>
            <a:graphicFrameLocks noGrp="1"/>
          </p:cNvGraphicFramePr>
          <p:nvPr>
            <p:ph type="chart" sz="quarter" idx="13"/>
            <p:extLst>
              <p:ext uri="{D42A27DB-BD31-4B8C-83A1-F6EECF244321}">
                <p14:modId xmlns:p14="http://schemas.microsoft.com/office/powerpoint/2010/main" val="3964556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A50502-5FAF-4076-BF8F-54EBB102CFF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D95C50B1-DD9A-4B4A-9FE8-357601AB8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30534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032CF-E431-4AD9-A9FB-75C08D4984F7}"/>
              </a:ext>
            </a:extLst>
          </p:cNvPr>
          <p:cNvSpPr>
            <a:spLocks noGrp="1"/>
          </p:cNvSpPr>
          <p:nvPr>
            <p:ph type="title"/>
          </p:nvPr>
        </p:nvSpPr>
        <p:spPr/>
        <p:txBody>
          <a:bodyPr/>
          <a:lstStyle/>
          <a:p>
            <a:r>
              <a:rPr lang="en-US"/>
              <a:t>Twitter Interaction Rate By Hour</a:t>
            </a:r>
          </a:p>
        </p:txBody>
      </p:sp>
      <p:graphicFrame>
        <p:nvGraphicFramePr>
          <p:cNvPr id="6" name="Chart Placeholder 5">
            <a:extLst>
              <a:ext uri="{FF2B5EF4-FFF2-40B4-BE49-F238E27FC236}">
                <a16:creationId xmlns:a16="http://schemas.microsoft.com/office/drawing/2014/main" id="{EA57BC63-FC01-4533-9EBD-855462068B9B}"/>
              </a:ext>
            </a:extLst>
          </p:cNvPr>
          <p:cNvGraphicFramePr>
            <a:graphicFrameLocks noGrp="1"/>
          </p:cNvGraphicFramePr>
          <p:nvPr>
            <p:ph type="chart" sz="quarter" idx="13"/>
            <p:extLst>
              <p:ext uri="{D42A27DB-BD31-4B8C-83A1-F6EECF244321}">
                <p14:modId xmlns:p14="http://schemas.microsoft.com/office/powerpoint/2010/main" val="38137117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6E6F7-0E74-48DC-AE6A-86E8DD644B3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038A245-8682-4585-B3C9-224AA59B83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47055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23B5-9CFF-402E-B229-29E72AD348B6}"/>
              </a:ext>
            </a:extLst>
          </p:cNvPr>
          <p:cNvSpPr>
            <a:spLocks noGrp="1"/>
          </p:cNvSpPr>
          <p:nvPr>
            <p:ph type="title"/>
          </p:nvPr>
        </p:nvSpPr>
        <p:spPr/>
        <p:txBody>
          <a:bodyPr/>
          <a:lstStyle/>
          <a:p>
            <a:r>
              <a:rPr lang="en-US"/>
              <a:t>Twitter Own and Retweeted Tweets Table - 1 of 3</a:t>
            </a:r>
          </a:p>
        </p:txBody>
      </p:sp>
      <p:graphicFrame>
        <p:nvGraphicFramePr>
          <p:cNvPr id="5" name="Table Placeholder 4">
            <a:extLst>
              <a:ext uri="{FF2B5EF4-FFF2-40B4-BE49-F238E27FC236}">
                <a16:creationId xmlns:a16="http://schemas.microsoft.com/office/drawing/2014/main" id="{E8F53C5F-8D99-4E80-94A4-736D88E6B680}"/>
              </a:ext>
            </a:extLst>
          </p:cNvPr>
          <p:cNvGraphicFramePr>
            <a:graphicFrameLocks noGrp="1"/>
          </p:cNvGraphicFramePr>
          <p:nvPr>
            <p:ph type="tbl" sz="quarter" idx="13"/>
            <p:extLst>
              <p:ext uri="{D42A27DB-BD31-4B8C-83A1-F6EECF244321}">
                <p14:modId xmlns:p14="http://schemas.microsoft.com/office/powerpoint/2010/main" val="1760919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51016209"/>
                    </a:ext>
                  </a:extLst>
                </a:gridCol>
                <a:gridCol w="822960">
                  <a:extLst>
                    <a:ext uri="{9D8B030D-6E8A-4147-A177-3AD203B41FA5}">
                      <a16:colId xmlns:a16="http://schemas.microsoft.com/office/drawing/2014/main" val="3468213613"/>
                    </a:ext>
                  </a:extLst>
                </a:gridCol>
                <a:gridCol w="822960">
                  <a:extLst>
                    <a:ext uri="{9D8B030D-6E8A-4147-A177-3AD203B41FA5}">
                      <a16:colId xmlns:a16="http://schemas.microsoft.com/office/drawing/2014/main" val="1031360687"/>
                    </a:ext>
                  </a:extLst>
                </a:gridCol>
                <a:gridCol w="822960">
                  <a:extLst>
                    <a:ext uri="{9D8B030D-6E8A-4147-A177-3AD203B41FA5}">
                      <a16:colId xmlns:a16="http://schemas.microsoft.com/office/drawing/2014/main" val="700003396"/>
                    </a:ext>
                  </a:extLst>
                </a:gridCol>
                <a:gridCol w="822960">
                  <a:extLst>
                    <a:ext uri="{9D8B030D-6E8A-4147-A177-3AD203B41FA5}">
                      <a16:colId xmlns:a16="http://schemas.microsoft.com/office/drawing/2014/main" val="1368025783"/>
                    </a:ext>
                  </a:extLst>
                </a:gridCol>
                <a:gridCol w="822960">
                  <a:extLst>
                    <a:ext uri="{9D8B030D-6E8A-4147-A177-3AD203B41FA5}">
                      <a16:colId xmlns:a16="http://schemas.microsoft.com/office/drawing/2014/main" val="3844336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671156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- 2018-02-06 23:37:33</a:t>
                      </a:r>
                      <a:r>
                        <a:rPr kumimoji="0" lang="es-ES" sz="1000" b="0" i="0" u="none" strike="noStrike" kern="1200" cap="none" spc="0" normalizeH="0" baseline="0" noProof="0">
                          <a:ln>
                            <a:noFill/>
                          </a:ln>
                          <a:solidFill>
                            <a:prstClr val="black"/>
                          </a:solidFill>
                          <a:effectLst/>
                          <a:uLnTx/>
                          <a:uFillTx/>
                          <a:latin typeface="+mn-lt"/>
                          <a:ea typeface="+mn-ea"/>
                          <a:cs typeface="+mn-cs"/>
                        </a:rPr>
                        <a:t>
RT @BPeronistaCABA: Desde el Bloque Peronista lamentamos profundamente el fallecimiento de Débora Pérez Volpin. Acompañamos a su familia 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6498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@mariarosamuinos - 2018-02-21 15:40:47</a:t>
                      </a:r>
                      <a:r>
                        <a:rPr kumimoji="0" lang="en-US" sz="1000" b="0" i="0" u="none" strike="noStrike" kern="1200" cap="none" spc="0" normalizeH="0" baseline="0" noProof="0">
                          <a:ln>
                            <a:noFill/>
                          </a:ln>
                          <a:solidFill>
                            <a:prstClr val="black"/>
                          </a:solidFill>
                          <a:effectLst/>
                          <a:uLnTx/>
                          <a:uFillTx/>
                          <a:latin typeface="+mn-lt"/>
                          <a:ea typeface="+mn-ea"/>
                          <a:cs typeface="+mn-cs"/>
                        </a:rPr>
                        <a:t>
RT @NEParticipacion: Hoy miles de personas, organizadas o no, se movilizan cansadas de tanto ajuste. Ojalá entre todos podamos construir, 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7875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- 2018-02-01 22:42:09</a:t>
                      </a:r>
                      <a:r>
                        <a:rPr kumimoji="0" lang="es-ES" sz="1000" b="0" i="0" u="none" strike="noStrike" kern="1200" cap="none" spc="0" normalizeH="0" baseline="0" noProof="0">
                          <a:ln>
                            <a:noFill/>
                          </a:ln>
                          <a:solidFill>
                            <a:prstClr val="black"/>
                          </a:solidFill>
                          <a:effectLst/>
                          <a:uLnTx/>
                          <a:uFillTx/>
                          <a:latin typeface="+mn-lt"/>
                          <a:ea typeface="+mn-ea"/>
                          <a:cs typeface="+mn-cs"/>
                        </a:rPr>
                        <a:t>
RT @NEParticipacion: El Gobierno nos habla de “metas inflacionarias”, pero la meta más urgente es llegar a fin de mes. #AumentaTodo #Megata…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01658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- 2018-02-17 20:18:40</a:t>
                      </a:r>
                      <a:r>
                        <a:rPr kumimoji="0" lang="es-ES" sz="1000" b="0" i="0" u="none" strike="noStrike" kern="1200" cap="none" spc="0" normalizeH="0" baseline="0" noProof="0">
                          <a:ln>
                            <a:noFill/>
                          </a:ln>
                          <a:solidFill>
                            <a:prstClr val="black"/>
                          </a:solidFill>
                          <a:effectLst/>
                          <a:uLnTx/>
                          <a:uFillTx/>
                          <a:latin typeface="+mn-lt"/>
                          <a:ea typeface="+mn-ea"/>
                          <a:cs typeface="+mn-cs"/>
                        </a:rPr>
                        <a:t>
Nos reunimos con los referentes de la Juventud del @NEParticipacion y charlamos sobre la difícil situación nacional. Además debatimos sobre la necesidad de reconstruir la unidad de concepción del Peronismo. https://t.co/5Zts36DjZ3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1.7293%</a:t>
                      </a:r>
                    </a:p>
                  </a:txBody>
                  <a:tcPr/>
                </a:tc>
                <a:extLst>
                  <a:ext uri="{0D108BD9-81ED-4DB2-BD59-A6C34878D82A}">
                    <a16:rowId xmlns:a16="http://schemas.microsoft.com/office/drawing/2014/main" val="363121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- 2018-02-28 20:20:28</a:t>
                      </a:r>
                      <a:r>
                        <a:rPr kumimoji="0" lang="es-ES" sz="1000" b="0" i="0" u="none" strike="noStrike" kern="1200" cap="none" spc="0" normalizeH="0" baseline="0" noProof="0">
                          <a:ln>
                            <a:noFill/>
                          </a:ln>
                          <a:solidFill>
                            <a:prstClr val="black"/>
                          </a:solidFill>
                          <a:effectLst/>
                          <a:uLnTx/>
                          <a:uFillTx/>
                          <a:latin typeface="+mn-lt"/>
                          <a:ea typeface="+mn-ea"/>
                          <a:cs typeface="+mn-cs"/>
                        </a:rPr>
                        <a:t>
Comparto la entrevista que me hicieron desde @enclaveciudad  ¡Gracias por incluirme en él lanzamiento del sitio! https://t.co/PRsmVSmvQR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1.5822%</a:t>
                      </a:r>
                    </a:p>
                  </a:txBody>
                  <a:tcPr/>
                </a:tc>
                <a:extLst>
                  <a:ext uri="{0D108BD9-81ED-4DB2-BD59-A6C34878D82A}">
                    <a16:rowId xmlns:a16="http://schemas.microsoft.com/office/drawing/2014/main" val="1588843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- 2018-02-03 18:11:32</a:t>
                      </a:r>
                      <a:r>
                        <a:rPr kumimoji="0" lang="es-ES" sz="1000" b="0" i="0" u="none" strike="noStrike" kern="1200" cap="none" spc="0" normalizeH="0" baseline="0" noProof="0">
                          <a:ln>
                            <a:noFill/>
                          </a:ln>
                          <a:solidFill>
                            <a:prstClr val="black"/>
                          </a:solidFill>
                          <a:effectLst/>
                          <a:uLnTx/>
                          <a:uFillTx/>
                          <a:latin typeface="+mn-lt"/>
                          <a:ea typeface="+mn-ea"/>
                          <a:cs typeface="+mn-cs"/>
                        </a:rPr>
                        <a:t>
RT @NEParticipacion: El Centro Cultural Ramón Carrillo abrió sus actividades con un festejo junto a los pibes de la colonia de vacaciones.…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2815114"/>
                  </a:ext>
                </a:extLst>
              </a:tr>
            </a:tbl>
          </a:graphicData>
        </a:graphic>
      </p:graphicFrame>
      <p:sp>
        <p:nvSpPr>
          <p:cNvPr id="4" name="Text Placeholder 3">
            <a:extLst>
              <a:ext uri="{FF2B5EF4-FFF2-40B4-BE49-F238E27FC236}">
                <a16:creationId xmlns:a16="http://schemas.microsoft.com/office/drawing/2014/main" id="{B5544815-5822-4F47-ADE7-93F979B9868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403793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2CEA0-452A-4213-A7E1-82C96ACD5040}"/>
              </a:ext>
            </a:extLst>
          </p:cNvPr>
          <p:cNvSpPr>
            <a:spLocks noGrp="1"/>
          </p:cNvSpPr>
          <p:nvPr>
            <p:ph type="title"/>
          </p:nvPr>
        </p:nvSpPr>
        <p:spPr/>
        <p:txBody>
          <a:bodyPr/>
          <a:lstStyle/>
          <a:p>
            <a:r>
              <a:rPr lang="en-US"/>
              <a:t>Twitter Own and Retweeted Tweets Table - 2 of 3</a:t>
            </a:r>
          </a:p>
        </p:txBody>
      </p:sp>
      <p:graphicFrame>
        <p:nvGraphicFramePr>
          <p:cNvPr id="5" name="Table Placeholder 4">
            <a:extLst>
              <a:ext uri="{FF2B5EF4-FFF2-40B4-BE49-F238E27FC236}">
                <a16:creationId xmlns:a16="http://schemas.microsoft.com/office/drawing/2014/main" id="{791E549B-B778-4F4D-A272-272B39E33CC9}"/>
              </a:ext>
            </a:extLst>
          </p:cNvPr>
          <p:cNvGraphicFramePr>
            <a:graphicFrameLocks noGrp="1"/>
          </p:cNvGraphicFramePr>
          <p:nvPr>
            <p:ph type="tbl" sz="quarter" idx="13"/>
            <p:extLst>
              <p:ext uri="{D42A27DB-BD31-4B8C-83A1-F6EECF244321}">
                <p14:modId xmlns:p14="http://schemas.microsoft.com/office/powerpoint/2010/main" val="401836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36916813"/>
                    </a:ext>
                  </a:extLst>
                </a:gridCol>
                <a:gridCol w="822960">
                  <a:extLst>
                    <a:ext uri="{9D8B030D-6E8A-4147-A177-3AD203B41FA5}">
                      <a16:colId xmlns:a16="http://schemas.microsoft.com/office/drawing/2014/main" val="2089293990"/>
                    </a:ext>
                  </a:extLst>
                </a:gridCol>
                <a:gridCol w="822960">
                  <a:extLst>
                    <a:ext uri="{9D8B030D-6E8A-4147-A177-3AD203B41FA5}">
                      <a16:colId xmlns:a16="http://schemas.microsoft.com/office/drawing/2014/main" val="2726677065"/>
                    </a:ext>
                  </a:extLst>
                </a:gridCol>
                <a:gridCol w="822960">
                  <a:extLst>
                    <a:ext uri="{9D8B030D-6E8A-4147-A177-3AD203B41FA5}">
                      <a16:colId xmlns:a16="http://schemas.microsoft.com/office/drawing/2014/main" val="402089958"/>
                    </a:ext>
                  </a:extLst>
                </a:gridCol>
                <a:gridCol w="822960">
                  <a:extLst>
                    <a:ext uri="{9D8B030D-6E8A-4147-A177-3AD203B41FA5}">
                      <a16:colId xmlns:a16="http://schemas.microsoft.com/office/drawing/2014/main" val="1276064050"/>
                    </a:ext>
                  </a:extLst>
                </a:gridCol>
                <a:gridCol w="822960">
                  <a:extLst>
                    <a:ext uri="{9D8B030D-6E8A-4147-A177-3AD203B41FA5}">
                      <a16:colId xmlns:a16="http://schemas.microsoft.com/office/drawing/2014/main" val="4021317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21708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- 2018-02-15 21:06:42</a:t>
                      </a:r>
                      <a:r>
                        <a:rPr kumimoji="0" lang="es-ES" sz="1000" b="0" i="0" u="none" strike="noStrike" kern="1200" cap="none" spc="0" normalizeH="0" baseline="0" noProof="0">
                          <a:ln>
                            <a:noFill/>
                          </a:ln>
                          <a:solidFill>
                            <a:prstClr val="black"/>
                          </a:solidFill>
                          <a:effectLst/>
                          <a:uLnTx/>
                          <a:uFillTx/>
                          <a:latin typeface="+mn-lt"/>
                          <a:ea typeface="+mn-ea"/>
                          <a:cs typeface="+mn-cs"/>
                        </a:rPr>
                        <a:t>
Esta tarde recibí a Antonio Rodríguez Villar, presidente de la Academia Nacional del Folklore. Es un orgullo para mí poder acompañar la tarea de esta institución. Muchas gracias por la distinción. https://t.co/hZEEKKvPOh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1.5917%</a:t>
                      </a:r>
                    </a:p>
                  </a:txBody>
                  <a:tcPr/>
                </a:tc>
                <a:extLst>
                  <a:ext uri="{0D108BD9-81ED-4DB2-BD59-A6C34878D82A}">
                    <a16:rowId xmlns:a16="http://schemas.microsoft.com/office/drawing/2014/main" val="153967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- 2018-02-27 14:03:44</a:t>
                      </a:r>
                      <a:r>
                        <a:rPr kumimoji="0" lang="es-ES" sz="1000" b="0" i="0" u="none" strike="noStrike" kern="1200" cap="none" spc="0" normalizeH="0" baseline="0" noProof="0">
                          <a:ln>
                            <a:noFill/>
                          </a:ln>
                          <a:solidFill>
                            <a:prstClr val="black"/>
                          </a:solidFill>
                          <a:effectLst/>
                          <a:uLnTx/>
                          <a:uFillTx/>
                          <a:latin typeface="+mn-lt"/>
                          <a:ea typeface="+mn-ea"/>
                          <a:cs typeface="+mn-cs"/>
                        </a:rPr>
                        <a:t>
Hoy, 17:30 hs charla-debate por la educación en Emilio Mitre 977 (Parque Chacabuco) https://t.co/o8H5l5wXl1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0.9881%</a:t>
                      </a:r>
                    </a:p>
                  </a:txBody>
                  <a:tcPr/>
                </a:tc>
                <a:extLst>
                  <a:ext uri="{0D108BD9-81ED-4DB2-BD59-A6C34878D82A}">
                    <a16:rowId xmlns:a16="http://schemas.microsoft.com/office/drawing/2014/main" val="1891930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- 2018-02-28 13:56:28</a:t>
                      </a:r>
                      <a:r>
                        <a:rPr kumimoji="0" lang="es-ES" sz="1000" b="0" i="0" u="none" strike="noStrike" kern="1200" cap="none" spc="0" normalizeH="0" baseline="0" noProof="0">
                          <a:ln>
                            <a:noFill/>
                          </a:ln>
                          <a:solidFill>
                            <a:prstClr val="black"/>
                          </a:solidFill>
                          <a:effectLst/>
                          <a:uLnTx/>
                          <a:uFillTx/>
                          <a:latin typeface="+mn-lt"/>
                          <a:ea typeface="+mn-ea"/>
                          <a:cs typeface="+mn-cs"/>
                        </a:rPr>
                        <a:t>
Junto a @FilmusDaniel y @sroberto_ok nos reunimos con docentes, jubilados y estudiantes para debatir sobre la situación de la educación pública de la Ciudad y defender los 29 profesorados docentes https://t.co/2QiW23eUOF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1.1007%</a:t>
                      </a:r>
                    </a:p>
                  </a:txBody>
                  <a:tcPr/>
                </a:tc>
                <a:extLst>
                  <a:ext uri="{0D108BD9-81ED-4DB2-BD59-A6C34878D82A}">
                    <a16:rowId xmlns:a16="http://schemas.microsoft.com/office/drawing/2014/main" val="4070147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- 2018-02-24 01:01:07</a:t>
                      </a:r>
                      <a:r>
                        <a:rPr kumimoji="0" lang="es-ES" sz="1000" b="0" i="0" u="none" strike="noStrike" kern="1200" cap="none" spc="0" normalizeH="0" baseline="0" noProof="0">
                          <a:ln>
                            <a:noFill/>
                          </a:ln>
                          <a:solidFill>
                            <a:prstClr val="black"/>
                          </a:solidFill>
                          <a:effectLst/>
                          <a:uLnTx/>
                          <a:uFillTx/>
                          <a:latin typeface="+mn-lt"/>
                          <a:ea typeface="+mn-ea"/>
                          <a:cs typeface="+mn-cs"/>
                        </a:rPr>
                        <a:t>
RT @NEParticipacion: Las compañeras del NEP en la asamblea organizativa del #8M #ParoDeMujeres #NosotrasParamos https://t.co/dtacRSW4R6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8836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- 2018-02-21 21:55:32</a:t>
                      </a:r>
                      <a:r>
                        <a:rPr kumimoji="0" lang="es-ES" sz="1000" b="0" i="0" u="none" strike="noStrike" kern="1200" cap="none" spc="0" normalizeH="0" baseline="0" noProof="0">
                          <a:ln>
                            <a:noFill/>
                          </a:ln>
                          <a:solidFill>
                            <a:prstClr val="black"/>
                          </a:solidFill>
                          <a:effectLst/>
                          <a:uLnTx/>
                          <a:uFillTx/>
                          <a:latin typeface="+mn-lt"/>
                          <a:ea typeface="+mn-ea"/>
                          <a:cs typeface="+mn-cs"/>
                        </a:rPr>
                        <a:t>
Esta tarde recibí en la Legislatura al presidente de Cooperar, Ariel Guarco, junto a referentes del cooperativismo argentino, con quienes mantuvimos una reunión de trabajo. ¡Muchas gracias por la distinción! https://t.co/yHpaEeLZsf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a:t>
                      </a:r>
                    </a:p>
                  </a:txBody>
                  <a:tcPr/>
                </a:tc>
                <a:extLst>
                  <a:ext uri="{0D108BD9-81ED-4DB2-BD59-A6C34878D82A}">
                    <a16:rowId xmlns:a16="http://schemas.microsoft.com/office/drawing/2014/main" val="1842838750"/>
                  </a:ext>
                </a:extLst>
              </a:tr>
            </a:tbl>
          </a:graphicData>
        </a:graphic>
      </p:graphicFrame>
      <p:sp>
        <p:nvSpPr>
          <p:cNvPr id="4" name="Text Placeholder 3">
            <a:extLst>
              <a:ext uri="{FF2B5EF4-FFF2-40B4-BE49-F238E27FC236}">
                <a16:creationId xmlns:a16="http://schemas.microsoft.com/office/drawing/2014/main" id="{5BBD9912-0380-4993-8D2C-627E78D8CAF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83245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09A6E-EFF4-42B7-A909-BEF21D885581}"/>
              </a:ext>
            </a:extLst>
          </p:cNvPr>
          <p:cNvSpPr>
            <a:spLocks noGrp="1"/>
          </p:cNvSpPr>
          <p:nvPr>
            <p:ph type="title"/>
          </p:nvPr>
        </p:nvSpPr>
        <p:spPr/>
        <p:txBody>
          <a:bodyPr/>
          <a:lstStyle/>
          <a:p>
            <a:r>
              <a:rPr lang="en-US"/>
              <a:t>Twitter Own and Retweeted Tweets Table - 3 of 3</a:t>
            </a:r>
          </a:p>
        </p:txBody>
      </p:sp>
      <p:graphicFrame>
        <p:nvGraphicFramePr>
          <p:cNvPr id="5" name="Table Placeholder 4">
            <a:extLst>
              <a:ext uri="{FF2B5EF4-FFF2-40B4-BE49-F238E27FC236}">
                <a16:creationId xmlns:a16="http://schemas.microsoft.com/office/drawing/2014/main" id="{D246302A-0FBA-47DF-A38C-34F6DED6002D}"/>
              </a:ext>
            </a:extLst>
          </p:cNvPr>
          <p:cNvGraphicFramePr>
            <a:graphicFrameLocks noGrp="1"/>
          </p:cNvGraphicFramePr>
          <p:nvPr>
            <p:ph type="tbl" sz="quarter" idx="13"/>
            <p:extLst>
              <p:ext uri="{D42A27DB-BD31-4B8C-83A1-F6EECF244321}">
                <p14:modId xmlns:p14="http://schemas.microsoft.com/office/powerpoint/2010/main" val="10030889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33575348"/>
                    </a:ext>
                  </a:extLst>
                </a:gridCol>
                <a:gridCol w="822960">
                  <a:extLst>
                    <a:ext uri="{9D8B030D-6E8A-4147-A177-3AD203B41FA5}">
                      <a16:colId xmlns:a16="http://schemas.microsoft.com/office/drawing/2014/main" val="4039891643"/>
                    </a:ext>
                  </a:extLst>
                </a:gridCol>
                <a:gridCol w="822960">
                  <a:extLst>
                    <a:ext uri="{9D8B030D-6E8A-4147-A177-3AD203B41FA5}">
                      <a16:colId xmlns:a16="http://schemas.microsoft.com/office/drawing/2014/main" val="1391141920"/>
                    </a:ext>
                  </a:extLst>
                </a:gridCol>
                <a:gridCol w="822960">
                  <a:extLst>
                    <a:ext uri="{9D8B030D-6E8A-4147-A177-3AD203B41FA5}">
                      <a16:colId xmlns:a16="http://schemas.microsoft.com/office/drawing/2014/main" val="730457985"/>
                    </a:ext>
                  </a:extLst>
                </a:gridCol>
                <a:gridCol w="822960">
                  <a:extLst>
                    <a:ext uri="{9D8B030D-6E8A-4147-A177-3AD203B41FA5}">
                      <a16:colId xmlns:a16="http://schemas.microsoft.com/office/drawing/2014/main" val="4000915639"/>
                    </a:ext>
                  </a:extLst>
                </a:gridCol>
                <a:gridCol w="822960">
                  <a:extLst>
                    <a:ext uri="{9D8B030D-6E8A-4147-A177-3AD203B41FA5}">
                      <a16:colId xmlns:a16="http://schemas.microsoft.com/office/drawing/2014/main" val="1479063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30027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- 2018-02-28 22:22:45</a:t>
                      </a:r>
                      <a:r>
                        <a:rPr kumimoji="0" lang="es-ES" sz="1000" b="0" i="0" u="none" strike="noStrike" kern="1200" cap="none" spc="0" normalizeH="0" baseline="0" noProof="0">
                          <a:ln>
                            <a:noFill/>
                          </a:ln>
                          <a:solidFill>
                            <a:prstClr val="black"/>
                          </a:solidFill>
                          <a:effectLst/>
                          <a:uLnTx/>
                          <a:uFillTx/>
                          <a:latin typeface="+mn-lt"/>
                          <a:ea typeface="+mn-ea"/>
                          <a:cs typeface="+mn-cs"/>
                        </a:rPr>
                        <a:t>
Nos reunimos con los miembros del Consejo de Educación Superior de gestión estatal para escuchar su posición contra el nuevo proyecto del GCBA que plantea el cierre de las 29 instituciones de formación docente. Seguiremos trabajando por la educación pública en la Ciudad. https://t.co/Kdty7Q7gnq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0.6650%</a:t>
                      </a:r>
                    </a:p>
                  </a:txBody>
                  <a:tcPr/>
                </a:tc>
                <a:extLst>
                  <a:ext uri="{0D108BD9-81ED-4DB2-BD59-A6C34878D82A}">
                    <a16:rowId xmlns:a16="http://schemas.microsoft.com/office/drawing/2014/main" val="1858160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- 2018-02-26 01:34:57</a:t>
                      </a:r>
                      <a:r>
                        <a:rPr kumimoji="0" lang="es-ES" sz="1000" b="0" i="0" u="none" strike="noStrike" kern="1200" cap="none" spc="0" normalizeH="0" baseline="0" noProof="0">
                          <a:ln>
                            <a:noFill/>
                          </a:ln>
                          <a:solidFill>
                            <a:prstClr val="black"/>
                          </a:solidFill>
                          <a:effectLst/>
                          <a:uLnTx/>
                          <a:uFillTx/>
                          <a:latin typeface="+mn-lt"/>
                          <a:ea typeface="+mn-ea"/>
                          <a:cs typeface="+mn-cs"/>
                        </a:rPr>
                        <a:t>
RT @NeiraClaudia: "Él se atrevió a recorrer caminos que nadie se atrevía a transitar y que parecían alejarse de las concurridas avenidas 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183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- 2018-02-21 23:10:41</a:t>
                      </a:r>
                      <a:r>
                        <a:rPr kumimoji="0" lang="es-ES" sz="1000" b="0" i="0" u="none" strike="noStrike" kern="1200" cap="none" spc="0" normalizeH="0" baseline="0" noProof="0">
                          <a:ln>
                            <a:noFill/>
                          </a:ln>
                          <a:solidFill>
                            <a:prstClr val="black"/>
                          </a:solidFill>
                          <a:effectLst/>
                          <a:uLnTx/>
                          <a:uFillTx/>
                          <a:latin typeface="+mn-lt"/>
                          <a:ea typeface="+mn-ea"/>
                          <a:cs typeface="+mn-cs"/>
                        </a:rPr>
                        <a:t>
RT @TercerCordon: ¿Qué hacemos con la Argentina salarial? No te pierdas esta nota de Martín Rodríguez y la cobertura de Tercer Cordón hoy 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93272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- 2018-02-22 21:43:14</a:t>
                      </a:r>
                      <a:r>
                        <a:rPr kumimoji="0" lang="es-ES" sz="1000" b="0" i="0" u="none" strike="noStrike" kern="1200" cap="none" spc="0" normalizeH="0" baseline="0" noProof="0">
                          <a:ln>
                            <a:noFill/>
                          </a:ln>
                          <a:solidFill>
                            <a:prstClr val="black"/>
                          </a:solidFill>
                          <a:effectLst/>
                          <a:uLnTx/>
                          <a:uFillTx/>
                          <a:latin typeface="+mn-lt"/>
                          <a:ea typeface="+mn-ea"/>
                          <a:cs typeface="+mn-cs"/>
                        </a:rPr>
                        <a:t>
Las mujeres del @NEParticipacion nos organizamos de cara al #8M #ParoDeMujeres #NosotrasParamos https://t.co/YSwiNSYQRK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0.5748%</a:t>
                      </a:r>
                    </a:p>
                  </a:txBody>
                  <a:tcPr/>
                </a:tc>
                <a:extLst>
                  <a:ext uri="{0D108BD9-81ED-4DB2-BD59-A6C34878D82A}">
                    <a16:rowId xmlns:a16="http://schemas.microsoft.com/office/drawing/2014/main" val="289447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 - 2018-02-16 13:52:38</a:t>
                      </a:r>
                      <a:r>
                        <a:rPr kumimoji="0" lang="es-ES" sz="1000" b="0" i="0" u="none" strike="noStrike" kern="1200" cap="none" spc="0" normalizeH="0" baseline="0" noProof="0">
                          <a:ln>
                            <a:noFill/>
                          </a:ln>
                          <a:solidFill>
                            <a:prstClr val="black"/>
                          </a:solidFill>
                          <a:effectLst/>
                          <a:uLnTx/>
                          <a:uFillTx/>
                          <a:latin typeface="+mn-lt"/>
                          <a:ea typeface="+mn-ea"/>
                          <a:cs typeface="+mn-cs"/>
                        </a:rPr>
                        <a:t>
RT @Lautiii92: Festejando el cierre de nuestra Colonia de Verano 2018. Gracias a todas las Mamas y los Papas por confiar, acompañarnos y 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85668886"/>
                  </a:ext>
                </a:extLst>
              </a:tr>
            </a:tbl>
          </a:graphicData>
        </a:graphic>
      </p:graphicFrame>
      <p:sp>
        <p:nvSpPr>
          <p:cNvPr id="4" name="Text Placeholder 3">
            <a:extLst>
              <a:ext uri="{FF2B5EF4-FFF2-40B4-BE49-F238E27FC236}">
                <a16:creationId xmlns:a16="http://schemas.microsoft.com/office/drawing/2014/main" id="{E8B84ECC-A1BF-41AE-B320-F76D4FCDE61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003539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B6D4E-DF79-418F-A441-A6258E4F571A}"/>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F9091AFD-39F3-4E9F-97D1-66DC91B8F91E}"/>
              </a:ext>
            </a:extLst>
          </p:cNvPr>
          <p:cNvGraphicFramePr>
            <a:graphicFrameLocks noGrp="1"/>
          </p:cNvGraphicFramePr>
          <p:nvPr>
            <p:ph type="chart" sz="quarter" idx="13"/>
            <p:extLst>
              <p:ext uri="{D42A27DB-BD31-4B8C-83A1-F6EECF244321}">
                <p14:modId xmlns:p14="http://schemas.microsoft.com/office/powerpoint/2010/main" val="2103190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0F96E5-EE02-4A39-A3D5-01829A92A0A4}"/>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9C03251-E366-4AF1-B88F-B92BF34B0A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144255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94317-62DF-41B5-BE29-84362E31AEE2}"/>
              </a:ext>
            </a:extLst>
          </p:cNvPr>
          <p:cNvSpPr>
            <a:spLocks noGrp="1"/>
          </p:cNvSpPr>
          <p:nvPr>
            <p:ph type="title"/>
          </p:nvPr>
        </p:nvSpPr>
        <p:spPr/>
        <p:txBody>
          <a:bodyPr/>
          <a:lstStyle/>
          <a:p>
            <a:r>
              <a:rPr lang="en-US"/>
              <a:t>Twitter Mentions Table - 1 of 3</a:t>
            </a:r>
          </a:p>
        </p:txBody>
      </p:sp>
      <p:graphicFrame>
        <p:nvGraphicFramePr>
          <p:cNvPr id="5" name="Table Placeholder 4">
            <a:extLst>
              <a:ext uri="{FF2B5EF4-FFF2-40B4-BE49-F238E27FC236}">
                <a16:creationId xmlns:a16="http://schemas.microsoft.com/office/drawing/2014/main" id="{A66099E2-E778-492B-AA5C-BDB27FEAE577}"/>
              </a:ext>
            </a:extLst>
          </p:cNvPr>
          <p:cNvGraphicFramePr>
            <a:graphicFrameLocks noGrp="1"/>
          </p:cNvGraphicFramePr>
          <p:nvPr>
            <p:ph type="tbl" sz="quarter" idx="13"/>
            <p:extLst>
              <p:ext uri="{D42A27DB-BD31-4B8C-83A1-F6EECF244321}">
                <p14:modId xmlns:p14="http://schemas.microsoft.com/office/powerpoint/2010/main" val="3392039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25197978"/>
                    </a:ext>
                  </a:extLst>
                </a:gridCol>
                <a:gridCol w="1645920">
                  <a:extLst>
                    <a:ext uri="{9D8B030D-6E8A-4147-A177-3AD203B41FA5}">
                      <a16:colId xmlns:a16="http://schemas.microsoft.com/office/drawing/2014/main" val="3987543011"/>
                    </a:ext>
                  </a:extLst>
                </a:gridCol>
                <a:gridCol w="822960">
                  <a:extLst>
                    <a:ext uri="{9D8B030D-6E8A-4147-A177-3AD203B41FA5}">
                      <a16:colId xmlns:a16="http://schemas.microsoft.com/office/drawing/2014/main" val="504959112"/>
                    </a:ext>
                  </a:extLst>
                </a:gridCol>
                <a:gridCol w="822960">
                  <a:extLst>
                    <a:ext uri="{9D8B030D-6E8A-4147-A177-3AD203B41FA5}">
                      <a16:colId xmlns:a16="http://schemas.microsoft.com/office/drawing/2014/main" val="25327231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158954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@sroberto_ok - 2018-02-27 13:00:42</a:t>
                      </a:r>
                      <a:r>
                        <a:rPr kumimoji="0" lang="es-ES" sz="1000" b="0" i="0" u="none" strike="noStrike" kern="1200" cap="none" spc="0" normalizeH="0" baseline="0" noProof="0">
                          <a:ln>
                            <a:noFill/>
                          </a:ln>
                          <a:solidFill>
                            <a:prstClr val="black"/>
                          </a:solidFill>
                          <a:effectLst/>
                          <a:uLnTx/>
                          <a:uFillTx/>
                          <a:latin typeface="+mn-lt"/>
                          <a:ea typeface="+mn-ea"/>
                          <a:cs typeface="+mn-cs"/>
                        </a:rPr>
                        <a:t>
Hoy a las 17.30 los esperamos junto a @mariarosamuinos y @FilmusDaniel en Emilio Mitre 977, para analizar la situac… https://t.co/ts1AgZxklG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13:56:28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10571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@FerGilLozano - 2018-02-27 21:01:14</a:t>
                      </a:r>
                      <a:r>
                        <a:rPr kumimoji="0" lang="es-ES" sz="1000" b="0" i="0" u="none" strike="noStrike" kern="1200" cap="none" spc="0" normalizeH="0" baseline="0" noProof="0">
                          <a:ln>
                            <a:noFill/>
                          </a:ln>
                          <a:solidFill>
                            <a:prstClr val="black"/>
                          </a:solidFill>
                          <a:effectLst/>
                          <a:uLnTx/>
                          <a:uFillTx/>
                          <a:latin typeface="+mn-lt"/>
                          <a:ea typeface="+mn-ea"/>
                          <a:cs typeface="+mn-cs"/>
                        </a:rPr>
                        <a:t>
Con @mariarosamuinos y @FilmusDaniel antes de la charla https://t.co/5mXfnT0yAb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524921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@Claudioposse - 2018-02-23 15:40:36</a:t>
                      </a:r>
                      <a:r>
                        <a:rPr kumimoji="0" lang="es-ES" sz="1000" b="0" i="0" u="none" strike="noStrike" kern="1200" cap="none" spc="0" normalizeH="0" baseline="0" noProof="0">
                          <a:ln>
                            <a:noFill/>
                          </a:ln>
                          <a:solidFill>
                            <a:prstClr val="black"/>
                          </a:solidFill>
                          <a:effectLst/>
                          <a:uLnTx/>
                          <a:uFillTx/>
                          <a:latin typeface="+mn-lt"/>
                          <a:ea typeface="+mn-ea"/>
                          <a:cs typeface="+mn-cs"/>
                        </a:rPr>
                        <a:t>
Ahí estaremos con @sbatakis @Malegmagnasco @pochogoldbergok @dielatronico @karolafem @mariarosamuinos… https://t.co/zQp7GvIyKq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49373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@mariarosamuinos</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@srepetto - 2018-02-03 17:56:39</a:t>
                      </a:r>
                      <a:r>
                        <a:rPr kumimoji="0" lang="en-US" sz="1000" b="0" i="0" u="none" strike="noStrike" kern="1200" cap="none" spc="0" normalizeH="0" baseline="0" noProof="0">
                          <a:ln>
                            <a:noFill/>
                          </a:ln>
                          <a:solidFill>
                            <a:prstClr val="black"/>
                          </a:solidFill>
                          <a:effectLst/>
                          <a:uLnTx/>
                          <a:uFillTx/>
                          <a:latin typeface="+mn-lt"/>
                          <a:ea typeface="+mn-ea"/>
                          <a:cs typeface="+mn-cs"/>
                        </a:rPr>
                        <a:t>
@NEParticipacion @mariarosamuinos Grande Carrillo! ¿donde queda?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0158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@Sanchezrcomuna5 - 2018-02-11 14:09:13</a:t>
                      </a:r>
                      <a:r>
                        <a:rPr kumimoji="0" lang="es-ES" sz="1000" b="0" i="0" u="none" strike="noStrike" kern="1200" cap="none" spc="0" normalizeH="0" baseline="0" noProof="0">
                          <a:ln>
                            <a:noFill/>
                          </a:ln>
                          <a:solidFill>
                            <a:prstClr val="black"/>
                          </a:solidFill>
                          <a:effectLst/>
                          <a:uLnTx/>
                          <a:uFillTx/>
                          <a:latin typeface="+mn-lt"/>
                          <a:ea typeface="+mn-ea"/>
                          <a:cs typeface="+mn-cs"/>
                        </a:rPr>
                        <a:t>
@ComunArte Comuna 6 preparando la UB en Rojas 727 Los esperamos ! @NEParticipacion @jmvbar @mariarosamuinos https://t.co/bHNikaa5n4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839672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@PibePeronista - 2018-02-28 22:33:50</a:t>
                      </a:r>
                      <a:r>
                        <a:rPr kumimoji="0" lang="es-ES" sz="1000" b="0" i="0" u="none" strike="noStrike" kern="1200" cap="none" spc="0" normalizeH="0" baseline="0" noProof="0">
                          <a:ln>
                            <a:noFill/>
                          </a:ln>
                          <a:solidFill>
                            <a:prstClr val="black"/>
                          </a:solidFill>
                          <a:effectLst/>
                          <a:uLnTx/>
                          <a:uFillTx/>
                          <a:latin typeface="+mn-lt"/>
                          <a:ea typeface="+mn-ea"/>
                          <a:cs typeface="+mn-cs"/>
                        </a:rPr>
                        <a:t>
Muy buen análisis y gran aporte de la cra @mariarosamuinos en la ardua tarea de reirganizar al campo popular en CABA https://t.co/t7LNxkgkWk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5179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@NoticiasPlural - 2018-02-28 21:30:01</a:t>
                      </a:r>
                      <a:r>
                        <a:rPr kumimoji="0" lang="es-ES" sz="1000" b="0" i="0" u="none" strike="noStrike" kern="1200" cap="none" spc="0" normalizeH="0" baseline="0" noProof="0">
                          <a:ln>
                            <a:noFill/>
                          </a:ln>
                          <a:solidFill>
                            <a:prstClr val="black"/>
                          </a:solidFill>
                          <a:effectLst/>
                          <a:uLnTx/>
                          <a:uFillTx/>
                          <a:latin typeface="+mn-lt"/>
                          <a:ea typeface="+mn-ea"/>
                          <a:cs typeface="+mn-cs"/>
                        </a:rPr>
                        <a:t>
#SesionesOrdinarias: @horaciorlarreta pondrá en marcha la @LegisCABA @mariarosamuinos https://t.co/idc0lUHa9t https://t.co/Qn8jbFuI8V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29746508"/>
                  </a:ext>
                </a:extLst>
              </a:tr>
            </a:tbl>
          </a:graphicData>
        </a:graphic>
      </p:graphicFrame>
      <p:sp>
        <p:nvSpPr>
          <p:cNvPr id="4" name="Text Placeholder 3">
            <a:extLst>
              <a:ext uri="{FF2B5EF4-FFF2-40B4-BE49-F238E27FC236}">
                <a16:creationId xmlns:a16="http://schemas.microsoft.com/office/drawing/2014/main" id="{D3D472ED-19A9-41C9-A669-B83C2779DC6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361545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F95A8-63FB-46F0-99B3-0E082E2A1A25}"/>
              </a:ext>
            </a:extLst>
          </p:cNvPr>
          <p:cNvSpPr>
            <a:spLocks noGrp="1"/>
          </p:cNvSpPr>
          <p:nvPr>
            <p:ph type="title"/>
          </p:nvPr>
        </p:nvSpPr>
        <p:spPr/>
        <p:txBody>
          <a:bodyPr/>
          <a:lstStyle/>
          <a:p>
            <a:r>
              <a:rPr lang="en-US"/>
              <a:t>Twitter Mentions Table - 2 of 3</a:t>
            </a:r>
          </a:p>
        </p:txBody>
      </p:sp>
      <p:graphicFrame>
        <p:nvGraphicFramePr>
          <p:cNvPr id="5" name="Table Placeholder 4">
            <a:extLst>
              <a:ext uri="{FF2B5EF4-FFF2-40B4-BE49-F238E27FC236}">
                <a16:creationId xmlns:a16="http://schemas.microsoft.com/office/drawing/2014/main" id="{652904E6-5357-47B9-A9F2-12F57E77C8EA}"/>
              </a:ext>
            </a:extLst>
          </p:cNvPr>
          <p:cNvGraphicFramePr>
            <a:graphicFrameLocks noGrp="1"/>
          </p:cNvGraphicFramePr>
          <p:nvPr>
            <p:ph type="tbl" sz="quarter" idx="13"/>
            <p:extLst>
              <p:ext uri="{D42A27DB-BD31-4B8C-83A1-F6EECF244321}">
                <p14:modId xmlns:p14="http://schemas.microsoft.com/office/powerpoint/2010/main" val="173970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38529074"/>
                    </a:ext>
                  </a:extLst>
                </a:gridCol>
                <a:gridCol w="1645920">
                  <a:extLst>
                    <a:ext uri="{9D8B030D-6E8A-4147-A177-3AD203B41FA5}">
                      <a16:colId xmlns:a16="http://schemas.microsoft.com/office/drawing/2014/main" val="1578321808"/>
                    </a:ext>
                  </a:extLst>
                </a:gridCol>
                <a:gridCol w="822960">
                  <a:extLst>
                    <a:ext uri="{9D8B030D-6E8A-4147-A177-3AD203B41FA5}">
                      <a16:colId xmlns:a16="http://schemas.microsoft.com/office/drawing/2014/main" val="1016019498"/>
                    </a:ext>
                  </a:extLst>
                </a:gridCol>
                <a:gridCol w="822960">
                  <a:extLst>
                    <a:ext uri="{9D8B030D-6E8A-4147-A177-3AD203B41FA5}">
                      <a16:colId xmlns:a16="http://schemas.microsoft.com/office/drawing/2014/main" val="2923565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97108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@LisandroTesz - 2018-02-27 21:05:54</a:t>
                      </a:r>
                      <a:r>
                        <a:rPr kumimoji="0" lang="es-ES" sz="1000" b="0" i="0" u="none" strike="noStrike" kern="1200" cap="none" spc="0" normalizeH="0" baseline="0" noProof="0">
                          <a:ln>
                            <a:noFill/>
                          </a:ln>
                          <a:solidFill>
                            <a:prstClr val="black"/>
                          </a:solidFill>
                          <a:effectLst/>
                          <a:uLnTx/>
                          <a:uFillTx/>
                          <a:latin typeface="+mn-lt"/>
                          <a:ea typeface="+mn-ea"/>
                          <a:cs typeface="+mn-cs"/>
                        </a:rPr>
                        <a:t>
@sroberto_ok con @mariarosamuinos y @FilmusDaniel charlando con docentes y vecinos en defensa de los Institutos de… https://t.co/MTHrUnfz4F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710215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@mariarosamuinos</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@gastonspinaripa - 2018-02-27 21:33:28</a:t>
                      </a:r>
                      <a:r>
                        <a:rPr kumimoji="0" lang="en-US" sz="1000" b="0" i="0" u="none" strike="noStrike" kern="1200" cap="none" spc="0" normalizeH="0" baseline="0" noProof="0">
                          <a:ln>
                            <a:noFill/>
                          </a:ln>
                          <a:solidFill>
                            <a:prstClr val="black"/>
                          </a:solidFill>
                          <a:effectLst/>
                          <a:uLnTx/>
                          <a:uFillTx/>
                          <a:latin typeface="+mn-lt"/>
                          <a:ea typeface="+mn-ea"/>
                          <a:cs typeface="+mn-cs"/>
                        </a:rPr>
                        <a:t>
@FilmusDaniel @mariarosamuinos @sroberto_ok Garpalos vos a tus militantez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22728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@anamari95671171 - 2018-02-27 21:00:21</a:t>
                      </a:r>
                      <a:r>
                        <a:rPr kumimoji="0" lang="es-ES" sz="1000" b="0" i="0" u="none" strike="noStrike" kern="1200" cap="none" spc="0" normalizeH="0" baseline="0" noProof="0">
                          <a:ln>
                            <a:noFill/>
                          </a:ln>
                          <a:solidFill>
                            <a:prstClr val="black"/>
                          </a:solidFill>
                          <a:effectLst/>
                          <a:uLnTx/>
                          <a:uFillTx/>
                          <a:latin typeface="+mn-lt"/>
                          <a:ea typeface="+mn-ea"/>
                          <a:cs typeface="+mn-cs"/>
                        </a:rPr>
                        <a:t>
@FilmusDaniel @mariarosamuinos @sroberto_ok habla cuando ganes algo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736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@cristiangast - 2018-02-27 19:32:51</a:t>
                      </a:r>
                      <a:r>
                        <a:rPr kumimoji="0" lang="es-ES" sz="1000" b="0" i="0" u="none" strike="noStrike" kern="1200" cap="none" spc="0" normalizeH="0" baseline="0" noProof="0">
                          <a:ln>
                            <a:noFill/>
                          </a:ln>
                          <a:solidFill>
                            <a:prstClr val="black"/>
                          </a:solidFill>
                          <a:effectLst/>
                          <a:uLnTx/>
                          <a:uFillTx/>
                          <a:latin typeface="+mn-lt"/>
                          <a:ea typeface="+mn-ea"/>
                          <a:cs typeface="+mn-cs"/>
                        </a:rPr>
                        <a:t>
@FilmusDaniel @mariarosamuinos @sroberto_ok Desgraciado. No podés escribir con "X"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65690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@patgenial - 2018-02-27 17:08:04</a:t>
                      </a:r>
                      <a:r>
                        <a:rPr kumimoji="0" lang="es-ES" sz="1000" b="0" i="0" u="none" strike="noStrike" kern="1200" cap="none" spc="0" normalizeH="0" baseline="0" noProof="0">
                          <a:ln>
                            <a:noFill/>
                          </a:ln>
                          <a:solidFill>
                            <a:prstClr val="black"/>
                          </a:solidFill>
                          <a:effectLst/>
                          <a:uLnTx/>
                          <a:uFillTx/>
                          <a:latin typeface="+mn-lt"/>
                          <a:ea typeface="+mn-ea"/>
                          <a:cs typeface="+mn-cs"/>
                        </a:rPr>
                        <a:t>
@FilmusDaniel @mariarosamuinos @sroberto_ok Y para cdo. la capacitación d los maestros eso no te importa ? cuánto m… https://t.co/NGveDG6GsB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6729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@corcho29 - 2018-02-27 17:22:20</a:t>
                      </a:r>
                      <a:r>
                        <a:rPr kumimoji="0" lang="es-ES" sz="1000" b="0" i="0" u="none" strike="noStrike" kern="1200" cap="none" spc="0" normalizeH="0" baseline="0" noProof="0">
                          <a:ln>
                            <a:noFill/>
                          </a:ln>
                          <a:solidFill>
                            <a:prstClr val="black"/>
                          </a:solidFill>
                          <a:effectLst/>
                          <a:uLnTx/>
                          <a:uFillTx/>
                          <a:latin typeface="+mn-lt"/>
                          <a:ea typeface="+mn-ea"/>
                          <a:cs typeface="+mn-cs"/>
                        </a:rPr>
                        <a:t>
@FilmusDaniel @mariarosamuinos @sroberto_ok Escribí bien!!! Pedazo de pelotudo! Golpista!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0325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@LCobreros - 2018-02-28 18:56:15</a:t>
                      </a:r>
                      <a:r>
                        <a:rPr kumimoji="0" lang="es-ES" sz="1000" b="0" i="0" u="none" strike="noStrike" kern="1200" cap="none" spc="0" normalizeH="0" baseline="0" noProof="0">
                          <a:ln>
                            <a:noFill/>
                          </a:ln>
                          <a:solidFill>
                            <a:prstClr val="black"/>
                          </a:solidFill>
                          <a:effectLst/>
                          <a:uLnTx/>
                          <a:uFillTx/>
                          <a:latin typeface="+mn-lt"/>
                          <a:ea typeface="+mn-ea"/>
                          <a:cs typeface="+mn-cs"/>
                        </a:rPr>
                        <a:t>
@FilmusDaniel @mariarosamuinos @sroberto_ok Hoy docentes suteba, alumnos y padres nos movilizamos en bahía blanca y… https://t.co/2Pl1cisZOd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54287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@enclaveciudad - 2018-02-28 16:05:43</a:t>
                      </a:r>
                      <a:r>
                        <a:rPr kumimoji="0" lang="es-ES" sz="1000" b="0" i="0" u="none" strike="noStrike" kern="1200" cap="none" spc="0" normalizeH="0" baseline="0" noProof="0">
                          <a:ln>
                            <a:noFill/>
                          </a:ln>
                          <a:solidFill>
                            <a:prstClr val="black"/>
                          </a:solidFill>
                          <a:effectLst/>
                          <a:uLnTx/>
                          <a:uFillTx/>
                          <a:latin typeface="+mn-lt"/>
                          <a:ea typeface="+mn-ea"/>
                          <a:cs typeface="+mn-cs"/>
                        </a:rPr>
                        <a:t>
El gobierno de la posverdad: dicen una cosa y hacen otra https://t.co/rZQrbe9VIL  @mariarosamuinos @NEParticipacion… https://t.co/9REh8v3TZG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20:20:28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601765295"/>
                  </a:ext>
                </a:extLst>
              </a:tr>
            </a:tbl>
          </a:graphicData>
        </a:graphic>
      </p:graphicFrame>
      <p:sp>
        <p:nvSpPr>
          <p:cNvPr id="4" name="Text Placeholder 3">
            <a:extLst>
              <a:ext uri="{FF2B5EF4-FFF2-40B4-BE49-F238E27FC236}">
                <a16:creationId xmlns:a16="http://schemas.microsoft.com/office/drawing/2014/main" id="{EDB9BB91-DBAE-48B0-A21B-33B001F490D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9259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CCBC2-3100-483F-B9D4-AC3A8B81D81D}"/>
              </a:ext>
            </a:extLst>
          </p:cNvPr>
          <p:cNvSpPr>
            <a:spLocks noGrp="1"/>
          </p:cNvSpPr>
          <p:nvPr>
            <p:ph type="title"/>
          </p:nvPr>
        </p:nvSpPr>
        <p:spPr/>
        <p:txBody>
          <a:bodyPr/>
          <a:lstStyle/>
          <a:p>
            <a:r>
              <a:rPr lang="en-US"/>
              <a:t>Twitter Mentions Table - 3 of 3</a:t>
            </a:r>
          </a:p>
        </p:txBody>
      </p:sp>
      <p:graphicFrame>
        <p:nvGraphicFramePr>
          <p:cNvPr id="5" name="Table Placeholder 4">
            <a:extLst>
              <a:ext uri="{FF2B5EF4-FFF2-40B4-BE49-F238E27FC236}">
                <a16:creationId xmlns:a16="http://schemas.microsoft.com/office/drawing/2014/main" id="{E12AC760-F0C7-4BA0-B1E3-4FB60920DAF5}"/>
              </a:ext>
            </a:extLst>
          </p:cNvPr>
          <p:cNvGraphicFramePr>
            <a:graphicFrameLocks noGrp="1"/>
          </p:cNvGraphicFramePr>
          <p:nvPr>
            <p:ph type="tbl" sz="quarter" idx="13"/>
            <p:extLst>
              <p:ext uri="{D42A27DB-BD31-4B8C-83A1-F6EECF244321}">
                <p14:modId xmlns:p14="http://schemas.microsoft.com/office/powerpoint/2010/main" val="2764065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836609920"/>
                    </a:ext>
                  </a:extLst>
                </a:gridCol>
                <a:gridCol w="1645920">
                  <a:extLst>
                    <a:ext uri="{9D8B030D-6E8A-4147-A177-3AD203B41FA5}">
                      <a16:colId xmlns:a16="http://schemas.microsoft.com/office/drawing/2014/main" val="1649363900"/>
                    </a:ext>
                  </a:extLst>
                </a:gridCol>
                <a:gridCol w="822960">
                  <a:extLst>
                    <a:ext uri="{9D8B030D-6E8A-4147-A177-3AD203B41FA5}">
                      <a16:colId xmlns:a16="http://schemas.microsoft.com/office/drawing/2014/main" val="3767381111"/>
                    </a:ext>
                  </a:extLst>
                </a:gridCol>
                <a:gridCol w="822960">
                  <a:extLst>
                    <a:ext uri="{9D8B030D-6E8A-4147-A177-3AD203B41FA5}">
                      <a16:colId xmlns:a16="http://schemas.microsoft.com/office/drawing/2014/main" val="1409398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88727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@mariarosamuinos</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@Megafonoguerra - 2018-02-27 23:44:55</a:t>
                      </a:r>
                      <a:r>
                        <a:rPr kumimoji="0" lang="en-US" sz="1000" b="0" i="0" u="none" strike="noStrike" kern="1200" cap="none" spc="0" normalizeH="0" baseline="0" noProof="0">
                          <a:ln>
                            <a:noFill/>
                          </a:ln>
                          <a:solidFill>
                            <a:prstClr val="black"/>
                          </a:solidFill>
                          <a:effectLst/>
                          <a:uLnTx/>
                          <a:uFillTx/>
                          <a:latin typeface="+mn-lt"/>
                          <a:ea typeface="+mn-ea"/>
                          <a:cs typeface="+mn-cs"/>
                        </a:rPr>
                        <a:t>
@FilmusDaniel @mariarosamuinos @sroberto_ok Muy buena charla!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331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@patgenial - 2018-02-27 23:46:43</a:t>
                      </a:r>
                      <a:r>
                        <a:rPr kumimoji="0" lang="es-ES" sz="1000" b="0" i="0" u="none" strike="noStrike" kern="1200" cap="none" spc="0" normalizeH="0" baseline="0" noProof="0">
                          <a:ln>
                            <a:noFill/>
                          </a:ln>
                          <a:solidFill>
                            <a:prstClr val="black"/>
                          </a:solidFill>
                          <a:effectLst/>
                          <a:uLnTx/>
                          <a:uFillTx/>
                          <a:latin typeface="+mn-lt"/>
                          <a:ea typeface="+mn-ea"/>
                          <a:cs typeface="+mn-cs"/>
                        </a:rPr>
                        <a:t>
@FilmusDaniel @mariarosamuinos @sroberto_ok Sos muy dadivoso c la plata d todos. Trata mejor d reuperar la q se robó CFK y Cía.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1839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@MORILA2004 - 2018-02-28 01:02:42</a:t>
                      </a:r>
                      <a:r>
                        <a:rPr kumimoji="0" lang="es-ES" sz="1000" b="0" i="0" u="none" strike="noStrike" kern="1200" cap="none" spc="0" normalizeH="0" baseline="0" noProof="0">
                          <a:ln>
                            <a:noFill/>
                          </a:ln>
                          <a:solidFill>
                            <a:prstClr val="black"/>
                          </a:solidFill>
                          <a:effectLst/>
                          <a:uLnTx/>
                          <a:uFillTx/>
                          <a:latin typeface="+mn-lt"/>
                          <a:ea typeface="+mn-ea"/>
                          <a:cs typeface="+mn-cs"/>
                        </a:rPr>
                        <a:t>
@mariarosamuinos @PibePeronista Qué trayectoria tiene en Educación este muchacho Santiago Roberto? CV por favor.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7617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@Megafonoguerra - 2018-02-27 23:44:21</a:t>
                      </a:r>
                      <a:r>
                        <a:rPr kumimoji="0" lang="es-ES" sz="1000" b="0" i="0" u="none" strike="noStrike" kern="1200" cap="none" spc="0" normalizeH="0" baseline="0" noProof="0">
                          <a:ln>
                            <a:noFill/>
                          </a:ln>
                          <a:solidFill>
                            <a:prstClr val="black"/>
                          </a:solidFill>
                          <a:effectLst/>
                          <a:uLnTx/>
                          <a:uFillTx/>
                          <a:latin typeface="+mn-lt"/>
                          <a:ea typeface="+mn-ea"/>
                          <a:cs typeface="+mn-cs"/>
                        </a:rPr>
                        <a:t>
@FilmusDaniel @mariarosamuinos @sroberto_ok Excelente charla e intercambio con los estudiantes, docentes y jubilado… https://t.co/hZPRbrV9AH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49031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@mariarosamuinos</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@monikaug22 - 2018-02-27 23:10:24</a:t>
                      </a:r>
                      <a:r>
                        <a:rPr kumimoji="0" lang="es-ES" sz="1000" b="0" i="0" u="none" strike="noStrike" kern="1200" cap="none" spc="0" normalizeH="0" baseline="0" noProof="0">
                          <a:ln>
                            <a:noFill/>
                          </a:ln>
                          <a:solidFill>
                            <a:prstClr val="black"/>
                          </a:solidFill>
                          <a:effectLst/>
                          <a:uLnTx/>
                          <a:uFillTx/>
                          <a:latin typeface="+mn-lt"/>
                          <a:ea typeface="+mn-ea"/>
                          <a:cs typeface="+mn-cs"/>
                        </a:rPr>
                        <a:t>
@FilmusDaniel @mariarosamuinos @sroberto_ok Felicitaciones por la lucha diaria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21546670"/>
                  </a:ext>
                </a:extLst>
              </a:tr>
            </a:tbl>
          </a:graphicData>
        </a:graphic>
      </p:graphicFrame>
      <p:sp>
        <p:nvSpPr>
          <p:cNvPr id="4" name="Text Placeholder 3">
            <a:extLst>
              <a:ext uri="{FF2B5EF4-FFF2-40B4-BE49-F238E27FC236}">
                <a16:creationId xmlns:a16="http://schemas.microsoft.com/office/drawing/2014/main" id="{CCB6475E-6522-4D71-A863-01C368AC1F0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408835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05883-F027-45C0-8DF7-CCA456C9A28F}"/>
              </a:ext>
            </a:extLst>
          </p:cNvPr>
          <p:cNvSpPr>
            <a:spLocks noGrp="1"/>
          </p:cNvSpPr>
          <p:nvPr>
            <p:ph type="title"/>
          </p:nvPr>
        </p:nvSpPr>
        <p:spPr/>
        <p:txBody>
          <a:bodyPr/>
          <a:lstStyle/>
          <a:p>
            <a:r>
              <a:rPr lang="en-US"/>
              <a:t>Twitter Key Influencers - 1 of 2</a:t>
            </a:r>
          </a:p>
        </p:txBody>
      </p:sp>
      <p:graphicFrame>
        <p:nvGraphicFramePr>
          <p:cNvPr id="5" name="Table Placeholder 4">
            <a:extLst>
              <a:ext uri="{FF2B5EF4-FFF2-40B4-BE49-F238E27FC236}">
                <a16:creationId xmlns:a16="http://schemas.microsoft.com/office/drawing/2014/main" id="{17247755-CEB6-4FBE-A04E-FD09FFF0129F}"/>
              </a:ext>
            </a:extLst>
          </p:cNvPr>
          <p:cNvGraphicFramePr>
            <a:graphicFrameLocks noGrp="1"/>
          </p:cNvGraphicFramePr>
          <p:nvPr>
            <p:ph type="tbl" sz="quarter" idx="13"/>
            <p:extLst>
              <p:ext uri="{D42A27DB-BD31-4B8C-83A1-F6EECF244321}">
                <p14:modId xmlns:p14="http://schemas.microsoft.com/office/powerpoint/2010/main" val="2773074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49974091"/>
                    </a:ext>
                  </a:extLst>
                </a:gridCol>
                <a:gridCol w="2468880">
                  <a:extLst>
                    <a:ext uri="{9D8B030D-6E8A-4147-A177-3AD203B41FA5}">
                      <a16:colId xmlns:a16="http://schemas.microsoft.com/office/drawing/2014/main" val="441707303"/>
                    </a:ext>
                  </a:extLst>
                </a:gridCol>
                <a:gridCol w="2468880">
                  <a:extLst>
                    <a:ext uri="{9D8B030D-6E8A-4147-A177-3AD203B41FA5}">
                      <a16:colId xmlns:a16="http://schemas.microsoft.com/office/drawing/2014/main" val="3769044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3346346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@PibePeronista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12944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@MetaPeronismo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165159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@SeguimeChangoo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387816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@SumateYVolvemos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14356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@Bellota10279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93814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@Licurgo_Antique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164426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@misamores1943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3026197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@clauceci54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800219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@UBlosherederos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71992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@lautwiteando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2277417635"/>
                  </a:ext>
                </a:extLst>
              </a:tr>
            </a:tbl>
          </a:graphicData>
        </a:graphic>
      </p:graphicFrame>
      <p:sp>
        <p:nvSpPr>
          <p:cNvPr id="4" name="Text Placeholder 3">
            <a:extLst>
              <a:ext uri="{FF2B5EF4-FFF2-40B4-BE49-F238E27FC236}">
                <a16:creationId xmlns:a16="http://schemas.microsoft.com/office/drawing/2014/main" id="{D2683982-6983-443D-94A3-7CC20E984DC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1869891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C00CE-A86D-4103-B264-DB1C6B1D2A6E}"/>
              </a:ext>
            </a:extLst>
          </p:cNvPr>
          <p:cNvSpPr>
            <a:spLocks noGrp="1"/>
          </p:cNvSpPr>
          <p:nvPr>
            <p:ph type="title"/>
          </p:nvPr>
        </p:nvSpPr>
        <p:spPr/>
        <p:txBody>
          <a:bodyPr/>
          <a:lstStyle/>
          <a:p>
            <a:r>
              <a:rPr lang="en-US"/>
              <a:t>Twitter Key Influencers - 2 of 2</a:t>
            </a:r>
          </a:p>
        </p:txBody>
      </p:sp>
      <p:graphicFrame>
        <p:nvGraphicFramePr>
          <p:cNvPr id="5" name="Table Placeholder 4">
            <a:extLst>
              <a:ext uri="{FF2B5EF4-FFF2-40B4-BE49-F238E27FC236}">
                <a16:creationId xmlns:a16="http://schemas.microsoft.com/office/drawing/2014/main" id="{3DB37554-AF8D-49F9-8DC8-F8CCA76E996C}"/>
              </a:ext>
            </a:extLst>
          </p:cNvPr>
          <p:cNvGraphicFramePr>
            <a:graphicFrameLocks noGrp="1"/>
          </p:cNvGraphicFramePr>
          <p:nvPr>
            <p:ph type="tbl" sz="quarter" idx="13"/>
            <p:extLst>
              <p:ext uri="{D42A27DB-BD31-4B8C-83A1-F6EECF244321}">
                <p14:modId xmlns:p14="http://schemas.microsoft.com/office/powerpoint/2010/main" val="2454952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66368471"/>
                    </a:ext>
                  </a:extLst>
                </a:gridCol>
                <a:gridCol w="2468880">
                  <a:extLst>
                    <a:ext uri="{9D8B030D-6E8A-4147-A177-3AD203B41FA5}">
                      <a16:colId xmlns:a16="http://schemas.microsoft.com/office/drawing/2014/main" val="1770499182"/>
                    </a:ext>
                  </a:extLst>
                </a:gridCol>
                <a:gridCol w="2468880">
                  <a:extLst>
                    <a:ext uri="{9D8B030D-6E8A-4147-A177-3AD203B41FA5}">
                      <a16:colId xmlns:a16="http://schemas.microsoft.com/office/drawing/2014/main" val="3983388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937854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@kellyolmos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48077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@kary2306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209809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@ubtitopandolfi8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06272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@oscar_reggio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09205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@NEParticipacion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430642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@Megafonoguerra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704055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@monikaug22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843655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@NEPComuna10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176801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@Decido18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79930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@silvialaruffa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@mariarosamuinos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211231415"/>
                  </a:ext>
                </a:extLst>
              </a:tr>
            </a:tbl>
          </a:graphicData>
        </a:graphic>
      </p:graphicFrame>
      <p:sp>
        <p:nvSpPr>
          <p:cNvPr id="4" name="Text Placeholder 3">
            <a:extLst>
              <a:ext uri="{FF2B5EF4-FFF2-40B4-BE49-F238E27FC236}">
                <a16:creationId xmlns:a16="http://schemas.microsoft.com/office/drawing/2014/main" id="{FCF1AD9A-C8D6-443C-BEDB-CED67082B14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867386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3505B4-6CC6-4EAA-939B-386E0542E07C}"/>
              </a:ext>
            </a:extLst>
          </p:cNvPr>
          <p:cNvSpPr>
            <a:spLocks noGrp="1"/>
          </p:cNvSpPr>
          <p:nvPr>
            <p:ph type="title"/>
          </p:nvPr>
        </p:nvSpPr>
        <p:spPr/>
        <p:txBody>
          <a:bodyPr/>
          <a:lstStyle/>
          <a:p>
            <a:r>
              <a:rPr lang="en-US"/>
              <a:t>Twitter Response Times</a:t>
            </a:r>
          </a:p>
        </p:txBody>
      </p:sp>
      <p:graphicFrame>
        <p:nvGraphicFramePr>
          <p:cNvPr id="6" name="Chart Placeholder 5">
            <a:extLst>
              <a:ext uri="{FF2B5EF4-FFF2-40B4-BE49-F238E27FC236}">
                <a16:creationId xmlns:a16="http://schemas.microsoft.com/office/drawing/2014/main" id="{D79C27D8-68D5-4689-A547-59BAF17AAEEF}"/>
              </a:ext>
            </a:extLst>
          </p:cNvPr>
          <p:cNvGraphicFramePr>
            <a:graphicFrameLocks noGrp="1"/>
          </p:cNvGraphicFramePr>
          <p:nvPr>
            <p:ph type="chart" sz="quarter" idx="13"/>
            <p:extLst>
              <p:ext uri="{D42A27DB-BD31-4B8C-83A1-F6EECF244321}">
                <p14:modId xmlns:p14="http://schemas.microsoft.com/office/powerpoint/2010/main" val="2837916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804CA8-FC29-4BE7-8AAF-23E60873766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D48A1A3-895A-40CE-835F-EBF2E128B2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397785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959</Words>
  <Application>Microsoft Office PowerPoint</Application>
  <PresentationFormat>On-screen Show (4:3)</PresentationFormat>
  <Paragraphs>356</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Reporte Twitter</vt:lpstr>
      <vt:lpstr>Twitter Key Metrics Table</vt:lpstr>
      <vt:lpstr>Twitter Key Metrics Radar</vt:lpstr>
      <vt:lpstr>Twitter Followers Total</vt:lpstr>
      <vt:lpstr>Twitter Followers Change</vt:lpstr>
      <vt:lpstr>Twitter Followers Change Per Weekday</vt:lpstr>
      <vt:lpstr>Twitter Own Tweets</vt:lpstr>
      <vt:lpstr>Twitter Tweet Type Distribution</vt:lpstr>
      <vt:lpstr>Twitter Own Tweets By Weekday</vt:lpstr>
      <vt:lpstr>Twitter Interaction Rate By Weekday</vt:lpstr>
      <vt:lpstr>Twitter Own Tweets By Hour</vt:lpstr>
      <vt:lpstr>Twitter Interaction Rate By Hour</vt:lpstr>
      <vt:lpstr>Twitter Own and Retweeted Tweets Table - 1 of 3</vt:lpstr>
      <vt:lpstr>Twitter Own and Retweeted Tweets Table - 2 of 3</vt:lpstr>
      <vt:lpstr>Twitter Own and Retweeted Tweets Table - 3 of 3</vt:lpstr>
      <vt:lpstr>Twitter Mentions</vt:lpstr>
      <vt:lpstr>Twitter Mentions Table - 1 of 3</vt:lpstr>
      <vt:lpstr>Twitter Mentions Table - 2 of 3</vt:lpstr>
      <vt:lpstr>Twitter Mentions Table - 3 of 3</vt:lpstr>
      <vt:lpstr>Twitter Key Influencers - 1 of 2</vt:lpstr>
      <vt:lpstr>Twitter Key Influencers - 2 of 2</vt:lpstr>
      <vt:lpstr>Twitter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Twitter</dc:title>
  <dc:creator>Administrator</dc:creator>
  <cp:lastModifiedBy>Administrator</cp:lastModifiedBy>
  <cp:revision>1</cp:revision>
  <dcterms:created xsi:type="dcterms:W3CDTF">2018-03-02T16:34:58Z</dcterms:created>
  <dcterms:modified xsi:type="dcterms:W3CDTF">2018-03-02T16:35:52Z</dcterms:modified>
</cp:coreProperties>
</file>