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A-44EF-9822-B8958A5CA3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666840"/>
        <c:axId val="284667496"/>
      </c:radarChart>
      <c:catAx>
        <c:axId val="28466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67496"/>
        <c:crosses val="autoZero"/>
        <c:auto val="1"/>
        <c:lblAlgn val="ctr"/>
        <c:lblOffset val="100"/>
        <c:noMultiLvlLbl val="0"/>
      </c:catAx>
      <c:valAx>
        <c:axId val="28466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6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998</c:v>
                </c:pt>
                <c:pt idx="1">
                  <c:v>999</c:v>
                </c:pt>
                <c:pt idx="2">
                  <c:v>999</c:v>
                </c:pt>
                <c:pt idx="3">
                  <c:v>1001</c:v>
                </c:pt>
                <c:pt idx="4">
                  <c:v>998</c:v>
                </c:pt>
                <c:pt idx="5">
                  <c:v>1000</c:v>
                </c:pt>
                <c:pt idx="6">
                  <c:v>1001</c:v>
                </c:pt>
                <c:pt idx="7">
                  <c:v>1003</c:v>
                </c:pt>
                <c:pt idx="8">
                  <c:v>1004</c:v>
                </c:pt>
                <c:pt idx="9">
                  <c:v>1012</c:v>
                </c:pt>
                <c:pt idx="10">
                  <c:v>1013</c:v>
                </c:pt>
                <c:pt idx="11">
                  <c:v>1014</c:v>
                </c:pt>
                <c:pt idx="12">
                  <c:v>1015</c:v>
                </c:pt>
                <c:pt idx="13">
                  <c:v>1018</c:v>
                </c:pt>
                <c:pt idx="14">
                  <c:v>1017</c:v>
                </c:pt>
                <c:pt idx="15">
                  <c:v>1018</c:v>
                </c:pt>
                <c:pt idx="16">
                  <c:v>1020</c:v>
                </c:pt>
                <c:pt idx="17">
                  <c:v>1020</c:v>
                </c:pt>
                <c:pt idx="18">
                  <c:v>1021</c:v>
                </c:pt>
                <c:pt idx="19">
                  <c:v>1024</c:v>
                </c:pt>
                <c:pt idx="20">
                  <c:v>1026</c:v>
                </c:pt>
                <c:pt idx="21">
                  <c:v>1030</c:v>
                </c:pt>
                <c:pt idx="22">
                  <c:v>1031</c:v>
                </c:pt>
                <c:pt idx="23">
                  <c:v>1031</c:v>
                </c:pt>
                <c:pt idx="24">
                  <c:v>1033</c:v>
                </c:pt>
                <c:pt idx="25">
                  <c:v>1035</c:v>
                </c:pt>
                <c:pt idx="26">
                  <c:v>1038</c:v>
                </c:pt>
                <c:pt idx="27">
                  <c:v>1037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3A-40C9-B0C3-A143EB8F1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38768"/>
        <c:axId val="282039424"/>
      </c:lineChart>
      <c:dateAx>
        <c:axId val="282038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9424"/>
        <c:crosses val="autoZero"/>
        <c:auto val="1"/>
        <c:lblOffset val="100"/>
        <c:baseTimeUnit val="days"/>
      </c:dateAx>
      <c:valAx>
        <c:axId val="28203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-3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8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-1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4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2</c:v>
                </c:pt>
                <c:pt idx="26">
                  <c:v>3</c:v>
                </c:pt>
                <c:pt idx="27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F6-4D1E-ADF0-E462AA3212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126512"/>
        <c:axId val="334119624"/>
      </c:lineChart>
      <c:dateAx>
        <c:axId val="334126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19624"/>
        <c:crosses val="autoZero"/>
        <c:auto val="1"/>
        <c:lblOffset val="100"/>
        <c:baseTimeUnit val="days"/>
      </c:dateAx>
      <c:valAx>
        <c:axId val="33411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2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65-4B74-B6B6-4E283506F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120608"/>
        <c:axId val="334120936"/>
      </c:barChart>
      <c:catAx>
        <c:axId val="33412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20936"/>
        <c:crosses val="autoZero"/>
        <c:auto val="1"/>
        <c:lblAlgn val="ctr"/>
        <c:lblOffset val="100"/>
        <c:noMultiLvlLbl val="0"/>
      </c:catAx>
      <c:valAx>
        <c:axId val="33412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2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CB-4208-84B1-94A104B28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16528"/>
        <c:axId val="331017184"/>
      </c:lineChart>
      <c:dateAx>
        <c:axId val="331016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17184"/>
        <c:crosses val="autoZero"/>
        <c:auto val="1"/>
        <c:lblOffset val="100"/>
        <c:baseTimeUnit val="days"/>
      </c:dateAx>
      <c:valAx>
        <c:axId val="33101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1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@MPDefensaCABA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16-4651-8108-8D6D1F9C47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@MPDefensaCABA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16-4651-8108-8D6D1F9C4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019480"/>
        <c:axId val="331019808"/>
      </c:barChart>
      <c:catAx>
        <c:axId val="33101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19808"/>
        <c:crosses val="autoZero"/>
        <c:auto val="1"/>
        <c:lblAlgn val="ctr"/>
        <c:lblOffset val="100"/>
        <c:noMultiLvlLbl val="0"/>
      </c:catAx>
      <c:valAx>
        <c:axId val="33101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1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79-425D-BDCD-766010033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134384"/>
        <c:axId val="334132416"/>
      </c:barChart>
      <c:catAx>
        <c:axId val="33413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32416"/>
        <c:crosses val="autoZero"/>
        <c:auto val="1"/>
        <c:lblAlgn val="ctr"/>
        <c:lblOffset val="100"/>
        <c:noMultiLvlLbl val="0"/>
      </c:catAx>
      <c:valAx>
        <c:axId val="33413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3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0.89900266891417002</c:v>
                </c:pt>
                <c:pt idx="1">
                  <c:v>1.7699115044247999</c:v>
                </c:pt>
                <c:pt idx="2">
                  <c:v>1.3765978367748</c:v>
                </c:pt>
                <c:pt idx="3">
                  <c:v>2.2222222222222001</c:v>
                </c:pt>
                <c:pt idx="4">
                  <c:v>4.3264503441495004</c:v>
                </c:pt>
                <c:pt idx="5">
                  <c:v>1.7699115044247999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2F-4D96-9984-402889B3E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093632"/>
        <c:axId val="279093960"/>
      </c:barChart>
      <c:catAx>
        <c:axId val="27909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93960"/>
        <c:crosses val="autoZero"/>
        <c:auto val="1"/>
        <c:lblAlgn val="ctr"/>
        <c:lblOffset val="100"/>
        <c:noMultiLvlLbl val="0"/>
      </c:catAx>
      <c:valAx>
        <c:axId val="27909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9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8</c:v>
                </c:pt>
                <c:pt idx="13">
                  <c:v>6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9C-4FCE-809C-DFB5A8C7D0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603736"/>
        <c:axId val="332605048"/>
      </c:lineChart>
      <c:catAx>
        <c:axId val="33260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05048"/>
        <c:crosses val="autoZero"/>
        <c:auto val="1"/>
        <c:lblAlgn val="ctr"/>
        <c:lblOffset val="100"/>
        <c:noMultiLvlLbl val="0"/>
      </c:catAx>
      <c:valAx>
        <c:axId val="33260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0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2.3598820058997001</c:v>
                </c:pt>
                <c:pt idx="12">
                  <c:v>1.6470009832842001</c:v>
                </c:pt>
                <c:pt idx="13">
                  <c:v>1.7043592264831</c:v>
                </c:pt>
                <c:pt idx="14">
                  <c:v>0</c:v>
                </c:pt>
                <c:pt idx="15">
                  <c:v>0</c:v>
                </c:pt>
                <c:pt idx="16">
                  <c:v>0.68829891838740997</c:v>
                </c:pt>
                <c:pt idx="17">
                  <c:v>0.62274664044576</c:v>
                </c:pt>
                <c:pt idx="18">
                  <c:v>2.2615535889872</c:v>
                </c:pt>
                <c:pt idx="19">
                  <c:v>3.9331366764995002</c:v>
                </c:pt>
                <c:pt idx="20">
                  <c:v>1.2291052114061001</c:v>
                </c:pt>
                <c:pt idx="21">
                  <c:v>2.9498525073746</c:v>
                </c:pt>
                <c:pt idx="22">
                  <c:v>0</c:v>
                </c:pt>
                <c:pt idx="23">
                  <c:v>3.9823008849558001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A5-4926-A9FC-96FCF0F60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602424"/>
        <c:axId val="332610952"/>
      </c:lineChart>
      <c:catAx>
        <c:axId val="33260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10952"/>
        <c:crosses val="autoZero"/>
        <c:auto val="1"/>
        <c:lblAlgn val="ctr"/>
        <c:lblOffset val="100"/>
        <c:noMultiLvlLbl val="0"/>
      </c:catAx>
      <c:valAx>
        <c:axId val="33261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0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5</c:v>
                </c:pt>
                <c:pt idx="26">
                  <c:v>2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7F-4DEF-BD9A-6BFF79788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880904"/>
        <c:axId val="406878936"/>
      </c:lineChart>
      <c:dateAx>
        <c:axId val="406880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78936"/>
        <c:crosses val="autoZero"/>
        <c:auto val="1"/>
        <c:lblOffset val="100"/>
        <c:baseTimeUnit val="days"/>
      </c:dateAx>
      <c:valAx>
        <c:axId val="40687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8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@MPDefensaCABA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6F-4FF4-A0CC-52C4A366A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561408"/>
        <c:axId val="233560424"/>
      </c:barChart>
      <c:catAx>
        <c:axId val="23356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60424"/>
        <c:crosses val="autoZero"/>
        <c:auto val="1"/>
        <c:lblAlgn val="ctr"/>
        <c:lblOffset val="100"/>
        <c:noMultiLvlLbl val="0"/>
      </c:catAx>
      <c:valAx>
        <c:axId val="23356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6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1083-184F-45BF-97B1-564D11B378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20B8E1-406E-41DF-AF85-C5507DF51A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52355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DF13B-E2B0-4590-9890-FCE79F29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8EA1DB-A322-49C4-8F13-C45734DBE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167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70232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7667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3008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47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887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0167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941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849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966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901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2599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548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354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55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73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@MPDefensaCABA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753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125E7-917D-4D3D-B6A5-37862010C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22279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115CD-5EF6-4583-9F39-971B9E11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0F720E-DA02-4B8C-B8A2-D59F8466F8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5746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90948-9C23-4EDD-B841-A08ECE650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A0964-8701-4675-BBD8-7FE89A5A9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641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E98B2-3669-4AE6-8D7B-17EC6CFD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678784-1F66-4552-8442-11278AED24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380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BE2C4-7EEE-42C0-B3BA-F4EFAAA1E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CA65A-C4F3-4DB9-A117-1BEB33D3F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013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625B1-E188-40DB-B881-596655B4B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64A177-7461-4152-83AD-62C97507FC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0561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CCA20-6161-41DC-95AB-8B6EE834C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F3F22-80F0-47FA-9DAE-2BB4592D8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936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B0BAF-5790-48C4-9854-1A6FA854E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0FCDBA-FC6A-450B-AA1B-FC7D05DA85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109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DEAC06-C259-424E-8D26-8711BD18B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452D9-F818-4536-BFCF-8941EA53E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623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6F753-C63B-4EDC-BD61-E1F59BDC9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89EE6C-C702-420B-9D63-E2062C334B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7646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2C166-63D8-49CE-AEAA-CDD468454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B9E1D-E5FD-4DA3-9A04-AE63D4FEF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22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93438-264A-411D-869C-D88833422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608AC7-7252-4088-89CE-7F6089F3CC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4164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AB09B-7436-4E2F-B150-823643078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73920-18CE-4D2E-B288-FFD0EFF55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807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B0B0B-E077-4CD8-B640-848DC9156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3DB042-050B-461D-B3BB-F16E3D586D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7740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5CD0A-D4FA-4D76-BEA9-E5637770E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05170-78E4-4E18-B58F-47DCFFE0D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637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09D22-CD23-4042-9D06-227466707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77775A-F4A5-4DC6-BBD9-4064313F62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6540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72DF0-6EF2-46D0-9924-F6F15A274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B2A7C-FD01-4E73-A242-3A2235721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38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81BED-27D4-4587-8B42-45D6E393C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333754-779D-4AA0-829D-30646F1214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8794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9740D-F8E1-4130-A8F8-23F0CAC7C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33DEE-C66B-45D2-B13D-0490395CE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670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70DF5-F9FA-4213-B0E6-0CDCDA00D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AC10C2-8131-4CE8-AC7D-0C0A5530A4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7672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794A68-0658-414A-B5CA-90F19F238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44C28-E438-494C-994A-E6372D861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055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E1F0C-0058-43B2-9106-6060B511F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84059-5B8C-4EA3-9ACB-D1EAB3225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6876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60872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0626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2799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866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7236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75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- 2018-02-09 23:12:58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Celebramos el fallo judicial que sobreseyó a lxs 20 imputadxs durante la represión del #8M, entre ellas a las trabajadoras de la Defensa Pública, mientras intentaban registrar el accionar policial. https://t.co/JTYZuycRIl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99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- 2018-02-23 19:59:20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Tribunal aceptó que el defensor general adjunto de la Ciudad, @lduacastella participe en las audiencias como 'amicus curiae'. En la presentación ante la Cámara de Apelaciones, Duacastella denunció que la detención fue “arbitraria”. Via @cosecharoja 
https://t.co/oDc8dMB4Rz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42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- 2018-02-09 13:04:32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campaña #SiTeDetienen, para que sepas cuáles son tus derechos en el caso de que te detenga alguna fuerza de seguridad. https://t.co/euEKELfsNV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4.6813%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92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- 2018-02-26 17:17:29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@futurockOk: "Este es un caso de gravedad institucional, algo que se repite diariamente. Hay un claro estereotipo lesbofóbico de discrim…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64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- 2018-02-15 12:00:03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vivís en un barrio, villa o asentamiento, y la escuela de tus hijos te queda a más de 15 cuadras, tenés derecho a #TransporteEscolar gratuito.
Te asistimos en el trámite ante el #GCBA. Llamanos.  0800 - DEFENDER (33-336-337) https://t.co/uZYgEZfTBm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844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5FEC9-F1B8-482F-BEF2-CC86CF165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13690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CB892-C2D6-40ED-9C5E-7AC5FC5FE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0C8854-2F3B-420D-BA90-5B5D6A6DD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793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2535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2303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210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96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3350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208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59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- 2018-02-08 21:42:58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partir del 1 de marzo, la Justicia porteña comenzará a investigar y juzgar 31 delitos penales cometidos en el territorio de la Ciudad. Nota completa en: https://t.co/qBt4KZEeP2 https://t.co/XLCkRJNP6M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49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- 2018-02-26 17:26:22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@MPDefensaCABA: Mariana Gómez fue detenida ilegalmente por besar a su esposa en la estación Constitución. El martes 27 a las 9.30 será 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126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- 2018-02-22 18:55:41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Mariana Gómez fue detenida ilegalmente por besar a su esposa en la estación Constitución. El martes 27 a las 9.30 será la audiencia pública en el que el Defensor Gral. Adjunto, @lduacastella fue aceptado como amicus curiae. Nota completa en https://t.co/BNkUKitQRa https://t.co/5P8SWu633E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3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- 2018-02-27 19:03:49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"En la Ciudad hay más de 1500 detenciones por el delito de resistencia a la autoridad: 4 de cada 5 ni siquiera son considerados delito por la Fiscalía. Es un caso notorio de lesbofobia",  aseguró @lduacastella, luego de la audiencia por la detención ilegal de Mariana Gómez. https://t.co/ZK4QYA7MXk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89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- 2018-02-26 17:18:11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@futurockOk: "La 'resistencia a la autoridad' de Mariana es, en todo caso, una resistencia a una detención ilegal. No se puede detener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826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7CB01-3577-4300-A8AB-509E8EE7A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96636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AA63C-FD99-4FEE-A808-C9E01CC5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ED10D3-E1BF-49E0-AA35-17711977D2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5990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14450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951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0399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683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231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8687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3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- 2018-02-08 12:36:25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#ProtestaSocial es un Derecho. 
Te contamos por qué en la Revista Institucional de la Defensa Pública N°13.  Descargala 👉https://t.co/igcJjwRtDz https://t.co/XJFbZM12yA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20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- 2018-02-26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los niños/as no pierdan días de clase, es su derecho. 
Si aún no tenés #VacanteEscolar, te asistimos en el reclamo ante el #GCBA. https://t.co/mkzfacA09o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73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- 2018-02-27 11:20:51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#Hoy Audiencia Pública, 9.30hs en la Cámara de Apelaciones.
Lee la nota completa via @PresentesLGBT 👇🏽 https://t.co/G5fRspTMWy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665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- 2018-02-28 12:30:01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Todavía estás a tiempo:
Tramitá el #TransporteEscolar gratuito para tus hijos/as, si ellos asisten a una escuela que queda a más de 15 cuadras de tu casa, y vivís en un barrio, villa o asentamiento. https://t.co/eYDbeHiWu6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94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- 2018-02-14 13:21:15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no te salió la #VacanteEscolar o tus hijos/as quedaron en lista de espera (cualquiera sea la ubicación), podés iniciar tu reclamo.
Llamanos al 0800-DEFENDER (33-336-337) o acercate este viernes 16/02 a Río Cuarto 3335 (Barrio Barracas, Villa 21-24), de 10 a 13 hs. https://t.co/44pIDauVIB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565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1F93E-B552-4DD6-9C07-C36E679E3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33736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2607B-6476-450F-932F-08A991BD1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E08C9-01E8-4F63-B3D0-1A3F5CE707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117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77895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4212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7596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20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805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9537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60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- 2018-02-22 12:30:01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niños/as con discapacidad tienen derecho a ser acompañados por una #MaestraIntegradora para su mejor inserción en la escuela. 
Si creés que tu hijo/a lo necesita, te asistimos en el trámite ante el #GCBA. https://t.co/NOzot9ZUKl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80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- 2018-02-20 12:30:01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#JusticiaSocial es garantizar resultados para todos/as a través del empleo, la protección y el diálogo social. Desde la Defensa Pública acompañamos a las personas y grupos excluidos en su proceso de autonomía y exigencia de derechos. https://t.co/cHrolLACus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11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- 2018-02-07 19:05:29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@DefensoriaCABA: Seguimos buscando a NICOLAZA DIONICIA LÓPEZ SOLÍS. Cualquier información por favor comunicarse con su hermana (Georgina…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12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- 2018-02-21 12:32:01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https://t.co/XnBzw4X0hq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99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- 2018-02-24 23:05:41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Estuvimos acompañando a Valeria Ibarra durante el violento desalojo de su vivienda en la Villa 31. Desde la Defensa Pública acompañamos a todxs lxs habitantes en su proceso de autonomía y exigencia de derechos. https://t.co/r8QqU9RzGk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530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9363A-B116-439E-88A5-AEDA61F5D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753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ED40E-8F16-49BD-B4AE-067A3386D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CB73D1-592D-4F93-8843-7A564702F8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7490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53027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229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073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439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824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234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63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- 2018-02-21 20:03:52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Defensor General Horacio Corti estuvo hoy en la audiencia del @TSJBaires por la urbanización del barrio #RodrigoBueno, y comparte👇la síntesis de los temas planteados. https://t.co/3ERljtjP3I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93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- 2018-02-05 13:38:47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"La Revolución de las Mariposas. A 10 años de la Gesta del Nombre Propio" es el libro con el que, junto al @BachiTransMocha, elegimos homenajear el legado de #LohanaBerkins. A dos años de su fallecimiento, accedé al libro en el siguiente link https://t.co/Km18phRWOw https://t.co/1Hy9hxzgXW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88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- 2018-02-19 13:53:08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cursas el secundario en una escuela pública de la Ciudad, te asistimos para que puedas tramitar ante el #GCBA una #BecaEstudiantil. Consultá los requisitos 👉https://t.co/wqBbDIeEpA https://t.co/Ao6QXb0nij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- 2018-02-07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tramitar el DNI de tus hijos/as vas a necesitar su #PartidaDeNacimiento. Te ayudamos a tramitarla ante el Registro Civil de tu localidad. https://t.co/drZRDasYzN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18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- 2018-02-26 17:21:55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"En el 2016 hubo 1500 personas detenidos por "resistencia a la autoridad" que es un mecanismo de control social" #AHORA @lduacastella en @futurockOk https://t.co/P5FxmZwaZJ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016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0A2CE-3B81-423A-A131-E6F293CCD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200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80BA8-1E00-493A-88B9-769F33D91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5E0C99-D43C-407B-BF80-12FC3C25EC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2022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2D2FF-2D25-41DE-8519-30F8A7070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6A199-B0D5-4196-8DDB-C7B7C80DE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612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2FA4A-FD0C-4717-9ED2-E3A750145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56763-464B-4AB9-8DDC-6BA51A7C61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043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565543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02514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5844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246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09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@soyflormart - 2018-02-26 17:28:55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@futurockOk @lduacastella @MPDefensaCABA Es increíble que haya un juicio por un beso. Si lo cuento no me creen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57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@AyeZirul - 2018-02-26 17:14:39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@futurockOk @lduacastella @MPDefensaCABA En cada palabra del relato aumentaba por exponencialmente mi odio hacia la… https://t.co/UxQKHp7ots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59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@ecrisgafe - 2018-02-24 02:07:54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@MPDefensaCABA @lduacastella @cosecharoja Además de un defensor pónganle un psiquiatra. Esas pibas tienen una burbu… https://t.co/mUOisAmTNe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@VICTORIAGUASTA1 - 2018-02-23 20:56:17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@MPDefensaCABA @Yosiel_II @lduacastella @cosecharoja Nah, ya nos fuimos al pasto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74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@matimac - 2018-02-26 18:10:34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@futurockOk @lduacastella @MPDefensaCABA Siguen afirmando que fue por un beso y no por agredir a dos oficiales?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5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@MAW9110 - 2018-02-26 22:21:45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@MPDefensaCABA https://t.co/EZNy3EFPHR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848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@ShakespeareArg - 2018-02-28 17:29:09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@editorialjus @garciaalej @AGFernandezOK @VaneFerrazzuolo @MarcelaBasterra @MPDefensaCABA @iJudicial @consejomcaba… https://t.co/an9onCcl1l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266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43A7A-7BF9-475D-985E-436125962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69410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8B654-6042-4496-8271-AA6E8C0FD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B636D-A0BF-4DD4-A819-45F6C64A5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6135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833522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0139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6526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031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282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@PresentesLGBT - 2018-02-27 10:30:00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Colectivo para la Diversidad (COPADI), @100_porciento, @pensapenal y el @MPDefensaCABA se presentaron ante la Cámar… https://t.co/mQzNrtxv5l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11:20:51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29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@almaacrata - 2018-02-27 03:34:00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@futurockOk @lduacastella @MPDefensaCABA También COPADI una ONG de lesbianas hicieron amicus. O tampoco las lesbian… https://t.co/XsTwMEu5jd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6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@oorquera - 2018-02-26 22:21:48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MPDEFENSA (@MPDefensaCABA):
Que los niños/as no pierdan días de clase, es su derecho. 
Si aún no... https://t.co/XKZLHklJx6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77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@TiempoJudicial - 2018-02-22 22:25:02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Avanza la urbanización del barrio Rodrigo Bueno 
https://t.co/cHTJJbv1CO
@MPDefensaCABA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31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@adnciudad - 2018-02-22 19:26:22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 audiencia por Rodrigo Bueno https://t.co/v95DPPAUyJ @MPDefensaCABA @TSJBaires @yaelbendel @JuanMaquieyra… https://t.co/Th5NLPpuPi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30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@lduacastella - 2018-02-10 21:10:16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@MPDefensaCABA https://t.co/HKUJGxBByf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80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@lenisol4359 - 2018-02-10 16:20:22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@MPDefensaCABA La indignación...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690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AD006-555F-4117-BD9A-C22A3DF8E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80355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7340E-29E2-4F37-ABE3-CB8D2070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80D7B4-54E4-4D8D-8949-DBE46369ED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6553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885572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70157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999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3675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74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@oorquera - 2018-02-10 02:15:48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MPDEFENSA (@MPDefensaCABA):
Seguimos con la campaña #SiTeDetienen, para que sepas cuáles son tus... https://t.co/wk1ugbFPle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29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@salex373 - 2018-02-09 16:43:21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@MPDefensaCABA @VaneFerrazzuolo Libertad dentro de limites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393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@oorquera - 2018-02-14 17:17:33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MPDEFENSA (@MPDefensaCABA):
Celebramos el fallo judicial que sobreseyó a lxs 20 imputadxs durante la... https://t.co/ZAPG5zg44G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979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@oorquera - 2018-02-15 13:49:32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MPDEFENSA (@MPDefensaCABA):
Si vivís en un barrio, villa o asentamiento, y la escuela de tus hijos te... https://t.co/8iS93xyIj8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34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@oorquera - 2018-02-22 14:04:53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AUDIENCIA POR LA URBANIZACIÓN DEL BARRIO RODRIGO BUENO EN CABA. 
@MPDefensaCABA @leabalasini https://t.co/ibymIK6vM0 https://t.co/RSpVOcwAIs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83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34B52-0518-437B-9CBB-5C853C879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43930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26C5-0502-4B76-B30F-054EF0AC5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18166B-0E3A-4B92-9FE3-47A0AE2524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110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203769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45852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1617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9513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28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@oorquera - 2018-02-21 13:18:58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PROTESTA: CONCENTRACIÓN ESTE MIÉRCOLES EN LA 9 DE JULIO. 
@leabalasini @MPDefensaCABA 
https://t.co/tTsXdKbbPm https://t.co/MVpSvC4XBV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279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C4545-C0B6-4788-BE90-A8ECF07EB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78738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26CC2-ADBB-4963-AAF6-2563D02E9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6E133-AB08-4917-ADC2-188C8093E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166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30868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38185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35572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50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@lduacastella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39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@JavierTelias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18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@Sergioszym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64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@oorquera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96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@lupolleschi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31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@silvialaruffa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02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@TiempoJudicial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388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@angiecarnevali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68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@LaPaltri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403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@medramari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854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E1E5F-2558-465F-AB31-71F74D3D3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30837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D6EBB-5A3A-4C93-9C34-B496F71F5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E1E76-7215-4991-BC29-CA4008E073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8037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123712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16730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4491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27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@demzayat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42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@GraduadosUCA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32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@SilvinaNapoli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00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@VaneFerrazzuolo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19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@mlaurabar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86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@dolomontiel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74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@mfucaracce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66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@clauceci54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9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@Vilpj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0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@polinfancia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@MPDefensaCABA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907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9B51C-DE1D-4AD9-9371-749A3C008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440704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1E1E3-62AA-4799-9E59-7BA7034C5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BEFB4A-FB7C-40FB-AABA-0C8C4A874C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7107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1439A-5CF1-4046-AF06-D3ED674D1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B87B8-8D0B-4234-8871-A4F00E095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71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1106</Words>
  <Application>Microsoft Office PowerPoint</Application>
  <PresentationFormat>On-screen Show (4:3)</PresentationFormat>
  <Paragraphs>432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2018-03-02T15:56:57Z</dcterms:created>
  <dcterms:modified xsi:type="dcterms:W3CDTF">2018-03-02T15:57:49Z</dcterms:modified>
</cp:coreProperties>
</file>