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C6-4694-B4C7-D8150191B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143624"/>
        <c:axId val="326141328"/>
      </c:radarChart>
      <c:catAx>
        <c:axId val="32614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141328"/>
        <c:crosses val="autoZero"/>
        <c:auto val="1"/>
        <c:lblAlgn val="ctr"/>
        <c:lblOffset val="100"/>
        <c:noMultiLvlLbl val="0"/>
      </c:catAx>
      <c:valAx>
        <c:axId val="32614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14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13267</c:v>
                </c:pt>
                <c:pt idx="1">
                  <c:v>13268</c:v>
                </c:pt>
                <c:pt idx="2">
                  <c:v>13270</c:v>
                </c:pt>
                <c:pt idx="3">
                  <c:v>13271</c:v>
                </c:pt>
                <c:pt idx="4">
                  <c:v>13272</c:v>
                </c:pt>
                <c:pt idx="5">
                  <c:v>13271</c:v>
                </c:pt>
                <c:pt idx="6">
                  <c:v>13274</c:v>
                </c:pt>
                <c:pt idx="7">
                  <c:v>13285</c:v>
                </c:pt>
                <c:pt idx="8">
                  <c:v>13294</c:v>
                </c:pt>
                <c:pt idx="9">
                  <c:v>13293</c:v>
                </c:pt>
                <c:pt idx="10">
                  <c:v>13305</c:v>
                </c:pt>
                <c:pt idx="11">
                  <c:v>13307</c:v>
                </c:pt>
                <c:pt idx="12">
                  <c:v>13311</c:v>
                </c:pt>
                <c:pt idx="13">
                  <c:v>13311</c:v>
                </c:pt>
                <c:pt idx="14">
                  <c:v>13320</c:v>
                </c:pt>
                <c:pt idx="15">
                  <c:v>13323</c:v>
                </c:pt>
                <c:pt idx="16">
                  <c:v>13325</c:v>
                </c:pt>
                <c:pt idx="17">
                  <c:v>13326</c:v>
                </c:pt>
                <c:pt idx="18">
                  <c:v>13329</c:v>
                </c:pt>
                <c:pt idx="19">
                  <c:v>13332</c:v>
                </c:pt>
                <c:pt idx="20">
                  <c:v>13331</c:v>
                </c:pt>
                <c:pt idx="21">
                  <c:v>13336</c:v>
                </c:pt>
                <c:pt idx="22">
                  <c:v>13343</c:v>
                </c:pt>
                <c:pt idx="23">
                  <c:v>13342</c:v>
                </c:pt>
                <c:pt idx="24">
                  <c:v>13344</c:v>
                </c:pt>
                <c:pt idx="25">
                  <c:v>13346</c:v>
                </c:pt>
                <c:pt idx="26">
                  <c:v>13351</c:v>
                </c:pt>
                <c:pt idx="27">
                  <c:v>13355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EB-4EC4-8858-FF460005D1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985840"/>
        <c:axId val="171984856"/>
      </c:lineChart>
      <c:dateAx>
        <c:axId val="171985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984856"/>
        <c:crosses val="autoZero"/>
        <c:auto val="1"/>
        <c:lblOffset val="100"/>
        <c:baseTimeUnit val="days"/>
      </c:dateAx>
      <c:valAx>
        <c:axId val="17198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98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-1</c:v>
                </c:pt>
                <c:pt idx="6">
                  <c:v>3</c:v>
                </c:pt>
                <c:pt idx="7">
                  <c:v>11</c:v>
                </c:pt>
                <c:pt idx="8">
                  <c:v>9</c:v>
                </c:pt>
                <c:pt idx="9">
                  <c:v>-1</c:v>
                </c:pt>
                <c:pt idx="10">
                  <c:v>12</c:v>
                </c:pt>
                <c:pt idx="11">
                  <c:v>2</c:v>
                </c:pt>
                <c:pt idx="12">
                  <c:v>4</c:v>
                </c:pt>
                <c:pt idx="13">
                  <c:v>0</c:v>
                </c:pt>
                <c:pt idx="14">
                  <c:v>9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-1</c:v>
                </c:pt>
                <c:pt idx="21">
                  <c:v>5</c:v>
                </c:pt>
                <c:pt idx="22">
                  <c:v>7</c:v>
                </c:pt>
                <c:pt idx="23">
                  <c:v>-1</c:v>
                </c:pt>
                <c:pt idx="24">
                  <c:v>2</c:v>
                </c:pt>
                <c:pt idx="25">
                  <c:v>2</c:v>
                </c:pt>
                <c:pt idx="26">
                  <c:v>5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1A-45CB-ACB0-DE2E8589C4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625464"/>
        <c:axId val="331618248"/>
      </c:lineChart>
      <c:dateAx>
        <c:axId val="331625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18248"/>
        <c:crosses val="autoZero"/>
        <c:auto val="1"/>
        <c:lblOffset val="100"/>
        <c:baseTimeUnit val="days"/>
      </c:dateAx>
      <c:valAx>
        <c:axId val="33161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2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8</c:v>
                </c:pt>
                <c:pt idx="4">
                  <c:v>5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6B-4967-AB7A-DC5CB79895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619888"/>
        <c:axId val="331615296"/>
      </c:barChart>
      <c:catAx>
        <c:axId val="33161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15296"/>
        <c:crosses val="autoZero"/>
        <c:auto val="1"/>
        <c:lblAlgn val="ctr"/>
        <c:lblOffset val="100"/>
        <c:noMultiLvlLbl val="0"/>
      </c:catAx>
      <c:valAx>
        <c:axId val="33161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1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22-46B4-92FF-644B77C71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628744"/>
        <c:axId val="331629072"/>
      </c:lineChart>
      <c:dateAx>
        <c:axId val="331628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29072"/>
        <c:crosses val="autoZero"/>
        <c:auto val="1"/>
        <c:lblOffset val="100"/>
        <c:baseTimeUnit val="days"/>
      </c:dateAx>
      <c:valAx>
        <c:axId val="33162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2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@juancurutchet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9F-4E4B-ADE3-AAFB6B5A62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@juancurutchet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9F-4E4B-ADE3-AAFB6B5A6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1985184"/>
        <c:axId val="171986496"/>
      </c:barChart>
      <c:catAx>
        <c:axId val="17198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986496"/>
        <c:crosses val="autoZero"/>
        <c:auto val="1"/>
        <c:lblAlgn val="ctr"/>
        <c:lblOffset val="100"/>
        <c:noMultiLvlLbl val="0"/>
      </c:catAx>
      <c:valAx>
        <c:axId val="17198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98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DA-42B2-996A-B04A21391A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984200"/>
        <c:axId val="171984528"/>
      </c:barChart>
      <c:catAx>
        <c:axId val="17198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984528"/>
        <c:crosses val="autoZero"/>
        <c:auto val="1"/>
        <c:lblAlgn val="ctr"/>
        <c:lblOffset val="100"/>
        <c:noMultiLvlLbl val="0"/>
      </c:catAx>
      <c:valAx>
        <c:axId val="17198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98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0.82638419352415005</c:v>
                </c:pt>
                <c:pt idx="3">
                  <c:v>0.60851926977687998</c:v>
                </c:pt>
                <c:pt idx="4">
                  <c:v>0.39065434602959997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84-46D3-BF1A-7C9E0EF38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445864"/>
        <c:axId val="330443896"/>
      </c:barChart>
      <c:catAx>
        <c:axId val="33044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43896"/>
        <c:crosses val="autoZero"/>
        <c:auto val="1"/>
        <c:lblAlgn val="ctr"/>
        <c:lblOffset val="100"/>
        <c:noMultiLvlLbl val="0"/>
      </c:catAx>
      <c:valAx>
        <c:axId val="33044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4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7F-4850-ACCD-092231DEF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432744"/>
        <c:axId val="330434384"/>
      </c:lineChart>
      <c:catAx>
        <c:axId val="33043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34384"/>
        <c:crosses val="autoZero"/>
        <c:auto val="1"/>
        <c:lblAlgn val="ctr"/>
        <c:lblOffset val="100"/>
        <c:noMultiLvlLbl val="0"/>
      </c:catAx>
      <c:valAx>
        <c:axId val="33043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3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0.39071305131866002</c:v>
                </c:pt>
                <c:pt idx="19">
                  <c:v>0</c:v>
                </c:pt>
                <c:pt idx="20">
                  <c:v>0.71755954617175999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16-4837-8C03-1E12250DAB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433072"/>
        <c:axId val="330437664"/>
      </c:lineChart>
      <c:catAx>
        <c:axId val="33043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37664"/>
        <c:crosses val="autoZero"/>
        <c:auto val="1"/>
        <c:lblAlgn val="ctr"/>
        <c:lblOffset val="100"/>
        <c:noMultiLvlLbl val="0"/>
      </c:catAx>
      <c:valAx>
        <c:axId val="33043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3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25</c:v>
                </c:pt>
                <c:pt idx="1">
                  <c:v>5</c:v>
                </c:pt>
                <c:pt idx="2">
                  <c:v>2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18</c:v>
                </c:pt>
                <c:pt idx="7">
                  <c:v>21</c:v>
                </c:pt>
                <c:pt idx="8">
                  <c:v>11</c:v>
                </c:pt>
                <c:pt idx="9">
                  <c:v>2</c:v>
                </c:pt>
                <c:pt idx="10">
                  <c:v>1</c:v>
                </c:pt>
                <c:pt idx="11">
                  <c:v>8</c:v>
                </c:pt>
                <c:pt idx="12">
                  <c:v>1</c:v>
                </c:pt>
                <c:pt idx="13">
                  <c:v>10</c:v>
                </c:pt>
                <c:pt idx="14">
                  <c:v>13</c:v>
                </c:pt>
                <c:pt idx="15">
                  <c:v>11</c:v>
                </c:pt>
                <c:pt idx="16">
                  <c:v>10</c:v>
                </c:pt>
                <c:pt idx="17">
                  <c:v>9</c:v>
                </c:pt>
                <c:pt idx="18">
                  <c:v>9</c:v>
                </c:pt>
                <c:pt idx="19">
                  <c:v>5</c:v>
                </c:pt>
                <c:pt idx="20">
                  <c:v>4</c:v>
                </c:pt>
                <c:pt idx="21">
                  <c:v>7</c:v>
                </c:pt>
                <c:pt idx="22">
                  <c:v>20</c:v>
                </c:pt>
                <c:pt idx="23">
                  <c:v>4</c:v>
                </c:pt>
                <c:pt idx="24">
                  <c:v>6</c:v>
                </c:pt>
                <c:pt idx="25">
                  <c:v>22</c:v>
                </c:pt>
                <c:pt idx="26">
                  <c:v>8</c:v>
                </c:pt>
                <c:pt idx="27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76-49A1-ACAD-9D4CFB55A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146424"/>
        <c:axId val="328143144"/>
      </c:lineChart>
      <c:dateAx>
        <c:axId val="328146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43144"/>
        <c:crosses val="autoZero"/>
        <c:auto val="1"/>
        <c:lblOffset val="100"/>
        <c:baseTimeUnit val="days"/>
      </c:dateAx>
      <c:valAx>
        <c:axId val="32814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4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D1-44CA-8EE1-EA1A199C06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3190952"/>
        <c:axId val="223192920"/>
      </c:barChart>
      <c:catAx>
        <c:axId val="223190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192920"/>
        <c:crosses val="autoZero"/>
        <c:auto val="1"/>
        <c:lblAlgn val="ctr"/>
        <c:lblOffset val="100"/>
        <c:noMultiLvlLbl val="0"/>
      </c:catAx>
      <c:valAx>
        <c:axId val="22319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19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C713B-99C0-4CE4-8BE3-82D73F2DEB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7CE747-33BF-4168-BEAA-D5A571C224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550519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568AA-5E9E-430C-B04B-F7012AD35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E50773-B32D-4E72-9A36-4AB02B7119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7429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87160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3098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6158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4729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354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8399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4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2023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7627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8764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7781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0622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361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074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35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@juancurutchet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882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41C1F-925F-4A74-BB3F-C7B8A50B7C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5491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74E28-9283-428C-BAFB-AB46DC19B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FE57D0-7514-4377-857F-818877DAA8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8764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D3F7A-4358-4D1B-9947-F6E636D0A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F7C29-6DC6-45EC-B127-94AC8E99C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29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4219E-7A06-4B01-96E1-0DA1E3017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46C1DD-768C-4303-BF45-90AAF6CF3A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8064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B9667-0905-4144-BDD7-7BC60CE6E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3D8F7-E0B7-4F03-B023-9BF99375E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241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3434B-270B-4589-9F0F-E84AB4879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5EB7BA-2D56-4175-BFB8-A6A2D9BC7A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1512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0DF05-E35A-47F8-B01D-77B191A3E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E5452-69EA-4D99-B57A-4976EAD98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057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05DA6-35E3-455D-8E5B-2FEED714E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72957F-51CC-45C0-A02D-220DA0CD92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4883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E5425-FC4A-4FF2-B4FC-2BA5708BCD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96C70-7E8E-454A-8A18-5CB41CC6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349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EA8E1-2F5F-48D3-871D-EEDF9876C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6F5BE7-06E4-4001-98F3-3CF6635E1E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38195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80D5A-D0E8-40B3-B9D6-CC8F8AC22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5C05C-1720-4447-B7E6-AE40A87B1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744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97BFD-44A2-468D-9938-3147EAA64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4F8A7C-7053-49B6-98A5-DFB4383782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2656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6A8A0-B736-4DB7-BCDF-7687328D3A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A688D-65DB-44B0-A3F8-4031756FD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748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63694-4BBC-4D3E-BA62-4E09F383A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F36E04-4BCD-456E-AF89-86D26345D2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9976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1E4F4-C14F-4C85-A82E-CDD39B4DF1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4D119-EB36-49CD-893E-182AA7FE9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806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F5776-FD41-4616-9385-F5B726890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DB119A-9943-4763-8A0B-B96ABCB1F2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4061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9CFA8-A6CF-40F7-9E91-9DC90E05C1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92E99-6D68-43AF-A19E-4C2C26346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83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95F68-047A-4EC4-876C-5838643F9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3B2BF5-2D75-4ACF-B23F-ABAE4D2920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7513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B1458-7C48-47FC-9CA2-0E007E4FC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0DEC5-ED8C-475C-BC7B-5F24E9D20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460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64442-0535-4D8F-9256-9A714748B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F50AB8-2ACC-44BB-B48A-3D5E608DE5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5358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04D64-B7AD-4C94-8ABF-0AA63AAC83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00093-41FF-4526-9F2C-17D445CBB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94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E1F5B-9194-47D8-A508-51A53E8B6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091F7B-FEE9-4DB0-BDDA-FA087815A3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2461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92878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5830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1350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66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6461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912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70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 - 2018-02-07 19:54:37</a:t>
                      </a:r>
                      <a:r>
                        <a:rPr lang="es-ES" sz="1000"/>
                        <a:t>
RT @bancoprovincia: #LaFelizTeHaceMásFeliz 😀🏖️ ¡En Mar del Plata HOY es miércoles de súper ahorro en supermercados adheridos! Pagá con tus…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70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 - 2018-02-07 20:12:41</a:t>
                      </a:r>
                      <a:r>
                        <a:rPr lang="es-ES" sz="1000"/>
                        <a:t>
Lanzamos en @bancoprovincia la nueva línea Procrear Ahorro Joven. Trabajamos para mejorar las oportunidades de acceso a la vivienda. Estas iniciativas llevan a que la Argentina pase de tener cada vez más inquilinos a contar miles de nuevos propietarios todos los meses.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283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 - 2018-02-15 20:00:04</a:t>
                      </a:r>
                      <a:r>
                        <a:rPr lang="es-ES" sz="1000"/>
                        <a:t>
Hoy visité la Tintorería Industrial Modelo que con un crédito del @bancoprovincia pudo comprar nueva maquinaria. Seguimos apoyando a las Pymes bonaerenses. #Merlo https://t.co/qERfJtvai6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757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 - 2018-02-07 19:20:37</a:t>
                      </a:r>
                      <a:r>
                        <a:rPr lang="es-ES" sz="1000"/>
                        <a:t>
RT @ferrarigustavo: Hoy firmamos convenio con @bancoprovincia @juancurutchet para trabajar en un Programa de Integridad p/Empresas del Esta…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39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 - 2018-02-23 18:32:14</a:t>
                      </a:r>
                      <a:r>
                        <a:rPr lang="es-ES" sz="1000"/>
                        <a:t>
Hoy estuve con @YoSoyMartiniano en la firma y entrega de escrituras de regularización dominial a los vecinos de Quilmes. Seguimos trabajando por una provincia donde cada día haya mas propietarios que inquilinos. https://t.co/1xICXObARF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624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D1E2F-514B-489B-B635-B08F8436F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64189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64A73-707F-4FB3-B800-F3F12297E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22FC68-5510-4FD8-9FD8-537AF429D3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1981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E9E84-D8E7-4412-B716-EF1CD2C2D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015D-9A07-4E60-9329-51051DA83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503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2DD7D-E101-4BB0-BFD4-E7896BFE1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69266F-582A-4DFC-B3FD-8CCC95F37F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1360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322563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30608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4742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5489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544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@YoSoyMartiniano - 2018-02-23 14:45:39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#Ahora, en el CPA “Leonardo Favio”, con @juancurutchet en la firma y entrega de escrituras de regularización domini… https://t.co/pDhgg2Sdk8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02/23/2018 18:32:14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19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@santietchemendi - 2018-02-15 21:58:01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Llenaremos de orgullo y dignidad las calles de La Plata.@mariuvidal y @juancurutchet si no vuelven atras liquidan e… https://t.co/7hpU1RySba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618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@DavidZencich - 2018-02-15 17:43:23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@juancurutchet  presidente del @bancoprovincia visitamos la Tintorería Industrial Modelo en #Merlo Norte, q… https://t.co/oxR9mrnzhe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76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@bachfede - 2018-02-26 00:54:44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#Negreros #MacriLava #LaPlata #LamentableElCambio @bancoprovincia @mariuvidal @juancurutchet https://t.co/61HF6OSYVd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0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@ferrarigustavo - 2018-02-07 17:29:02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firmamos convenio con @bancoprovincia @juancurutchet para trabajar en un Programa de Integridad p/Empresas del… https://t.co/iu9lofwdNW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81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@bachfede - 2018-02-26 00:23:20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#Negreros #LaPlata #LamentableElCambio @mariuvidal @juancurutchet @bancoprovincia https://t.co/pq8KkYMhxS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57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@vivi__2006 - 2018-02-26 13:30:49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@rialjorge @mauriciomacri Para cuando la puteadas para  la hiena@mariuvidal  y @juancurutchet  los empleados del ba… https://t.co/w0mmUTBtZw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128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35C16-CD3B-4279-B89A-2BE1645D3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38098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35A61-B486-46C0-AE58-7C2B70D2D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264669-ED2E-479A-89E4-3B2161A071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2488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224491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3337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897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8480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68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@MasaCrit_bpba - 2018-02-07 20:39:18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@bancoprovincia LAS FECHAS DE PARO SE MANTIENEN, @mariuvidal - @juancurutchet! https://t.co/osegNvIKtT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10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@RealpolitikOK - 2018-02-20 16:17:40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#AHORA: Tras conocerse los gastos en asesores de @JuanCurutchet, trabajadores del Banco Provincia marchan a 13 y 47. https://t.co/Z9tdGVNASj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68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@bachfede - 2018-02-07 23:52:26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Parte 2 privilegiados del @bancoprovincia @mariuvidal @mauriciomacri @juancurutchet #LamentableElCambio https://t.co/4rjj6HZYO6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87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@bachfede - 2018-02-26 00:34:26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#Negreros #MacriLava #laplata #LamentableElCambio @bancoprovincia @mariuvidal @juancurutchet https://t.co/UMWPBvO6xD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55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@bachfede - 2018-02-18 13:37:47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Acá más de los reales Privilegiados del @bancoprovincia de @mariuvidal @juancurutchet y @mauriciomacri dejen de Men… https://t.co/n4nrVVWQRB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70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@bachfede - 2018-02-26 00:32:30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#Negreros #laplata #MacriLava #LamentableElCambio @bancoprovincia @mariuvidal @juancurutchet https://t.co/0MsMUxpv3F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03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@dolomas - 2018-02-14 23:40:02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@Diva_grace31 Hubo alguien del Pro que siempre se opuso a Zaffaroni en la Corte. @juancurutchet es bueno recordarlo.
https://t.co/nTLUqxnYUO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181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80E60-8DB1-470F-B82C-E1C652F5CB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83009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63C8D-D7DF-4604-BEDE-F24491010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DE8F73-984A-4514-9FBA-35F1A7902B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1609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387409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01584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0503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1053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94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@bachfede - 2018-02-26 00:51:05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#Negreros #MacriLava #LaPlata #LamentableElCambio @mariuvidal @juancurutchet @bancoprovincia https://t.co/SFpANFlDi2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55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@bachfede - 2018-02-26 00:30:53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#Negreros #laplata #LamentableElCambio @bancoprovincia @mariuvidal @juancurutchet https://t.co/1XdwqNe47u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44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 - 2018-02-01 01:37:38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@FranOliveraOK @stiletano @guadavazquez @martintetaz @radiomitre @edumacchiavelli @mauriciomacri @juancurutchet… https://t.co/tdw5tPLfzQ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07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@bachfede - 2018-02-01 02:45:27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Acá va solo un adelanto de 10 privilegiados del @bancoprovincia @mauriciomacri  @mariuvidal @juancurutchet. El banc… https://t.co/LhdV9fpVih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95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 - 2018-02-21 04:44:11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@pabloclusellas @juancurutchet https://t.co/Jp8TXmiWiR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014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@bachfede - 2018-02-26 00:53:25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#Negreros #MacriLava #LaPlata #LamentableElCambio @bancoprovincia @mariuvidal @juancurutchet https://t.co/2By4B7xOpY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089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EE5F5-57F9-483B-99A5-87AD8EC2D7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50903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C2B9F-DE65-4D58-BC70-C4D9D41FB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78AA49-B50D-406E-96A2-F209C236BF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1298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338903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443674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04210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61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@bachfede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32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7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@Gustavo46027887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00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@BarbaraNewsss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14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@LOLAMORA2005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69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@RobertoCGonzal6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233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@isacia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27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@solevalcarce3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68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@vivi__2006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654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@Ezecarissimo1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084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80D96-9BA5-4075-98DF-A930E51CC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19443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CD3A2-B4C0-413A-9DF8-DEE13EFF0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8D91FC-5AE2-4482-96DD-20DE9B2838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636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284188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651155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88350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9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@MirthaZappina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52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@Joaquin_Corres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23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@bernalera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58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@MiguelBlasetti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92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@ghgmarvin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296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@HBAJO2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533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@Alerina32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82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@LUISHUMBERTOGO2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12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@santietchemendi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33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@giselfer81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782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59DA3-BC0C-4D10-A6A9-3BB62F25E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53401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1297A-74E8-4F96-A6A1-C5087B5DB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EA43E4-AA65-40AD-9736-8BE41C2F1C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1524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B3A75-DE7E-421E-8801-C0ED1154F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51629-7179-44BD-AFA6-84BCEF3D9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854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1AA3B-6702-419E-9602-91A4B6C4E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B253FD-54F0-4299-B0BF-77E55C3BF4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7769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691416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62983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9976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1262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63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@panquicl - 2018-02-28 10:56:26</a:t>
                      </a:r>
                      <a:r>
                        <a:rPr lang="es-ES" sz="1000"/>
                        <a:t>
Salto Banco Provincia anda 1 cajero de 4 Hace 1 año dijo que lo solucionaba.@juancurutchet .El Cambio?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81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@_analiaT - 2018-02-07 17:00:55</a:t>
                      </a:r>
                      <a:r>
                        <a:rPr lang="es-ES" sz="1000"/>
                        <a:t>
@juancurutchet que pasa con homebanking? También está de paro? No se puede acceder? Ayudaaaaa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29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@adapd1 - 2018-02-05 01:07:33</a:t>
                      </a:r>
                      <a:r>
                        <a:rPr lang="es-ES" sz="1000"/>
                        <a:t>
@juancurutchet 
Juan tus comentarios respecto a estos datos? https://t.co/QJbasqZZJ5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04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@arqmgdiego - 2018-02-04 16:21:03</a:t>
                      </a:r>
                      <a:r>
                        <a:rPr lang="es-ES" sz="1000"/>
                        <a:t>
Es paranoia mía o los HDMP de la Bancaria sabotearon la Banca Internet Provincia?
@juancurutchet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27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@SilvanaMior - 2018-02-02 18:08:13</a:t>
                      </a:r>
                      <a:r>
                        <a:rPr lang="es-ES" sz="1000"/>
                        <a:t>
@juancurutchet.....q pasa con el HB del pcia??
Desde ayer quiero rescatar FCI..y no puedo...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096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A8787-9B4B-4466-8574-D090F08C6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487517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875</Words>
  <Application>Microsoft Office PowerPoint</Application>
  <PresentationFormat>On-screen Show (4:3)</PresentationFormat>
  <Paragraphs>300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2018-03-02T15:44:12Z</dcterms:created>
  <dcterms:modified xsi:type="dcterms:W3CDTF">2018-03-02T15:44:56Z</dcterms:modified>
</cp:coreProperties>
</file>