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5" r:id="rId19"/>
    <p:sldId id="276" r:id="rId20"/>
    <p:sldId id="277" r:id="rId21"/>
    <p:sldId id="278" r:id="rId22"/>
    <p:sldId id="279" r:id="rId23"/>
    <p:sldId id="280" r:id="rId24"/>
    <p:sldId id="282" r:id="rId25"/>
    <p:sldId id="283" r:id="rId26"/>
    <p:sldId id="284" r:id="rId27"/>
    <p:sldId id="285"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@TNTSportsLA</c:v>
                </c:pt>
              </c:strCache>
            </c:strRef>
          </c:tx>
          <c:spPr>
            <a:ln w="28575" cap="rnd">
              <a:solidFill>
                <a:schemeClr val="accent1"/>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Sheet1!$B$2:$B$8</c:f>
              <c:numCache>
                <c:formatCode>General</c:formatCode>
                <c:ptCount val="7"/>
                <c:pt idx="0">
                  <c:v>100</c:v>
                </c:pt>
                <c:pt idx="1">
                  <c:v>100</c:v>
                </c:pt>
                <c:pt idx="2">
                  <c:v>100</c:v>
                </c:pt>
                <c:pt idx="3">
                  <c:v>100</c:v>
                </c:pt>
                <c:pt idx="4">
                  <c:v>100</c:v>
                </c:pt>
                <c:pt idx="5">
                  <c:v>100</c:v>
                </c:pt>
                <c:pt idx="6">
                  <c:v>100</c:v>
                </c:pt>
              </c:numCache>
            </c:numRef>
          </c:val>
          <c:extLst>
            <c:ext xmlns:c16="http://schemas.microsoft.com/office/drawing/2014/chart" uri="{C3380CC4-5D6E-409C-BE32-E72D297353CC}">
              <c16:uniqueId val="{00000000-82F9-419B-9741-3B98944FB4AF}"/>
            </c:ext>
          </c:extLst>
        </c:ser>
        <c:dLbls>
          <c:showLegendKey val="0"/>
          <c:showVal val="0"/>
          <c:showCatName val="0"/>
          <c:showSerName val="0"/>
          <c:showPercent val="0"/>
          <c:showBubbleSize val="0"/>
        </c:dLbls>
        <c:axId val="288582200"/>
        <c:axId val="288578264"/>
      </c:radarChart>
      <c:catAx>
        <c:axId val="288582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578264"/>
        <c:crosses val="autoZero"/>
        <c:auto val="1"/>
        <c:lblAlgn val="ctr"/>
        <c:lblOffset val="100"/>
        <c:noMultiLvlLbl val="0"/>
      </c:catAx>
      <c:valAx>
        <c:axId val="288578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582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@TNTSportsLA</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98557</c:v>
                </c:pt>
                <c:pt idx="1">
                  <c:v>98711</c:v>
                </c:pt>
                <c:pt idx="2">
                  <c:v>98913</c:v>
                </c:pt>
                <c:pt idx="3">
                  <c:v>101998</c:v>
                </c:pt>
                <c:pt idx="4">
                  <c:v>103558</c:v>
                </c:pt>
                <c:pt idx="5">
                  <c:v>103904</c:v>
                </c:pt>
                <c:pt idx="6">
                  <c:v>104144</c:v>
                </c:pt>
                <c:pt idx="7">
                  <c:v>104346</c:v>
                </c:pt>
                <c:pt idx="8">
                  <c:v>104520</c:v>
                </c:pt>
                <c:pt idx="9">
                  <c:v>104729</c:v>
                </c:pt>
                <c:pt idx="10">
                  <c:v>105022</c:v>
                </c:pt>
                <c:pt idx="11">
                  <c:v>105877</c:v>
                </c:pt>
                <c:pt idx="12">
                  <c:v>106100</c:v>
                </c:pt>
                <c:pt idx="13">
                  <c:v>106194</c:v>
                </c:pt>
                <c:pt idx="14">
                  <c:v>106284</c:v>
                </c:pt>
                <c:pt idx="15">
                  <c:v>106394</c:v>
                </c:pt>
                <c:pt idx="16">
                  <c:v>106811</c:v>
                </c:pt>
                <c:pt idx="17">
                  <c:v>107334</c:v>
                </c:pt>
                <c:pt idx="18">
                  <c:v>108064</c:v>
                </c:pt>
                <c:pt idx="19">
                  <c:v>108425</c:v>
                </c:pt>
                <c:pt idx="20">
                  <c:v>108628</c:v>
                </c:pt>
                <c:pt idx="21">
                  <c:v>108772</c:v>
                </c:pt>
                <c:pt idx="22">
                  <c:v>108938</c:v>
                </c:pt>
                <c:pt idx="23">
                  <c:v>109278</c:v>
                </c:pt>
                <c:pt idx="24">
                  <c:v>109895</c:v>
                </c:pt>
                <c:pt idx="25">
                  <c:v>110331</c:v>
                </c:pt>
                <c:pt idx="26">
                  <c:v>110646</c:v>
                </c:pt>
                <c:pt idx="27">
                  <c:v>110833</c:v>
                </c:pt>
              </c:numCache>
            </c:numRef>
          </c:val>
          <c:smooth val="0"/>
          <c:extLst>
            <c:ext xmlns:c16="http://schemas.microsoft.com/office/drawing/2014/chart" uri="{C3380CC4-5D6E-409C-BE32-E72D297353CC}">
              <c16:uniqueId val="{00000000-F608-4112-9419-C032C3A4606D}"/>
            </c:ext>
          </c:extLst>
        </c:ser>
        <c:dLbls>
          <c:showLegendKey val="0"/>
          <c:showVal val="0"/>
          <c:showCatName val="0"/>
          <c:showSerName val="0"/>
          <c:showPercent val="0"/>
          <c:showBubbleSize val="0"/>
        </c:dLbls>
        <c:smooth val="0"/>
        <c:axId val="284748152"/>
        <c:axId val="284748808"/>
      </c:lineChart>
      <c:dateAx>
        <c:axId val="284748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48808"/>
        <c:crosses val="autoZero"/>
        <c:auto val="1"/>
        <c:lblOffset val="100"/>
        <c:baseTimeUnit val="days"/>
      </c:dateAx>
      <c:valAx>
        <c:axId val="284748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48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@TNTSportsLA</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125</c:v>
                </c:pt>
                <c:pt idx="1">
                  <c:v>154</c:v>
                </c:pt>
                <c:pt idx="2">
                  <c:v>202</c:v>
                </c:pt>
                <c:pt idx="3">
                  <c:v>3085</c:v>
                </c:pt>
                <c:pt idx="4">
                  <c:v>1560</c:v>
                </c:pt>
                <c:pt idx="5">
                  <c:v>346</c:v>
                </c:pt>
                <c:pt idx="6">
                  <c:v>240</c:v>
                </c:pt>
                <c:pt idx="7">
                  <c:v>202</c:v>
                </c:pt>
                <c:pt idx="8">
                  <c:v>174</c:v>
                </c:pt>
                <c:pt idx="9">
                  <c:v>209</c:v>
                </c:pt>
                <c:pt idx="10">
                  <c:v>293</c:v>
                </c:pt>
                <c:pt idx="11">
                  <c:v>855</c:v>
                </c:pt>
                <c:pt idx="12">
                  <c:v>223</c:v>
                </c:pt>
                <c:pt idx="13">
                  <c:v>94</c:v>
                </c:pt>
                <c:pt idx="14">
                  <c:v>90</c:v>
                </c:pt>
                <c:pt idx="15">
                  <c:v>110</c:v>
                </c:pt>
                <c:pt idx="16">
                  <c:v>417</c:v>
                </c:pt>
                <c:pt idx="17">
                  <c:v>523</c:v>
                </c:pt>
                <c:pt idx="18">
                  <c:v>730</c:v>
                </c:pt>
                <c:pt idx="19">
                  <c:v>361</c:v>
                </c:pt>
                <c:pt idx="20">
                  <c:v>203</c:v>
                </c:pt>
                <c:pt idx="21">
                  <c:v>144</c:v>
                </c:pt>
                <c:pt idx="22">
                  <c:v>166</c:v>
                </c:pt>
                <c:pt idx="23">
                  <c:v>340</c:v>
                </c:pt>
                <c:pt idx="24">
                  <c:v>617</c:v>
                </c:pt>
                <c:pt idx="25">
                  <c:v>436</c:v>
                </c:pt>
                <c:pt idx="26">
                  <c:v>315</c:v>
                </c:pt>
                <c:pt idx="27">
                  <c:v>187</c:v>
                </c:pt>
              </c:numCache>
            </c:numRef>
          </c:val>
          <c:smooth val="0"/>
          <c:extLst>
            <c:ext xmlns:c16="http://schemas.microsoft.com/office/drawing/2014/chart" uri="{C3380CC4-5D6E-409C-BE32-E72D297353CC}">
              <c16:uniqueId val="{00000000-911D-4A5F-8CE0-6919141CB78E}"/>
            </c:ext>
          </c:extLst>
        </c:ser>
        <c:dLbls>
          <c:showLegendKey val="0"/>
          <c:showVal val="0"/>
          <c:showCatName val="0"/>
          <c:showSerName val="0"/>
          <c:showPercent val="0"/>
          <c:showBubbleSize val="0"/>
        </c:dLbls>
        <c:smooth val="0"/>
        <c:axId val="335360120"/>
        <c:axId val="335365696"/>
      </c:lineChart>
      <c:dateAx>
        <c:axId val="335360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365696"/>
        <c:crosses val="autoZero"/>
        <c:auto val="1"/>
        <c:lblOffset val="100"/>
        <c:baseTimeUnit val="days"/>
      </c:dateAx>
      <c:valAx>
        <c:axId val="335365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5360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@TNTSportsLA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895</c:v>
                </c:pt>
                <c:pt idx="1">
                  <c:v>311</c:v>
                </c:pt>
                <c:pt idx="2">
                  <c:v>181</c:v>
                </c:pt>
                <c:pt idx="3">
                  <c:v>140</c:v>
                </c:pt>
                <c:pt idx="4">
                  <c:v>151</c:v>
                </c:pt>
                <c:pt idx="5">
                  <c:v>292</c:v>
                </c:pt>
                <c:pt idx="6">
                  <c:v>1130</c:v>
                </c:pt>
              </c:numCache>
            </c:numRef>
          </c:val>
          <c:extLst>
            <c:ext xmlns:c16="http://schemas.microsoft.com/office/drawing/2014/chart" uri="{C3380CC4-5D6E-409C-BE32-E72D297353CC}">
              <c16:uniqueId val="{00000000-EC2B-4F3A-B352-A4B671137047}"/>
            </c:ext>
          </c:extLst>
        </c:ser>
        <c:dLbls>
          <c:showLegendKey val="0"/>
          <c:showVal val="0"/>
          <c:showCatName val="0"/>
          <c:showSerName val="0"/>
          <c:showPercent val="0"/>
          <c:showBubbleSize val="0"/>
        </c:dLbls>
        <c:gapWidth val="219"/>
        <c:overlap val="-27"/>
        <c:axId val="337327944"/>
        <c:axId val="337330240"/>
      </c:barChart>
      <c:catAx>
        <c:axId val="337327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30240"/>
        <c:crosses val="autoZero"/>
        <c:auto val="1"/>
        <c:lblAlgn val="ctr"/>
        <c:lblOffset val="100"/>
        <c:noMultiLvlLbl val="0"/>
      </c:catAx>
      <c:valAx>
        <c:axId val="337330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27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@TNTSportsLA</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63</c:v>
                </c:pt>
                <c:pt idx="1">
                  <c:v>83</c:v>
                </c:pt>
                <c:pt idx="2">
                  <c:v>88</c:v>
                </c:pt>
                <c:pt idx="3">
                  <c:v>107</c:v>
                </c:pt>
                <c:pt idx="4">
                  <c:v>137</c:v>
                </c:pt>
                <c:pt idx="5">
                  <c:v>89</c:v>
                </c:pt>
                <c:pt idx="6">
                  <c:v>65</c:v>
                </c:pt>
                <c:pt idx="7">
                  <c:v>84</c:v>
                </c:pt>
                <c:pt idx="8">
                  <c:v>82</c:v>
                </c:pt>
                <c:pt idx="9">
                  <c:v>88</c:v>
                </c:pt>
                <c:pt idx="10">
                  <c:v>76</c:v>
                </c:pt>
                <c:pt idx="11">
                  <c:v>87</c:v>
                </c:pt>
                <c:pt idx="12">
                  <c:v>36</c:v>
                </c:pt>
                <c:pt idx="13">
                  <c:v>64</c:v>
                </c:pt>
                <c:pt idx="14">
                  <c:v>71</c:v>
                </c:pt>
                <c:pt idx="15">
                  <c:v>84</c:v>
                </c:pt>
                <c:pt idx="16">
                  <c:v>80</c:v>
                </c:pt>
                <c:pt idx="17">
                  <c:v>110</c:v>
                </c:pt>
                <c:pt idx="18">
                  <c:v>159</c:v>
                </c:pt>
                <c:pt idx="19">
                  <c:v>125</c:v>
                </c:pt>
                <c:pt idx="20">
                  <c:v>85</c:v>
                </c:pt>
                <c:pt idx="21">
                  <c:v>82</c:v>
                </c:pt>
                <c:pt idx="22">
                  <c:v>116</c:v>
                </c:pt>
                <c:pt idx="23">
                  <c:v>107</c:v>
                </c:pt>
                <c:pt idx="24">
                  <c:v>90</c:v>
                </c:pt>
                <c:pt idx="25">
                  <c:v>108</c:v>
                </c:pt>
                <c:pt idx="26">
                  <c:v>97</c:v>
                </c:pt>
                <c:pt idx="27">
                  <c:v>99</c:v>
                </c:pt>
              </c:numCache>
            </c:numRef>
          </c:val>
          <c:smooth val="0"/>
          <c:extLst>
            <c:ext xmlns:c16="http://schemas.microsoft.com/office/drawing/2014/chart" uri="{C3380CC4-5D6E-409C-BE32-E72D297353CC}">
              <c16:uniqueId val="{00000000-5445-46A4-9E2F-8895DFE44416}"/>
            </c:ext>
          </c:extLst>
        </c:ser>
        <c:dLbls>
          <c:showLegendKey val="0"/>
          <c:showVal val="0"/>
          <c:showCatName val="0"/>
          <c:showSerName val="0"/>
          <c:showPercent val="0"/>
          <c:showBubbleSize val="0"/>
        </c:dLbls>
        <c:smooth val="0"/>
        <c:axId val="337323352"/>
        <c:axId val="337328600"/>
      </c:lineChart>
      <c:dateAx>
        <c:axId val="337323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28600"/>
        <c:crosses val="autoZero"/>
        <c:auto val="1"/>
        <c:lblOffset val="100"/>
        <c:baseTimeUnit val="days"/>
      </c:dateAx>
      <c:valAx>
        <c:axId val="337328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23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Own Tweets</c:v>
                </c:pt>
              </c:strCache>
            </c:strRef>
          </c:tx>
          <c:spPr>
            <a:solidFill>
              <a:schemeClr val="accent1"/>
            </a:solidFill>
            <a:ln>
              <a:noFill/>
            </a:ln>
            <a:effectLst/>
          </c:spPr>
          <c:invertIfNegative val="0"/>
          <c:cat>
            <c:strRef>
              <c:f>Sheet1!$A$2</c:f>
              <c:strCache>
                <c:ptCount val="1"/>
                <c:pt idx="0">
                  <c:v>@TNTSportsLA</c:v>
                </c:pt>
              </c:strCache>
            </c:strRef>
          </c:cat>
          <c:val>
            <c:numRef>
              <c:f>Sheet1!$B$2</c:f>
              <c:numCache>
                <c:formatCode>General</c:formatCode>
                <c:ptCount val="1"/>
                <c:pt idx="0">
                  <c:v>2562</c:v>
                </c:pt>
              </c:numCache>
            </c:numRef>
          </c:val>
          <c:extLst>
            <c:ext xmlns:c16="http://schemas.microsoft.com/office/drawing/2014/chart" uri="{C3380CC4-5D6E-409C-BE32-E72D297353CC}">
              <c16:uniqueId val="{00000000-D466-4695-B83C-E1E11CBBCCCB}"/>
            </c:ext>
          </c:extLst>
        </c:ser>
        <c:ser>
          <c:idx val="1"/>
          <c:order val="1"/>
          <c:tx>
            <c:strRef>
              <c:f>Sheet1!$C$1</c:f>
              <c:strCache>
                <c:ptCount val="1"/>
                <c:pt idx="0">
                  <c:v>Retweeted Tweets</c:v>
                </c:pt>
              </c:strCache>
            </c:strRef>
          </c:tx>
          <c:spPr>
            <a:solidFill>
              <a:schemeClr val="accent2"/>
            </a:solidFill>
            <a:ln>
              <a:noFill/>
            </a:ln>
            <a:effectLst/>
          </c:spPr>
          <c:invertIfNegative val="0"/>
          <c:cat>
            <c:strRef>
              <c:f>Sheet1!$A$2</c:f>
              <c:strCache>
                <c:ptCount val="1"/>
                <c:pt idx="0">
                  <c:v>@TNTSportsLA</c:v>
                </c:pt>
              </c:strCache>
            </c:strRef>
          </c:cat>
          <c:val>
            <c:numRef>
              <c:f>Sheet1!$C$2</c:f>
              <c:numCache>
                <c:formatCode>General</c:formatCode>
                <c:ptCount val="1"/>
                <c:pt idx="0">
                  <c:v>8</c:v>
                </c:pt>
              </c:numCache>
            </c:numRef>
          </c:val>
          <c:extLst>
            <c:ext xmlns:c16="http://schemas.microsoft.com/office/drawing/2014/chart" uri="{C3380CC4-5D6E-409C-BE32-E72D297353CC}">
              <c16:uniqueId val="{00000001-D466-4695-B83C-E1E11CBBCCCB}"/>
            </c:ext>
          </c:extLst>
        </c:ser>
        <c:dLbls>
          <c:showLegendKey val="0"/>
          <c:showVal val="0"/>
          <c:showCatName val="0"/>
          <c:showSerName val="0"/>
          <c:showPercent val="0"/>
          <c:showBubbleSize val="0"/>
        </c:dLbls>
        <c:gapWidth val="150"/>
        <c:overlap val="100"/>
        <c:axId val="337325320"/>
        <c:axId val="337326304"/>
      </c:barChart>
      <c:catAx>
        <c:axId val="337325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26304"/>
        <c:crosses val="autoZero"/>
        <c:auto val="1"/>
        <c:lblAlgn val="ctr"/>
        <c:lblOffset val="100"/>
        <c:noMultiLvlLbl val="0"/>
      </c:catAx>
      <c:valAx>
        <c:axId val="337326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25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@TNTSportsLA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491</c:v>
                </c:pt>
                <c:pt idx="1">
                  <c:v>347</c:v>
                </c:pt>
                <c:pt idx="2">
                  <c:v>313</c:v>
                </c:pt>
                <c:pt idx="3">
                  <c:v>300</c:v>
                </c:pt>
                <c:pt idx="4">
                  <c:v>365</c:v>
                </c:pt>
                <c:pt idx="5">
                  <c:v>363</c:v>
                </c:pt>
                <c:pt idx="6">
                  <c:v>383</c:v>
                </c:pt>
              </c:numCache>
            </c:numRef>
          </c:val>
          <c:extLst>
            <c:ext xmlns:c16="http://schemas.microsoft.com/office/drawing/2014/chart" uri="{C3380CC4-5D6E-409C-BE32-E72D297353CC}">
              <c16:uniqueId val="{00000000-5934-4061-A966-0F9559C97F4A}"/>
            </c:ext>
          </c:extLst>
        </c:ser>
        <c:dLbls>
          <c:showLegendKey val="0"/>
          <c:showVal val="0"/>
          <c:showCatName val="0"/>
          <c:showSerName val="0"/>
          <c:showPercent val="0"/>
          <c:showBubbleSize val="0"/>
        </c:dLbls>
        <c:gapWidth val="219"/>
        <c:overlap val="-27"/>
        <c:axId val="337337456"/>
        <c:axId val="337333848"/>
      </c:barChart>
      <c:catAx>
        <c:axId val="337337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33848"/>
        <c:crosses val="autoZero"/>
        <c:auto val="1"/>
        <c:lblAlgn val="ctr"/>
        <c:lblOffset val="100"/>
        <c:noMultiLvlLbl val="0"/>
      </c:catAx>
      <c:valAx>
        <c:axId val="337333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337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@TNTSportsLA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7.9011392709050998E-2</c:v>
                </c:pt>
                <c:pt idx="1">
                  <c:v>4.3348092366009998E-2</c:v>
                </c:pt>
                <c:pt idx="2">
                  <c:v>4.6235016761758001E-2</c:v>
                </c:pt>
                <c:pt idx="3">
                  <c:v>4.2182848591941997E-2</c:v>
                </c:pt>
                <c:pt idx="4">
                  <c:v>4.4573048784237998E-2</c:v>
                </c:pt>
                <c:pt idx="5">
                  <c:v>7.9333159405578002E-2</c:v>
                </c:pt>
                <c:pt idx="6">
                  <c:v>0.19798651734486</c:v>
                </c:pt>
              </c:numCache>
            </c:numRef>
          </c:val>
          <c:extLst>
            <c:ext xmlns:c16="http://schemas.microsoft.com/office/drawing/2014/chart" uri="{C3380CC4-5D6E-409C-BE32-E72D297353CC}">
              <c16:uniqueId val="{00000000-1F84-4804-8ADB-D3B4CD993787}"/>
            </c:ext>
          </c:extLst>
        </c:ser>
        <c:dLbls>
          <c:showLegendKey val="0"/>
          <c:showVal val="0"/>
          <c:showCatName val="0"/>
          <c:showSerName val="0"/>
          <c:showPercent val="0"/>
          <c:showBubbleSize val="0"/>
        </c:dLbls>
        <c:gapWidth val="219"/>
        <c:overlap val="-27"/>
        <c:axId val="333283920"/>
        <c:axId val="333281952"/>
      </c:barChart>
      <c:catAx>
        <c:axId val="333283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281952"/>
        <c:crosses val="autoZero"/>
        <c:auto val="1"/>
        <c:lblAlgn val="ctr"/>
        <c:lblOffset val="100"/>
        <c:noMultiLvlLbl val="0"/>
      </c:catAx>
      <c:valAx>
        <c:axId val="333281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283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@TNTSportsLA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214</c:v>
                </c:pt>
                <c:pt idx="1">
                  <c:v>156</c:v>
                </c:pt>
                <c:pt idx="2">
                  <c:v>158</c:v>
                </c:pt>
                <c:pt idx="3">
                  <c:v>62</c:v>
                </c:pt>
                <c:pt idx="4">
                  <c:v>30</c:v>
                </c:pt>
                <c:pt idx="5">
                  <c:v>0</c:v>
                </c:pt>
                <c:pt idx="6">
                  <c:v>0</c:v>
                </c:pt>
                <c:pt idx="7">
                  <c:v>0</c:v>
                </c:pt>
                <c:pt idx="8">
                  <c:v>0</c:v>
                </c:pt>
                <c:pt idx="9">
                  <c:v>0</c:v>
                </c:pt>
                <c:pt idx="10">
                  <c:v>28</c:v>
                </c:pt>
                <c:pt idx="11">
                  <c:v>36</c:v>
                </c:pt>
                <c:pt idx="12">
                  <c:v>109</c:v>
                </c:pt>
                <c:pt idx="13">
                  <c:v>93</c:v>
                </c:pt>
                <c:pt idx="14">
                  <c:v>77</c:v>
                </c:pt>
                <c:pt idx="15">
                  <c:v>224</c:v>
                </c:pt>
                <c:pt idx="16">
                  <c:v>195</c:v>
                </c:pt>
                <c:pt idx="17">
                  <c:v>126</c:v>
                </c:pt>
                <c:pt idx="18">
                  <c:v>67</c:v>
                </c:pt>
                <c:pt idx="19">
                  <c:v>119</c:v>
                </c:pt>
                <c:pt idx="20">
                  <c:v>211</c:v>
                </c:pt>
                <c:pt idx="21">
                  <c:v>224</c:v>
                </c:pt>
                <c:pt idx="22">
                  <c:v>234</c:v>
                </c:pt>
                <c:pt idx="23">
                  <c:v>199</c:v>
                </c:pt>
              </c:numCache>
            </c:numRef>
          </c:val>
          <c:smooth val="0"/>
          <c:extLst>
            <c:ext xmlns:c16="http://schemas.microsoft.com/office/drawing/2014/chart" uri="{C3380CC4-5D6E-409C-BE32-E72D297353CC}">
              <c16:uniqueId val="{00000000-FD44-453C-919E-A90BE1FD6FE4}"/>
            </c:ext>
          </c:extLst>
        </c:ser>
        <c:dLbls>
          <c:showLegendKey val="0"/>
          <c:showVal val="0"/>
          <c:showCatName val="0"/>
          <c:showSerName val="0"/>
          <c:showPercent val="0"/>
          <c:showBubbleSize val="0"/>
        </c:dLbls>
        <c:smooth val="0"/>
        <c:axId val="333279984"/>
        <c:axId val="333280640"/>
      </c:lineChart>
      <c:catAx>
        <c:axId val="333279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280640"/>
        <c:crosses val="autoZero"/>
        <c:auto val="1"/>
        <c:lblAlgn val="ctr"/>
        <c:lblOffset val="100"/>
        <c:noMultiLvlLbl val="0"/>
      </c:catAx>
      <c:valAx>
        <c:axId val="333280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27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@TNTSportsLA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0.10302116543614</c:v>
                </c:pt>
                <c:pt idx="1">
                  <c:v>9.7190425619222004E-2</c:v>
                </c:pt>
                <c:pt idx="2">
                  <c:v>0.37196432016071002</c:v>
                </c:pt>
                <c:pt idx="3">
                  <c:v>3.5258420490567002E-2</c:v>
                </c:pt>
                <c:pt idx="4">
                  <c:v>3.0924059300306998E-2</c:v>
                </c:pt>
                <c:pt idx="5">
                  <c:v>0</c:v>
                </c:pt>
                <c:pt idx="6">
                  <c:v>0</c:v>
                </c:pt>
                <c:pt idx="7">
                  <c:v>0</c:v>
                </c:pt>
                <c:pt idx="8">
                  <c:v>0</c:v>
                </c:pt>
                <c:pt idx="9">
                  <c:v>0</c:v>
                </c:pt>
                <c:pt idx="10">
                  <c:v>2.0507605899093E-2</c:v>
                </c:pt>
                <c:pt idx="11">
                  <c:v>2.6300843431689001E-2</c:v>
                </c:pt>
                <c:pt idx="12">
                  <c:v>4.5667763949376002E-2</c:v>
                </c:pt>
                <c:pt idx="13">
                  <c:v>2.4645964672747999E-2</c:v>
                </c:pt>
                <c:pt idx="14">
                  <c:v>5.4893751927143998E-2</c:v>
                </c:pt>
                <c:pt idx="15">
                  <c:v>3.2518716176099E-2</c:v>
                </c:pt>
                <c:pt idx="16">
                  <c:v>2.2969498534396001E-2</c:v>
                </c:pt>
                <c:pt idx="17">
                  <c:v>4.2880573621509002E-2</c:v>
                </c:pt>
                <c:pt idx="18">
                  <c:v>7.2170556951067999E-2</c:v>
                </c:pt>
                <c:pt idx="19">
                  <c:v>4.7056896613325003E-2</c:v>
                </c:pt>
                <c:pt idx="20">
                  <c:v>5.5442063745242E-2</c:v>
                </c:pt>
                <c:pt idx="21">
                  <c:v>4.9784687199295997E-2</c:v>
                </c:pt>
                <c:pt idx="22">
                  <c:v>8.5641572767163998E-2</c:v>
                </c:pt>
                <c:pt idx="23">
                  <c:v>9.7060086655991001E-2</c:v>
                </c:pt>
              </c:numCache>
            </c:numRef>
          </c:val>
          <c:smooth val="0"/>
          <c:extLst>
            <c:ext xmlns:c16="http://schemas.microsoft.com/office/drawing/2014/chart" uri="{C3380CC4-5D6E-409C-BE32-E72D297353CC}">
              <c16:uniqueId val="{00000000-92BC-4184-9D00-01B947F3D830}"/>
            </c:ext>
          </c:extLst>
        </c:ser>
        <c:dLbls>
          <c:showLegendKey val="0"/>
          <c:showVal val="0"/>
          <c:showCatName val="0"/>
          <c:showSerName val="0"/>
          <c:showPercent val="0"/>
          <c:showBubbleSize val="0"/>
        </c:dLbls>
        <c:smooth val="0"/>
        <c:axId val="284750120"/>
        <c:axId val="284749792"/>
      </c:lineChart>
      <c:catAx>
        <c:axId val="284750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49792"/>
        <c:crosses val="autoZero"/>
        <c:auto val="1"/>
        <c:lblAlgn val="ctr"/>
        <c:lblOffset val="100"/>
        <c:noMultiLvlLbl val="0"/>
      </c:catAx>
      <c:valAx>
        <c:axId val="28474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4750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@TNTSportsLA</c:v>
                </c:pt>
              </c:strCache>
            </c:strRef>
          </c:tx>
          <c:spPr>
            <a:ln w="28575" cap="rnd">
              <a:solidFill>
                <a:schemeClr val="accent1"/>
              </a:solidFill>
              <a:round/>
            </a:ln>
            <a:effectLst/>
          </c:spPr>
          <c:marker>
            <c:symbol val="none"/>
          </c:marker>
          <c:cat>
            <c:numRef>
              <c:f>Sheet1!$A$2:$A$29</c:f>
              <c:numCache>
                <c:formatCode>m/d/yyyy</c:formatCode>
                <c:ptCount val="28"/>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pt idx="27">
                  <c:v>43159</c:v>
                </c:pt>
              </c:numCache>
            </c:numRef>
          </c:cat>
          <c:val>
            <c:numRef>
              <c:f>Sheet1!$B$2:$B$29</c:f>
              <c:numCache>
                <c:formatCode>General</c:formatCode>
                <c:ptCount val="28"/>
                <c:pt idx="0">
                  <c:v>295</c:v>
                </c:pt>
                <c:pt idx="1">
                  <c:v>412</c:v>
                </c:pt>
                <c:pt idx="2">
                  <c:v>368</c:v>
                </c:pt>
                <c:pt idx="3">
                  <c:v>1455</c:v>
                </c:pt>
                <c:pt idx="4">
                  <c:v>962</c:v>
                </c:pt>
                <c:pt idx="5">
                  <c:v>528</c:v>
                </c:pt>
                <c:pt idx="6">
                  <c:v>686</c:v>
                </c:pt>
                <c:pt idx="7">
                  <c:v>419</c:v>
                </c:pt>
                <c:pt idx="8">
                  <c:v>499</c:v>
                </c:pt>
                <c:pt idx="9">
                  <c:v>384</c:v>
                </c:pt>
                <c:pt idx="10">
                  <c:v>664</c:v>
                </c:pt>
                <c:pt idx="11">
                  <c:v>869</c:v>
                </c:pt>
                <c:pt idx="12">
                  <c:v>225</c:v>
                </c:pt>
                <c:pt idx="13">
                  <c:v>279</c:v>
                </c:pt>
                <c:pt idx="14">
                  <c:v>285</c:v>
                </c:pt>
                <c:pt idx="15">
                  <c:v>394</c:v>
                </c:pt>
                <c:pt idx="16">
                  <c:v>1084</c:v>
                </c:pt>
                <c:pt idx="17">
                  <c:v>545</c:v>
                </c:pt>
                <c:pt idx="18">
                  <c:v>1368</c:v>
                </c:pt>
                <c:pt idx="19">
                  <c:v>727</c:v>
                </c:pt>
                <c:pt idx="20">
                  <c:v>715</c:v>
                </c:pt>
                <c:pt idx="21">
                  <c:v>532</c:v>
                </c:pt>
                <c:pt idx="22">
                  <c:v>680</c:v>
                </c:pt>
                <c:pt idx="23">
                  <c:v>854</c:v>
                </c:pt>
                <c:pt idx="24">
                  <c:v>816</c:v>
                </c:pt>
                <c:pt idx="25">
                  <c:v>962</c:v>
                </c:pt>
                <c:pt idx="26">
                  <c:v>539</c:v>
                </c:pt>
                <c:pt idx="27">
                  <c:v>833</c:v>
                </c:pt>
              </c:numCache>
            </c:numRef>
          </c:val>
          <c:smooth val="0"/>
          <c:extLst>
            <c:ext xmlns:c16="http://schemas.microsoft.com/office/drawing/2014/chart" uri="{C3380CC4-5D6E-409C-BE32-E72D297353CC}">
              <c16:uniqueId val="{00000000-57F9-49B1-8E3E-05E8CDF936C6}"/>
            </c:ext>
          </c:extLst>
        </c:ser>
        <c:dLbls>
          <c:showLegendKey val="0"/>
          <c:showVal val="0"/>
          <c:showCatName val="0"/>
          <c:showSerName val="0"/>
          <c:showPercent val="0"/>
          <c:showBubbleSize val="0"/>
        </c:dLbls>
        <c:smooth val="0"/>
        <c:axId val="411868920"/>
        <c:axId val="411869904"/>
      </c:lineChart>
      <c:dateAx>
        <c:axId val="411868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869904"/>
        <c:crosses val="autoZero"/>
        <c:auto val="1"/>
        <c:lblOffset val="100"/>
        <c:baseTimeUnit val="days"/>
      </c:dateAx>
      <c:valAx>
        <c:axId val="411869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1868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@TNTSportsLA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12</c:v>
                </c:pt>
                <c:pt idx="1">
                  <c:v>1</c:v>
                </c:pt>
                <c:pt idx="2">
                  <c:v>4</c:v>
                </c:pt>
                <c:pt idx="3">
                  <c:v>4</c:v>
                </c:pt>
                <c:pt idx="4">
                  <c:v>867</c:v>
                </c:pt>
              </c:numCache>
            </c:numRef>
          </c:val>
          <c:extLst>
            <c:ext xmlns:c16="http://schemas.microsoft.com/office/drawing/2014/chart" uri="{C3380CC4-5D6E-409C-BE32-E72D297353CC}">
              <c16:uniqueId val="{00000000-252A-426C-BD28-D0BDEF680AC8}"/>
            </c:ext>
          </c:extLst>
        </c:ser>
        <c:dLbls>
          <c:showLegendKey val="0"/>
          <c:showVal val="0"/>
          <c:showCatName val="0"/>
          <c:showSerName val="0"/>
          <c:showPercent val="0"/>
          <c:showBubbleSize val="0"/>
        </c:dLbls>
        <c:gapWidth val="219"/>
        <c:overlap val="-27"/>
        <c:axId val="237300552"/>
        <c:axId val="237301864"/>
      </c:barChart>
      <c:catAx>
        <c:axId val="237300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301864"/>
        <c:crosses val="autoZero"/>
        <c:auto val="1"/>
        <c:lblAlgn val="ctr"/>
        <c:lblOffset val="100"/>
        <c:noMultiLvlLbl val="0"/>
      </c:catAx>
      <c:valAx>
        <c:axId val="237301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7300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C637C-D72B-4AE6-9626-DF54F2AC4706}"/>
              </a:ext>
            </a:extLst>
          </p:cNvPr>
          <p:cNvSpPr>
            <a:spLocks noGrp="1"/>
          </p:cNvSpPr>
          <p:nvPr>
            <p:ph type="ctrTitle"/>
          </p:nvPr>
        </p:nvSpPr>
        <p:spPr/>
        <p:txBody>
          <a:bodyPr/>
          <a:lstStyle/>
          <a:p>
            <a:r>
              <a:rPr lang="en-US"/>
              <a:t>Reporte Twitter</a:t>
            </a:r>
          </a:p>
        </p:txBody>
      </p:sp>
      <p:sp>
        <p:nvSpPr>
          <p:cNvPr id="3" name="Subtitle 2">
            <a:extLst>
              <a:ext uri="{FF2B5EF4-FFF2-40B4-BE49-F238E27FC236}">
                <a16:creationId xmlns:a16="http://schemas.microsoft.com/office/drawing/2014/main" id="{4D55019F-1CDF-46BB-AD91-72050F35698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2187134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BF346-D218-4B43-8972-EF8D4738B69A}"/>
              </a:ext>
            </a:extLst>
          </p:cNvPr>
          <p:cNvSpPr>
            <a:spLocks noGrp="1"/>
          </p:cNvSpPr>
          <p:nvPr>
            <p:ph type="title"/>
          </p:nvPr>
        </p:nvSpPr>
        <p:spPr/>
        <p:txBody>
          <a:bodyPr/>
          <a:lstStyle/>
          <a:p>
            <a:r>
              <a:rPr lang="en-US"/>
              <a:t>Twitter Key Metrics Table</a:t>
            </a:r>
          </a:p>
        </p:txBody>
      </p:sp>
      <p:graphicFrame>
        <p:nvGraphicFramePr>
          <p:cNvPr id="5" name="Table Placeholder 4">
            <a:extLst>
              <a:ext uri="{FF2B5EF4-FFF2-40B4-BE49-F238E27FC236}">
                <a16:creationId xmlns:a16="http://schemas.microsoft.com/office/drawing/2014/main" id="{3C18AD47-4DEB-4D0A-AEC0-5BC7A72D7FAB}"/>
              </a:ext>
            </a:extLst>
          </p:cNvPr>
          <p:cNvGraphicFramePr>
            <a:graphicFrameLocks noGrp="1"/>
          </p:cNvGraphicFramePr>
          <p:nvPr>
            <p:ph type="tbl" sz="quarter" idx="13"/>
            <p:extLst>
              <p:ext uri="{D42A27DB-BD31-4B8C-83A1-F6EECF244321}">
                <p14:modId xmlns:p14="http://schemas.microsoft.com/office/powerpoint/2010/main" val="14703348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914621770"/>
                    </a:ext>
                  </a:extLst>
                </a:gridCol>
                <a:gridCol w="493776">
                  <a:extLst>
                    <a:ext uri="{9D8B030D-6E8A-4147-A177-3AD203B41FA5}">
                      <a16:colId xmlns:a16="http://schemas.microsoft.com/office/drawing/2014/main" val="106895229"/>
                    </a:ext>
                  </a:extLst>
                </a:gridCol>
                <a:gridCol w="493776">
                  <a:extLst>
                    <a:ext uri="{9D8B030D-6E8A-4147-A177-3AD203B41FA5}">
                      <a16:colId xmlns:a16="http://schemas.microsoft.com/office/drawing/2014/main" val="3946345152"/>
                    </a:ext>
                  </a:extLst>
                </a:gridCol>
                <a:gridCol w="493776">
                  <a:extLst>
                    <a:ext uri="{9D8B030D-6E8A-4147-A177-3AD203B41FA5}">
                      <a16:colId xmlns:a16="http://schemas.microsoft.com/office/drawing/2014/main" val="3701010578"/>
                    </a:ext>
                  </a:extLst>
                </a:gridCol>
                <a:gridCol w="493776">
                  <a:extLst>
                    <a:ext uri="{9D8B030D-6E8A-4147-A177-3AD203B41FA5}">
                      <a16:colId xmlns:a16="http://schemas.microsoft.com/office/drawing/2014/main" val="2690875270"/>
                    </a:ext>
                  </a:extLst>
                </a:gridCol>
                <a:gridCol w="493776">
                  <a:extLst>
                    <a:ext uri="{9D8B030D-6E8A-4147-A177-3AD203B41FA5}">
                      <a16:colId xmlns:a16="http://schemas.microsoft.com/office/drawing/2014/main" val="394935379"/>
                    </a:ext>
                  </a:extLst>
                </a:gridCol>
                <a:gridCol w="493776">
                  <a:extLst>
                    <a:ext uri="{9D8B030D-6E8A-4147-A177-3AD203B41FA5}">
                      <a16:colId xmlns:a16="http://schemas.microsoft.com/office/drawing/2014/main" val="2316280817"/>
                    </a:ext>
                  </a:extLst>
                </a:gridCol>
                <a:gridCol w="493776">
                  <a:extLst>
                    <a:ext uri="{9D8B030D-6E8A-4147-A177-3AD203B41FA5}">
                      <a16:colId xmlns:a16="http://schemas.microsoft.com/office/drawing/2014/main" val="3317729455"/>
                    </a:ext>
                  </a:extLst>
                </a:gridCol>
                <a:gridCol w="493776">
                  <a:extLst>
                    <a:ext uri="{9D8B030D-6E8A-4147-A177-3AD203B41FA5}">
                      <a16:colId xmlns:a16="http://schemas.microsoft.com/office/drawing/2014/main" val="2298345823"/>
                    </a:ext>
                  </a:extLst>
                </a:gridCol>
                <a:gridCol w="493776">
                  <a:extLst>
                    <a:ext uri="{9D8B030D-6E8A-4147-A177-3AD203B41FA5}">
                      <a16:colId xmlns:a16="http://schemas.microsoft.com/office/drawing/2014/main" val="810245832"/>
                    </a:ext>
                  </a:extLst>
                </a:gridCol>
                <a:gridCol w="493776">
                  <a:extLst>
                    <a:ext uri="{9D8B030D-6E8A-4147-A177-3AD203B41FA5}">
                      <a16:colId xmlns:a16="http://schemas.microsoft.com/office/drawing/2014/main" val="2909784689"/>
                    </a:ext>
                  </a:extLst>
                </a:gridCol>
                <a:gridCol w="493776">
                  <a:extLst>
                    <a:ext uri="{9D8B030D-6E8A-4147-A177-3AD203B41FA5}">
                      <a16:colId xmlns:a16="http://schemas.microsoft.com/office/drawing/2014/main" val="3118580844"/>
                    </a:ext>
                  </a:extLst>
                </a:gridCol>
                <a:gridCol w="493776">
                  <a:extLst>
                    <a:ext uri="{9D8B030D-6E8A-4147-A177-3AD203B41FA5}">
                      <a16:colId xmlns:a16="http://schemas.microsoft.com/office/drawing/2014/main" val="2185848876"/>
                    </a:ext>
                  </a:extLst>
                </a:gridCol>
                <a:gridCol w="493776">
                  <a:extLst>
                    <a:ext uri="{9D8B030D-6E8A-4147-A177-3AD203B41FA5}">
                      <a16:colId xmlns:a16="http://schemas.microsoft.com/office/drawing/2014/main" val="187539369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530068590"/>
                  </a:ext>
                </a:extLst>
              </a:tr>
              <a:tr h="370840">
                <a:tc>
                  <a:txBody>
                    <a:bodyPr/>
                    <a:lstStyle/>
                    <a:p>
                      <a:r>
                        <a:rPr lang="en-US" sz="1000"/>
                        <a:t>@TNTSportsLA</a:t>
                      </a:r>
                    </a:p>
                  </a:txBody>
                  <a:tcPr/>
                </a:tc>
                <a:tc>
                  <a:txBody>
                    <a:bodyPr/>
                    <a:lstStyle/>
                    <a:p>
                      <a:r>
                        <a:rPr lang="en-US" sz="1000"/>
                        <a:t>110833</a:t>
                      </a:r>
                    </a:p>
                  </a:txBody>
                  <a:tcPr/>
                </a:tc>
                <a:tc>
                  <a:txBody>
                    <a:bodyPr/>
                    <a:lstStyle/>
                    <a:p>
                      <a:r>
                        <a:rPr lang="en-US" sz="1000"/>
                        <a:t>12401</a:t>
                      </a:r>
                    </a:p>
                  </a:txBody>
                  <a:tcPr/>
                </a:tc>
                <a:tc>
                  <a:txBody>
                    <a:bodyPr/>
                    <a:lstStyle/>
                    <a:p>
                      <a:r>
                        <a:rPr lang="en-US" sz="1000"/>
                        <a:t>2714</a:t>
                      </a:r>
                    </a:p>
                  </a:txBody>
                  <a:tcPr/>
                </a:tc>
                <a:tc>
                  <a:txBody>
                    <a:bodyPr/>
                    <a:lstStyle/>
                    <a:p>
                      <a:r>
                        <a:rPr lang="en-US" sz="1000"/>
                        <a:t>2562</a:t>
                      </a:r>
                    </a:p>
                  </a:txBody>
                  <a:tcPr/>
                </a:tc>
                <a:tc>
                  <a:txBody>
                    <a:bodyPr/>
                    <a:lstStyle/>
                    <a:p>
                      <a:r>
                        <a:rPr lang="en-US" sz="1000"/>
                        <a:t>8</a:t>
                      </a:r>
                    </a:p>
                  </a:txBody>
                  <a:tcPr/>
                </a:tc>
                <a:tc>
                  <a:txBody>
                    <a:bodyPr/>
                    <a:lstStyle/>
                    <a:p>
                      <a:r>
                        <a:rPr lang="en-US" sz="1000"/>
                        <a:t>144</a:t>
                      </a:r>
                    </a:p>
                  </a:txBody>
                  <a:tcPr/>
                </a:tc>
                <a:tc>
                  <a:txBody>
                    <a:bodyPr/>
                    <a:lstStyle/>
                    <a:p>
                      <a:r>
                        <a:rPr lang="en-US" sz="1000"/>
                        <a:t>50768</a:t>
                      </a:r>
                    </a:p>
                  </a:txBody>
                  <a:tcPr/>
                </a:tc>
                <a:tc>
                  <a:txBody>
                    <a:bodyPr/>
                    <a:lstStyle/>
                    <a:p>
                      <a:r>
                        <a:rPr lang="en-US" sz="1000"/>
                        <a:t>49575</a:t>
                      </a:r>
                    </a:p>
                  </a:txBody>
                  <a:tcPr/>
                </a:tc>
                <a:tc>
                  <a:txBody>
                    <a:bodyPr/>
                    <a:lstStyle/>
                    <a:p>
                      <a:r>
                        <a:rPr lang="en-US" sz="1000"/>
                        <a:t>152826</a:t>
                      </a:r>
                    </a:p>
                  </a:txBody>
                  <a:tcPr/>
                </a:tc>
                <a:tc>
                  <a:txBody>
                    <a:bodyPr/>
                    <a:lstStyle/>
                    <a:p>
                      <a:r>
                        <a:rPr lang="en-US" sz="1000"/>
                        <a:t>8935</a:t>
                      </a:r>
                    </a:p>
                  </a:txBody>
                  <a:tcPr/>
                </a:tc>
                <a:tc>
                  <a:txBody>
                    <a:bodyPr/>
                    <a:lstStyle/>
                    <a:p>
                      <a:r>
                        <a:rPr lang="en-US" sz="1000"/>
                        <a:t>18379</a:t>
                      </a:r>
                    </a:p>
                  </a:txBody>
                  <a:tcPr/>
                </a:tc>
                <a:tc>
                  <a:txBody>
                    <a:bodyPr/>
                    <a:lstStyle/>
                    <a:p>
                      <a:r>
                        <a:rPr lang="en-US" sz="1000"/>
                        <a:t>0.0788%</a:t>
                      </a:r>
                    </a:p>
                  </a:txBody>
                  <a:tcPr/>
                </a:tc>
                <a:tc>
                  <a:txBody>
                    <a:bodyPr/>
                    <a:lstStyle/>
                    <a:p>
                      <a:r>
                        <a:rPr lang="en-US" sz="1000"/>
                        <a:t>2.4%</a:t>
                      </a:r>
                    </a:p>
                  </a:txBody>
                  <a:tcPr/>
                </a:tc>
                <a:extLst>
                  <a:ext uri="{0D108BD9-81ED-4DB2-BD59-A6C34878D82A}">
                    <a16:rowId xmlns:a16="http://schemas.microsoft.com/office/drawing/2014/main" val="1819045287"/>
                  </a:ext>
                </a:extLst>
              </a:tr>
            </a:tbl>
          </a:graphicData>
        </a:graphic>
      </p:graphicFrame>
      <p:sp>
        <p:nvSpPr>
          <p:cNvPr id="4" name="Text Placeholder 3">
            <a:extLst>
              <a:ext uri="{FF2B5EF4-FFF2-40B4-BE49-F238E27FC236}">
                <a16:creationId xmlns:a16="http://schemas.microsoft.com/office/drawing/2014/main" id="{AD5394C3-5FCA-4BF8-BD5F-79091F68360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738553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7D6FB-4E00-4B4E-954C-291AE5C8B345}"/>
              </a:ext>
            </a:extLst>
          </p:cNvPr>
          <p:cNvSpPr>
            <a:spLocks noGrp="1"/>
          </p:cNvSpPr>
          <p:nvPr>
            <p:ph type="title"/>
          </p:nvPr>
        </p:nvSpPr>
        <p:spPr/>
        <p:txBody>
          <a:bodyPr/>
          <a:lstStyle/>
          <a:p>
            <a:r>
              <a:rPr lang="en-US"/>
              <a:t>Twitter Key Metrics Radar</a:t>
            </a:r>
          </a:p>
        </p:txBody>
      </p:sp>
      <p:graphicFrame>
        <p:nvGraphicFramePr>
          <p:cNvPr id="6" name="Chart Placeholder 5">
            <a:extLst>
              <a:ext uri="{FF2B5EF4-FFF2-40B4-BE49-F238E27FC236}">
                <a16:creationId xmlns:a16="http://schemas.microsoft.com/office/drawing/2014/main" id="{75C8549F-2D61-473E-A22F-90D5B8ECE855}"/>
              </a:ext>
            </a:extLst>
          </p:cNvPr>
          <p:cNvGraphicFramePr>
            <a:graphicFrameLocks noGrp="1"/>
          </p:cNvGraphicFramePr>
          <p:nvPr>
            <p:ph type="chart" sz="quarter" idx="13"/>
            <p:extLst>
              <p:ext uri="{D42A27DB-BD31-4B8C-83A1-F6EECF244321}">
                <p14:modId xmlns:p14="http://schemas.microsoft.com/office/powerpoint/2010/main" val="3764591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8B5802-4254-4E65-8254-60C75BDBF8E1}"/>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278B201-85BC-4BBF-9535-DB8EEE4946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6657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CB5F8-55AB-4034-B614-AA0389D18732}"/>
              </a:ext>
            </a:extLst>
          </p:cNvPr>
          <p:cNvSpPr>
            <a:spLocks noGrp="1"/>
          </p:cNvSpPr>
          <p:nvPr>
            <p:ph type="title"/>
          </p:nvPr>
        </p:nvSpPr>
        <p:spPr/>
        <p:txBody>
          <a:bodyPr/>
          <a:lstStyle/>
          <a:p>
            <a:r>
              <a:rPr lang="en-US"/>
              <a:t>Twitter Followers Total</a:t>
            </a:r>
          </a:p>
        </p:txBody>
      </p:sp>
      <p:graphicFrame>
        <p:nvGraphicFramePr>
          <p:cNvPr id="6" name="Chart Placeholder 5">
            <a:extLst>
              <a:ext uri="{FF2B5EF4-FFF2-40B4-BE49-F238E27FC236}">
                <a16:creationId xmlns:a16="http://schemas.microsoft.com/office/drawing/2014/main" id="{4B384AFB-C249-4294-9818-6D84AEA55261}"/>
              </a:ext>
            </a:extLst>
          </p:cNvPr>
          <p:cNvGraphicFramePr>
            <a:graphicFrameLocks noGrp="1"/>
          </p:cNvGraphicFramePr>
          <p:nvPr>
            <p:ph type="chart" sz="quarter" idx="13"/>
            <p:extLst>
              <p:ext uri="{D42A27DB-BD31-4B8C-83A1-F6EECF244321}">
                <p14:modId xmlns:p14="http://schemas.microsoft.com/office/powerpoint/2010/main" val="24607690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03226E-8F8C-4361-BAD2-6A99C7FD9479}"/>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A1A462FC-DBB4-4920-B2EC-6E31F9F423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16580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04DAE-53EC-43B2-96B8-EF9E35C34C3A}"/>
              </a:ext>
            </a:extLst>
          </p:cNvPr>
          <p:cNvSpPr>
            <a:spLocks noGrp="1"/>
          </p:cNvSpPr>
          <p:nvPr>
            <p:ph type="title"/>
          </p:nvPr>
        </p:nvSpPr>
        <p:spPr/>
        <p:txBody>
          <a:bodyPr/>
          <a:lstStyle/>
          <a:p>
            <a:r>
              <a:rPr lang="en-US"/>
              <a:t>Twitter Followers Change</a:t>
            </a:r>
          </a:p>
        </p:txBody>
      </p:sp>
      <p:graphicFrame>
        <p:nvGraphicFramePr>
          <p:cNvPr id="6" name="Chart Placeholder 5">
            <a:extLst>
              <a:ext uri="{FF2B5EF4-FFF2-40B4-BE49-F238E27FC236}">
                <a16:creationId xmlns:a16="http://schemas.microsoft.com/office/drawing/2014/main" id="{B75BE554-ED36-42BB-B685-F7BA42DC4E9E}"/>
              </a:ext>
            </a:extLst>
          </p:cNvPr>
          <p:cNvGraphicFramePr>
            <a:graphicFrameLocks noGrp="1"/>
          </p:cNvGraphicFramePr>
          <p:nvPr>
            <p:ph type="chart" sz="quarter" idx="13"/>
            <p:extLst>
              <p:ext uri="{D42A27DB-BD31-4B8C-83A1-F6EECF244321}">
                <p14:modId xmlns:p14="http://schemas.microsoft.com/office/powerpoint/2010/main" val="2506762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81BE1D-C8D2-4357-BF8E-BB01895CBEDB}"/>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5C5D8C34-73C7-4FB6-AB33-AE90DDF94D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7719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32F3A-2047-435A-99EF-BEDFB5A51F1D}"/>
              </a:ext>
            </a:extLst>
          </p:cNvPr>
          <p:cNvSpPr>
            <a:spLocks noGrp="1"/>
          </p:cNvSpPr>
          <p:nvPr>
            <p:ph type="title"/>
          </p:nvPr>
        </p:nvSpPr>
        <p:spPr/>
        <p:txBody>
          <a:bodyPr/>
          <a:lstStyle/>
          <a:p>
            <a:r>
              <a:rPr lang="en-US"/>
              <a:t>Twitter Followers Change Per Weekday</a:t>
            </a:r>
          </a:p>
        </p:txBody>
      </p:sp>
      <p:graphicFrame>
        <p:nvGraphicFramePr>
          <p:cNvPr id="6" name="Chart Placeholder 5">
            <a:extLst>
              <a:ext uri="{FF2B5EF4-FFF2-40B4-BE49-F238E27FC236}">
                <a16:creationId xmlns:a16="http://schemas.microsoft.com/office/drawing/2014/main" id="{CD29DF8F-8AB6-4111-BF49-2F5CF83280EC}"/>
              </a:ext>
            </a:extLst>
          </p:cNvPr>
          <p:cNvGraphicFramePr>
            <a:graphicFrameLocks noGrp="1"/>
          </p:cNvGraphicFramePr>
          <p:nvPr>
            <p:ph type="chart" sz="quarter" idx="13"/>
            <p:extLst>
              <p:ext uri="{D42A27DB-BD31-4B8C-83A1-F6EECF244321}">
                <p14:modId xmlns:p14="http://schemas.microsoft.com/office/powerpoint/2010/main" val="30202260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33665C-80B5-475E-A29A-25D4FD3B9B45}"/>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BBC80C00-34C0-4AD6-89E5-EE701A81D5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458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27BC6E-4249-4D68-B127-F903811FABE9}"/>
              </a:ext>
            </a:extLst>
          </p:cNvPr>
          <p:cNvSpPr>
            <a:spLocks noGrp="1"/>
          </p:cNvSpPr>
          <p:nvPr>
            <p:ph type="title"/>
          </p:nvPr>
        </p:nvSpPr>
        <p:spPr/>
        <p:txBody>
          <a:bodyPr/>
          <a:lstStyle/>
          <a:p>
            <a:r>
              <a:rPr lang="en-US"/>
              <a:t>Twitter Own Tweets</a:t>
            </a:r>
          </a:p>
        </p:txBody>
      </p:sp>
      <p:graphicFrame>
        <p:nvGraphicFramePr>
          <p:cNvPr id="6" name="Chart Placeholder 5">
            <a:extLst>
              <a:ext uri="{FF2B5EF4-FFF2-40B4-BE49-F238E27FC236}">
                <a16:creationId xmlns:a16="http://schemas.microsoft.com/office/drawing/2014/main" id="{96FC07ED-182C-4FD9-BF50-0543264EA545}"/>
              </a:ext>
            </a:extLst>
          </p:cNvPr>
          <p:cNvGraphicFramePr>
            <a:graphicFrameLocks noGrp="1"/>
          </p:cNvGraphicFramePr>
          <p:nvPr>
            <p:ph type="chart" sz="quarter" idx="13"/>
            <p:extLst>
              <p:ext uri="{D42A27DB-BD31-4B8C-83A1-F6EECF244321}">
                <p14:modId xmlns:p14="http://schemas.microsoft.com/office/powerpoint/2010/main" val="9165730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08C69C-7E25-4765-BB49-9FE383995CC5}"/>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EED2B43D-F3F5-4F45-816B-E4361406C8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23033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DD6D7-BC53-43DF-A8EB-D7ED59D87CD9}"/>
              </a:ext>
            </a:extLst>
          </p:cNvPr>
          <p:cNvSpPr>
            <a:spLocks noGrp="1"/>
          </p:cNvSpPr>
          <p:nvPr>
            <p:ph type="title"/>
          </p:nvPr>
        </p:nvSpPr>
        <p:spPr/>
        <p:txBody>
          <a:bodyPr/>
          <a:lstStyle/>
          <a:p>
            <a:r>
              <a:rPr lang="en-US"/>
              <a:t>Twitter Tweet Type Distribution</a:t>
            </a:r>
          </a:p>
        </p:txBody>
      </p:sp>
      <p:graphicFrame>
        <p:nvGraphicFramePr>
          <p:cNvPr id="6" name="Chart Placeholder 5">
            <a:extLst>
              <a:ext uri="{FF2B5EF4-FFF2-40B4-BE49-F238E27FC236}">
                <a16:creationId xmlns:a16="http://schemas.microsoft.com/office/drawing/2014/main" id="{549474E1-AE08-4993-84A6-E5CE4D86DCA4}"/>
              </a:ext>
            </a:extLst>
          </p:cNvPr>
          <p:cNvGraphicFramePr>
            <a:graphicFrameLocks noGrp="1"/>
          </p:cNvGraphicFramePr>
          <p:nvPr>
            <p:ph type="chart" sz="quarter" idx="13"/>
            <p:extLst>
              <p:ext uri="{D42A27DB-BD31-4B8C-83A1-F6EECF244321}">
                <p14:modId xmlns:p14="http://schemas.microsoft.com/office/powerpoint/2010/main" val="35927526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34957C-25D8-41FA-A58B-54BD96154B6E}"/>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36C1611-F2E7-41D5-B994-78047DFCA2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2126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2A395-CE97-4FC9-99F2-F57A563127CF}"/>
              </a:ext>
            </a:extLst>
          </p:cNvPr>
          <p:cNvSpPr>
            <a:spLocks noGrp="1"/>
          </p:cNvSpPr>
          <p:nvPr>
            <p:ph type="title"/>
          </p:nvPr>
        </p:nvSpPr>
        <p:spPr/>
        <p:txBody>
          <a:bodyPr/>
          <a:lstStyle/>
          <a:p>
            <a:r>
              <a:rPr lang="en-US"/>
              <a:t>Twitter Own Tweets By Weekday</a:t>
            </a:r>
          </a:p>
        </p:txBody>
      </p:sp>
      <p:graphicFrame>
        <p:nvGraphicFramePr>
          <p:cNvPr id="6" name="Chart Placeholder 5">
            <a:extLst>
              <a:ext uri="{FF2B5EF4-FFF2-40B4-BE49-F238E27FC236}">
                <a16:creationId xmlns:a16="http://schemas.microsoft.com/office/drawing/2014/main" id="{310CB783-443D-40A8-8278-7DDC1C33951F}"/>
              </a:ext>
            </a:extLst>
          </p:cNvPr>
          <p:cNvGraphicFramePr>
            <a:graphicFrameLocks noGrp="1"/>
          </p:cNvGraphicFramePr>
          <p:nvPr>
            <p:ph type="chart" sz="quarter" idx="13"/>
            <p:extLst>
              <p:ext uri="{D42A27DB-BD31-4B8C-83A1-F6EECF244321}">
                <p14:modId xmlns:p14="http://schemas.microsoft.com/office/powerpoint/2010/main" val="24044717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60F2D7-EB25-4D15-B26C-F18721578168}"/>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37F0D0CA-1D0C-4F27-BB98-37F52EFD84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6156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35BF2-350D-4982-934A-B92785A47D31}"/>
              </a:ext>
            </a:extLst>
          </p:cNvPr>
          <p:cNvSpPr>
            <a:spLocks noGrp="1"/>
          </p:cNvSpPr>
          <p:nvPr>
            <p:ph type="title"/>
          </p:nvPr>
        </p:nvSpPr>
        <p:spPr/>
        <p:txBody>
          <a:bodyPr/>
          <a:lstStyle/>
          <a:p>
            <a:r>
              <a:rPr lang="en-US"/>
              <a:t>Twitter Interaction Rate By Weekday</a:t>
            </a:r>
          </a:p>
        </p:txBody>
      </p:sp>
      <p:graphicFrame>
        <p:nvGraphicFramePr>
          <p:cNvPr id="6" name="Chart Placeholder 5">
            <a:extLst>
              <a:ext uri="{FF2B5EF4-FFF2-40B4-BE49-F238E27FC236}">
                <a16:creationId xmlns:a16="http://schemas.microsoft.com/office/drawing/2014/main" id="{062AE28A-2C53-4EBD-BFD7-D5CC3825A5C2}"/>
              </a:ext>
            </a:extLst>
          </p:cNvPr>
          <p:cNvGraphicFramePr>
            <a:graphicFrameLocks noGrp="1"/>
          </p:cNvGraphicFramePr>
          <p:nvPr>
            <p:ph type="chart" sz="quarter" idx="13"/>
            <p:extLst>
              <p:ext uri="{D42A27DB-BD31-4B8C-83A1-F6EECF244321}">
                <p14:modId xmlns:p14="http://schemas.microsoft.com/office/powerpoint/2010/main" val="36516394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DB06D9-490D-4EF2-9117-8D5E1C33A4D0}"/>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CEC774FC-B2A2-4ADE-9171-DCBE1B785B1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2483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450E49-3ED6-4B18-A256-1DAB77320728}"/>
              </a:ext>
            </a:extLst>
          </p:cNvPr>
          <p:cNvSpPr>
            <a:spLocks noGrp="1"/>
          </p:cNvSpPr>
          <p:nvPr>
            <p:ph type="title"/>
          </p:nvPr>
        </p:nvSpPr>
        <p:spPr/>
        <p:txBody>
          <a:bodyPr/>
          <a:lstStyle/>
          <a:p>
            <a:r>
              <a:rPr lang="en-US"/>
              <a:t>Twitter Own Tweets By Hour</a:t>
            </a:r>
          </a:p>
        </p:txBody>
      </p:sp>
      <p:graphicFrame>
        <p:nvGraphicFramePr>
          <p:cNvPr id="6" name="Chart Placeholder 5">
            <a:extLst>
              <a:ext uri="{FF2B5EF4-FFF2-40B4-BE49-F238E27FC236}">
                <a16:creationId xmlns:a16="http://schemas.microsoft.com/office/drawing/2014/main" id="{56715222-2359-4CCC-A0E0-C5FE1F548DEA}"/>
              </a:ext>
            </a:extLst>
          </p:cNvPr>
          <p:cNvGraphicFramePr>
            <a:graphicFrameLocks noGrp="1"/>
          </p:cNvGraphicFramePr>
          <p:nvPr>
            <p:ph type="chart" sz="quarter" idx="13"/>
            <p:extLst>
              <p:ext uri="{D42A27DB-BD31-4B8C-83A1-F6EECF244321}">
                <p14:modId xmlns:p14="http://schemas.microsoft.com/office/powerpoint/2010/main" val="16479597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CCAD641-5DAC-41A6-8498-04970A3DEC25}"/>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85AEA007-7574-4CEA-99C4-8928E2CE7C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62051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6DD6EC-6D57-4D4D-BAE1-9EFA7FBA777F}"/>
              </a:ext>
            </a:extLst>
          </p:cNvPr>
          <p:cNvSpPr>
            <a:spLocks noGrp="1"/>
          </p:cNvSpPr>
          <p:nvPr>
            <p:ph type="title"/>
          </p:nvPr>
        </p:nvSpPr>
        <p:spPr/>
        <p:txBody>
          <a:bodyPr/>
          <a:lstStyle/>
          <a:p>
            <a:r>
              <a:rPr lang="en-US"/>
              <a:t>Twitter Interaction Rate By Hour</a:t>
            </a:r>
          </a:p>
        </p:txBody>
      </p:sp>
      <p:graphicFrame>
        <p:nvGraphicFramePr>
          <p:cNvPr id="6" name="Chart Placeholder 5">
            <a:extLst>
              <a:ext uri="{FF2B5EF4-FFF2-40B4-BE49-F238E27FC236}">
                <a16:creationId xmlns:a16="http://schemas.microsoft.com/office/drawing/2014/main" id="{F759F79A-55E4-4A50-9F5C-F792CE312860}"/>
              </a:ext>
            </a:extLst>
          </p:cNvPr>
          <p:cNvGraphicFramePr>
            <a:graphicFrameLocks noGrp="1"/>
          </p:cNvGraphicFramePr>
          <p:nvPr>
            <p:ph type="chart" sz="quarter" idx="13"/>
            <p:extLst>
              <p:ext uri="{D42A27DB-BD31-4B8C-83A1-F6EECF244321}">
                <p14:modId xmlns:p14="http://schemas.microsoft.com/office/powerpoint/2010/main" val="4280112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982C3C-A850-434F-A6C2-02CA9BCA60A7}"/>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6C633556-F81C-4FB9-8C0F-30466C83BA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1903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76E8A1-0D88-4EBF-9E34-7F085D085850}"/>
              </a:ext>
            </a:extLst>
          </p:cNvPr>
          <p:cNvSpPr>
            <a:spLocks noGrp="1"/>
          </p:cNvSpPr>
          <p:nvPr>
            <p:ph type="title"/>
          </p:nvPr>
        </p:nvSpPr>
        <p:spPr/>
        <p:txBody>
          <a:bodyPr/>
          <a:lstStyle/>
          <a:p>
            <a:r>
              <a:rPr lang="en-US"/>
              <a:t>Twitter Own and Retweeted Tweets Table - 1 of 4</a:t>
            </a:r>
          </a:p>
        </p:txBody>
      </p:sp>
      <p:graphicFrame>
        <p:nvGraphicFramePr>
          <p:cNvPr id="5" name="Table Placeholder 4">
            <a:extLst>
              <a:ext uri="{FF2B5EF4-FFF2-40B4-BE49-F238E27FC236}">
                <a16:creationId xmlns:a16="http://schemas.microsoft.com/office/drawing/2014/main" id="{10CD25EA-B2C0-4E54-88FD-9AB57872ED35}"/>
              </a:ext>
            </a:extLst>
          </p:cNvPr>
          <p:cNvGraphicFramePr>
            <a:graphicFrameLocks noGrp="1"/>
          </p:cNvGraphicFramePr>
          <p:nvPr>
            <p:ph type="tbl" sz="quarter" idx="13"/>
            <p:extLst>
              <p:ext uri="{D42A27DB-BD31-4B8C-83A1-F6EECF244321}">
                <p14:modId xmlns:p14="http://schemas.microsoft.com/office/powerpoint/2010/main" val="24131249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72007770"/>
                    </a:ext>
                  </a:extLst>
                </a:gridCol>
                <a:gridCol w="822960">
                  <a:extLst>
                    <a:ext uri="{9D8B030D-6E8A-4147-A177-3AD203B41FA5}">
                      <a16:colId xmlns:a16="http://schemas.microsoft.com/office/drawing/2014/main" val="1032997409"/>
                    </a:ext>
                  </a:extLst>
                </a:gridCol>
                <a:gridCol w="822960">
                  <a:extLst>
                    <a:ext uri="{9D8B030D-6E8A-4147-A177-3AD203B41FA5}">
                      <a16:colId xmlns:a16="http://schemas.microsoft.com/office/drawing/2014/main" val="1063304687"/>
                    </a:ext>
                  </a:extLst>
                </a:gridCol>
                <a:gridCol w="822960">
                  <a:extLst>
                    <a:ext uri="{9D8B030D-6E8A-4147-A177-3AD203B41FA5}">
                      <a16:colId xmlns:a16="http://schemas.microsoft.com/office/drawing/2014/main" val="1787871204"/>
                    </a:ext>
                  </a:extLst>
                </a:gridCol>
                <a:gridCol w="822960">
                  <a:extLst>
                    <a:ext uri="{9D8B030D-6E8A-4147-A177-3AD203B41FA5}">
                      <a16:colId xmlns:a16="http://schemas.microsoft.com/office/drawing/2014/main" val="1392029569"/>
                    </a:ext>
                  </a:extLst>
                </a:gridCol>
                <a:gridCol w="822960">
                  <a:extLst>
                    <a:ext uri="{9D8B030D-6E8A-4147-A177-3AD203B41FA5}">
                      <a16:colId xmlns:a16="http://schemas.microsoft.com/office/drawing/2014/main" val="3970143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70565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 - 2018-02-04 02:17:48</a:t>
                      </a:r>
                      <a:r>
                        <a:rPr kumimoji="0" lang="es-ES" sz="1000" b="0" i="0" u="none" strike="noStrike" kern="1200" cap="none" spc="0" normalizeH="0" baseline="0" noProof="0">
                          <a:ln>
                            <a:noFill/>
                          </a:ln>
                          <a:solidFill>
                            <a:prstClr val="black"/>
                          </a:solidFill>
                          <a:effectLst/>
                          <a:uLnTx/>
                          <a:uFillTx/>
                          <a:latin typeface="+mn-lt"/>
                          <a:ea typeface="+mn-ea"/>
                          <a:cs typeface="+mn-cs"/>
                        </a:rPr>
                        <a:t>
#TNTSports | Tremendo, espectacular, fantástico golazo de Nacho Scocco para el 2-0 de #River sobre #Olimpo. ¿El gol de la Superliga? https://t.co/Vt7swp7quT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37.6145%</a:t>
                      </a:r>
                    </a:p>
                  </a:txBody>
                  <a:tcPr/>
                </a:tc>
                <a:extLst>
                  <a:ext uri="{0D108BD9-81ED-4DB2-BD59-A6C34878D82A}">
                    <a16:rowId xmlns:a16="http://schemas.microsoft.com/office/drawing/2014/main" val="2010004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 - 2018-02-03 21:24:12</a:t>
                      </a:r>
                      <a:r>
                        <a:rPr kumimoji="0" lang="es-ES" sz="1000" b="0" i="0" u="none" strike="noStrike" kern="1200" cap="none" spc="0" normalizeH="0" baseline="0" noProof="0">
                          <a:ln>
                            <a:noFill/>
                          </a:ln>
                          <a:solidFill>
                            <a:prstClr val="black"/>
                          </a:solidFill>
                          <a:effectLst/>
                          <a:uLnTx/>
                          <a:uFillTx/>
                          <a:latin typeface="+mn-lt"/>
                          <a:ea typeface="+mn-ea"/>
                          <a:cs typeface="+mn-cs"/>
                        </a:rPr>
                        <a:t>
#TNTSports | ¿Esto es algo nuevo? 🤔 https://t.co/TacsW1q9i9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2.3465%</a:t>
                      </a:r>
                    </a:p>
                  </a:txBody>
                  <a:tcPr/>
                </a:tc>
                <a:extLst>
                  <a:ext uri="{0D108BD9-81ED-4DB2-BD59-A6C34878D82A}">
                    <a16:rowId xmlns:a16="http://schemas.microsoft.com/office/drawing/2014/main" val="4150354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 - 2018-02-04 01:49:32</a:t>
                      </a:r>
                      <a:r>
                        <a:rPr kumimoji="0" lang="es-ES" sz="1000" b="0" i="0" u="none" strike="noStrike" kern="1200" cap="none" spc="0" normalizeH="0" baseline="0" noProof="0">
                          <a:ln>
                            <a:noFill/>
                          </a:ln>
                          <a:solidFill>
                            <a:prstClr val="black"/>
                          </a:solidFill>
                          <a:effectLst/>
                          <a:uLnTx/>
                          <a:uFillTx/>
                          <a:latin typeface="+mn-lt"/>
                          <a:ea typeface="+mn-ea"/>
                          <a:cs typeface="+mn-cs"/>
                        </a:rPr>
                        <a:t>
#TNTSports | El golazo de tiro libre de Nacho Scocco https://t.co/nd8IUI820w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2.4550%</a:t>
                      </a:r>
                    </a:p>
                  </a:txBody>
                  <a:tcPr/>
                </a:tc>
                <a:extLst>
                  <a:ext uri="{0D108BD9-81ED-4DB2-BD59-A6C34878D82A}">
                    <a16:rowId xmlns:a16="http://schemas.microsoft.com/office/drawing/2014/main" val="477858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 - 2018-02-05 00:46:36</a:t>
                      </a:r>
                      <a:r>
                        <a:rPr kumimoji="0" lang="es-ES" sz="1000" b="0" i="0" u="none" strike="noStrike" kern="1200" cap="none" spc="0" normalizeH="0" baseline="0" noProof="0">
                          <a:ln>
                            <a:noFill/>
                          </a:ln>
                          <a:solidFill>
                            <a:prstClr val="black"/>
                          </a:solidFill>
                          <a:effectLst/>
                          <a:uLnTx/>
                          <a:uFillTx/>
                          <a:latin typeface="+mn-lt"/>
                          <a:ea typeface="+mn-ea"/>
                          <a:cs typeface="+mn-cs"/>
                        </a:rPr>
                        <a:t>
#TNTSports | Lautaro Martínez se enteró que Sampaoli fue a verlo y se puso nervioso... ¡Golazo de #Racing! https://t.co/kwyFkk8rAc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2.8457%</a:t>
                      </a:r>
                    </a:p>
                  </a:txBody>
                  <a:tcPr/>
                </a:tc>
                <a:extLst>
                  <a:ext uri="{0D108BD9-81ED-4DB2-BD59-A6C34878D82A}">
                    <a16:rowId xmlns:a16="http://schemas.microsoft.com/office/drawing/2014/main" val="3740929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 - 2018-02-25 00:22:04</a:t>
                      </a:r>
                      <a:r>
                        <a:rPr kumimoji="0" lang="es-ES" sz="1000" b="0" i="0" u="none" strike="noStrike" kern="1200" cap="none" spc="0" normalizeH="0" baseline="0" noProof="0">
                          <a:ln>
                            <a:noFill/>
                          </a:ln>
                          <a:solidFill>
                            <a:prstClr val="black"/>
                          </a:solidFill>
                          <a:effectLst/>
                          <a:uLnTx/>
                          <a:uFillTx/>
                          <a:latin typeface="+mn-lt"/>
                          <a:ea typeface="+mn-ea"/>
                          <a:cs typeface="+mn-cs"/>
                        </a:rPr>
                        <a:t>
#TNTSports | Mauro Zárate, como un hincha más tras el triunfo de #Vélez https://t.co/EbtHoDbNT4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1.5688%</a:t>
                      </a:r>
                    </a:p>
                  </a:txBody>
                  <a:tcPr/>
                </a:tc>
                <a:extLst>
                  <a:ext uri="{0D108BD9-81ED-4DB2-BD59-A6C34878D82A}">
                    <a16:rowId xmlns:a16="http://schemas.microsoft.com/office/drawing/2014/main" val="657296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 - 2018-02-05 01:02:28</a:t>
                      </a:r>
                      <a:r>
                        <a:rPr kumimoji="0" lang="es-ES" sz="1000" b="0" i="0" u="none" strike="noStrike" kern="1200" cap="none" spc="0" normalizeH="0" baseline="0" noProof="0">
                          <a:ln>
                            <a:noFill/>
                          </a:ln>
                          <a:solidFill>
                            <a:prstClr val="black"/>
                          </a:solidFill>
                          <a:effectLst/>
                          <a:uLnTx/>
                          <a:uFillTx/>
                          <a:latin typeface="+mn-lt"/>
                          <a:ea typeface="+mn-ea"/>
                          <a:cs typeface="+mn-cs"/>
                        </a:rPr>
                        <a:t>
#TNTSports | Lautaro Martínez metió un golazo y el gesto de Sampaoli lo dice todo https://t.co/uGgQ4VzKk0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1.8888%</a:t>
                      </a:r>
                    </a:p>
                  </a:txBody>
                  <a:tcPr/>
                </a:tc>
                <a:extLst>
                  <a:ext uri="{0D108BD9-81ED-4DB2-BD59-A6C34878D82A}">
                    <a16:rowId xmlns:a16="http://schemas.microsoft.com/office/drawing/2014/main" val="506238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 - 2018-02-07 12:05:39</a:t>
                      </a:r>
                      <a:r>
                        <a:rPr kumimoji="0" lang="es-ES" sz="1000" b="0" i="0" u="none" strike="noStrike" kern="1200" cap="none" spc="0" normalizeH="0" baseline="0" noProof="0">
                          <a:ln>
                            <a:noFill/>
                          </a:ln>
                          <a:solidFill>
                            <a:prstClr val="black"/>
                          </a:solidFill>
                          <a:effectLst/>
                          <a:uLnTx/>
                          <a:uFillTx/>
                          <a:latin typeface="+mn-lt"/>
                          <a:ea typeface="+mn-ea"/>
                          <a:cs typeface="+mn-cs"/>
                        </a:rPr>
                        <a:t>
En un mano a mano... ¿a quién elegís para ir al Mundial?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1.1571%</a:t>
                      </a:r>
                    </a:p>
                  </a:txBody>
                  <a:tcPr/>
                </a:tc>
                <a:extLst>
                  <a:ext uri="{0D108BD9-81ED-4DB2-BD59-A6C34878D82A}">
                    <a16:rowId xmlns:a16="http://schemas.microsoft.com/office/drawing/2014/main" val="920698547"/>
                  </a:ext>
                </a:extLst>
              </a:tr>
            </a:tbl>
          </a:graphicData>
        </a:graphic>
      </p:graphicFrame>
      <p:sp>
        <p:nvSpPr>
          <p:cNvPr id="4" name="Text Placeholder 3">
            <a:extLst>
              <a:ext uri="{FF2B5EF4-FFF2-40B4-BE49-F238E27FC236}">
                <a16:creationId xmlns:a16="http://schemas.microsoft.com/office/drawing/2014/main" id="{51F3AE7D-1B53-4619-8E2B-66FBA593179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1920918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F9BB6-7BA6-420B-90E5-4CD49EAC5191}"/>
              </a:ext>
            </a:extLst>
          </p:cNvPr>
          <p:cNvSpPr>
            <a:spLocks noGrp="1"/>
          </p:cNvSpPr>
          <p:nvPr>
            <p:ph type="title"/>
          </p:nvPr>
        </p:nvSpPr>
        <p:spPr/>
        <p:txBody>
          <a:bodyPr/>
          <a:lstStyle/>
          <a:p>
            <a:r>
              <a:rPr lang="en-US"/>
              <a:t>Twitter Own and Retweeted Tweets Table - 2 of 4</a:t>
            </a:r>
          </a:p>
        </p:txBody>
      </p:sp>
      <p:graphicFrame>
        <p:nvGraphicFramePr>
          <p:cNvPr id="5" name="Table Placeholder 4">
            <a:extLst>
              <a:ext uri="{FF2B5EF4-FFF2-40B4-BE49-F238E27FC236}">
                <a16:creationId xmlns:a16="http://schemas.microsoft.com/office/drawing/2014/main" id="{8A9A4DA3-2E26-4ADF-9AA0-C1175FB67848}"/>
              </a:ext>
            </a:extLst>
          </p:cNvPr>
          <p:cNvGraphicFramePr>
            <a:graphicFrameLocks noGrp="1"/>
          </p:cNvGraphicFramePr>
          <p:nvPr>
            <p:ph type="tbl" sz="quarter" idx="13"/>
            <p:extLst>
              <p:ext uri="{D42A27DB-BD31-4B8C-83A1-F6EECF244321}">
                <p14:modId xmlns:p14="http://schemas.microsoft.com/office/powerpoint/2010/main" val="3130664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72883889"/>
                    </a:ext>
                  </a:extLst>
                </a:gridCol>
                <a:gridCol w="822960">
                  <a:extLst>
                    <a:ext uri="{9D8B030D-6E8A-4147-A177-3AD203B41FA5}">
                      <a16:colId xmlns:a16="http://schemas.microsoft.com/office/drawing/2014/main" val="1377290298"/>
                    </a:ext>
                  </a:extLst>
                </a:gridCol>
                <a:gridCol w="822960">
                  <a:extLst>
                    <a:ext uri="{9D8B030D-6E8A-4147-A177-3AD203B41FA5}">
                      <a16:colId xmlns:a16="http://schemas.microsoft.com/office/drawing/2014/main" val="2622954061"/>
                    </a:ext>
                  </a:extLst>
                </a:gridCol>
                <a:gridCol w="822960">
                  <a:extLst>
                    <a:ext uri="{9D8B030D-6E8A-4147-A177-3AD203B41FA5}">
                      <a16:colId xmlns:a16="http://schemas.microsoft.com/office/drawing/2014/main" val="309365944"/>
                    </a:ext>
                  </a:extLst>
                </a:gridCol>
                <a:gridCol w="822960">
                  <a:extLst>
                    <a:ext uri="{9D8B030D-6E8A-4147-A177-3AD203B41FA5}">
                      <a16:colId xmlns:a16="http://schemas.microsoft.com/office/drawing/2014/main" val="2085072459"/>
                    </a:ext>
                  </a:extLst>
                </a:gridCol>
                <a:gridCol w="822960">
                  <a:extLst>
                    <a:ext uri="{9D8B030D-6E8A-4147-A177-3AD203B41FA5}">
                      <a16:colId xmlns:a16="http://schemas.microsoft.com/office/drawing/2014/main" val="3999350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89944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@TNTSportsLA - 2018-02-18 02:09:39</a:t>
                      </a:r>
                      <a:r>
                        <a:rPr kumimoji="0" lang="en-US" sz="1000" b="0" i="0" u="none" strike="noStrike" kern="1200" cap="none" spc="0" normalizeH="0" baseline="0" noProof="0">
                          <a:ln>
                            <a:noFill/>
                          </a:ln>
                          <a:solidFill>
                            <a:prstClr val="black"/>
                          </a:solidFill>
                          <a:effectLst/>
                          <a:uLnTx/>
                          <a:uFillTx/>
                          <a:latin typeface="+mn-lt"/>
                          <a:ea typeface="+mn-ea"/>
                          <a:cs typeface="+mn-cs"/>
                        </a:rPr>
                        <a:t>
#TNTSports | Lujito de  López Pissano a plena confianza https://t.co/SgVaGEXxDS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2.4196%</a:t>
                      </a:r>
                    </a:p>
                  </a:txBody>
                  <a:tcPr/>
                </a:tc>
                <a:extLst>
                  <a:ext uri="{0D108BD9-81ED-4DB2-BD59-A6C34878D82A}">
                    <a16:rowId xmlns:a16="http://schemas.microsoft.com/office/drawing/2014/main" val="1409448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 - 2018-02-01 22:00:01</a:t>
                      </a:r>
                      <a:r>
                        <a:rPr kumimoji="0" lang="es-ES" sz="1000" b="0" i="0" u="none" strike="noStrike" kern="1200" cap="none" spc="0" normalizeH="0" baseline="0" noProof="0">
                          <a:ln>
                            <a:noFill/>
                          </a:ln>
                          <a:solidFill>
                            <a:prstClr val="black"/>
                          </a:solidFill>
                          <a:effectLst/>
                          <a:uLnTx/>
                          <a:uFillTx/>
                          <a:latin typeface="+mn-lt"/>
                          <a:ea typeface="+mn-ea"/>
                          <a:cs typeface="+mn-cs"/>
                        </a:rPr>
                        <a:t>
La #Superliga también se juega en las redes. Se filtró una conversación en la que se cruzan los equipos que están peleando la punta. ¿Será así de disputado el resto del torneo? https://t.co/Ttm1xrVn6k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2.0526%</a:t>
                      </a:r>
                    </a:p>
                  </a:txBody>
                  <a:tcPr/>
                </a:tc>
                <a:extLst>
                  <a:ext uri="{0D108BD9-81ED-4DB2-BD59-A6C34878D82A}">
                    <a16:rowId xmlns:a16="http://schemas.microsoft.com/office/drawing/2014/main" val="3195408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@TNTSportsLA - 2018-02-05 23:43:20</a:t>
                      </a:r>
                      <a:r>
                        <a:rPr kumimoji="0" lang="pt-BR" sz="1000" b="0" i="0" u="none" strike="noStrike" kern="1200" cap="none" spc="0" normalizeH="0" baseline="0" noProof="0">
                          <a:ln>
                            <a:noFill/>
                          </a:ln>
                          <a:solidFill>
                            <a:prstClr val="black"/>
                          </a:solidFill>
                          <a:effectLst/>
                          <a:uLnTx/>
                          <a:uFillTx/>
                          <a:latin typeface="+mn-lt"/>
                          <a:ea typeface="+mn-ea"/>
                          <a:cs typeface="+mn-cs"/>
                        </a:rPr>
                        <a:t>
#TNTSports | ¿Entra o sale Silva? https://t.co/iW0uPkRAE2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2.4228%</a:t>
                      </a:r>
                    </a:p>
                  </a:txBody>
                  <a:tcPr/>
                </a:tc>
                <a:extLst>
                  <a:ext uri="{0D108BD9-81ED-4DB2-BD59-A6C34878D82A}">
                    <a16:rowId xmlns:a16="http://schemas.microsoft.com/office/drawing/2014/main" val="2538753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 - 2018-02-10 19:41:19</a:t>
                      </a:r>
                      <a:r>
                        <a:rPr kumimoji="0" lang="es-ES" sz="1000" b="0" i="0" u="none" strike="noStrike" kern="1200" cap="none" spc="0" normalizeH="0" baseline="0" noProof="0">
                          <a:ln>
                            <a:noFill/>
                          </a:ln>
                          <a:solidFill>
                            <a:prstClr val="black"/>
                          </a:solidFill>
                          <a:effectLst/>
                          <a:uLnTx/>
                          <a:uFillTx/>
                          <a:latin typeface="+mn-lt"/>
                          <a:ea typeface="+mn-ea"/>
                          <a:cs typeface="+mn-cs"/>
                        </a:rPr>
                        <a:t>
#TNTSports | ¡Pobre hombre! A este hincha de #Vélez se le cayó algo en la tribuna. ¿Lo habrá recuperado? ¡Tremendo! https://t.co/dJzwkAdKdq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1.7216%</a:t>
                      </a:r>
                    </a:p>
                  </a:txBody>
                  <a:tcPr/>
                </a:tc>
                <a:extLst>
                  <a:ext uri="{0D108BD9-81ED-4DB2-BD59-A6C34878D82A}">
                    <a16:rowId xmlns:a16="http://schemas.microsoft.com/office/drawing/2014/main" val="218731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 - 2018-02-20 18:01:55</a:t>
                      </a:r>
                      <a:r>
                        <a:rPr kumimoji="0" lang="es-ES" sz="1000" b="0" i="0" u="none" strike="noStrike" kern="1200" cap="none" spc="0" normalizeH="0" baseline="0" noProof="0">
                          <a:ln>
                            <a:noFill/>
                          </a:ln>
                          <a:solidFill>
                            <a:prstClr val="black"/>
                          </a:solidFill>
                          <a:effectLst/>
                          <a:uLnTx/>
                          <a:uFillTx/>
                          <a:latin typeface="+mn-lt"/>
                          <a:ea typeface="+mn-ea"/>
                          <a:cs typeface="+mn-cs"/>
                        </a:rPr>
                        <a:t>
Central 3G: ganó, gustó y goleó. Por eso es el equipo de la fecha. https://t.co/OkGgJ4emnw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1.6177%</a:t>
                      </a:r>
                    </a:p>
                  </a:txBody>
                  <a:tcPr/>
                </a:tc>
                <a:extLst>
                  <a:ext uri="{0D108BD9-81ED-4DB2-BD59-A6C34878D82A}">
                    <a16:rowId xmlns:a16="http://schemas.microsoft.com/office/drawing/2014/main" val="2890604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@TNTSportsLA - 2018-02-24 22:31:33</a:t>
                      </a:r>
                      <a:r>
                        <a:rPr kumimoji="0" lang="en-US" sz="1000" b="0" i="0" u="none" strike="noStrike" kern="1200" cap="none" spc="0" normalizeH="0" baseline="0" noProof="0">
                          <a:ln>
                            <a:noFill/>
                          </a:ln>
                          <a:solidFill>
                            <a:prstClr val="black"/>
                          </a:solidFill>
                          <a:effectLst/>
                          <a:uLnTx/>
                          <a:uFillTx/>
                          <a:latin typeface="+mn-lt"/>
                          <a:ea typeface="+mn-ea"/>
                          <a:cs typeface="+mn-cs"/>
                        </a:rPr>
                        <a:t>
#TNTSports | ¿Había penal de Martínez Quarta a Bouzat? https://t.co/qbpiQkPHWN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1.8046%</a:t>
                      </a:r>
                    </a:p>
                  </a:txBody>
                  <a:tcPr/>
                </a:tc>
                <a:extLst>
                  <a:ext uri="{0D108BD9-81ED-4DB2-BD59-A6C34878D82A}">
                    <a16:rowId xmlns:a16="http://schemas.microsoft.com/office/drawing/2014/main" val="817930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 - 2018-02-11 23:44:25</a:t>
                      </a:r>
                      <a:r>
                        <a:rPr kumimoji="0" lang="es-ES" sz="1000" b="0" i="0" u="none" strike="noStrike" kern="1200" cap="none" spc="0" normalizeH="0" baseline="0" noProof="0">
                          <a:ln>
                            <a:noFill/>
                          </a:ln>
                          <a:solidFill>
                            <a:prstClr val="black"/>
                          </a:solidFill>
                          <a:effectLst/>
                          <a:uLnTx/>
                          <a:uFillTx/>
                          <a:latin typeface="+mn-lt"/>
                          <a:ea typeface="+mn-ea"/>
                          <a:cs typeface="+mn-cs"/>
                        </a:rPr>
                        <a:t>
#TNTSports | Así fue el gol de Fabra: ¿le pegó al arco o tiró el centro? https://t.co/q1W804KJZO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1.5130%</a:t>
                      </a:r>
                    </a:p>
                  </a:txBody>
                  <a:tcPr/>
                </a:tc>
                <a:extLst>
                  <a:ext uri="{0D108BD9-81ED-4DB2-BD59-A6C34878D82A}">
                    <a16:rowId xmlns:a16="http://schemas.microsoft.com/office/drawing/2014/main" val="2175378588"/>
                  </a:ext>
                </a:extLst>
              </a:tr>
            </a:tbl>
          </a:graphicData>
        </a:graphic>
      </p:graphicFrame>
      <p:sp>
        <p:nvSpPr>
          <p:cNvPr id="4" name="Text Placeholder 3">
            <a:extLst>
              <a:ext uri="{FF2B5EF4-FFF2-40B4-BE49-F238E27FC236}">
                <a16:creationId xmlns:a16="http://schemas.microsoft.com/office/drawing/2014/main" id="{DA304745-BF70-4BFC-A431-171C017F15A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7639273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7302F-CC9F-46CD-B10D-6ACCED58373B}"/>
              </a:ext>
            </a:extLst>
          </p:cNvPr>
          <p:cNvSpPr>
            <a:spLocks noGrp="1"/>
          </p:cNvSpPr>
          <p:nvPr>
            <p:ph type="title"/>
          </p:nvPr>
        </p:nvSpPr>
        <p:spPr/>
        <p:txBody>
          <a:bodyPr/>
          <a:lstStyle/>
          <a:p>
            <a:r>
              <a:rPr lang="en-US"/>
              <a:t>Twitter Own and Retweeted Tweets Table - 3 of 4</a:t>
            </a:r>
          </a:p>
        </p:txBody>
      </p:sp>
      <p:graphicFrame>
        <p:nvGraphicFramePr>
          <p:cNvPr id="5" name="Table Placeholder 4">
            <a:extLst>
              <a:ext uri="{FF2B5EF4-FFF2-40B4-BE49-F238E27FC236}">
                <a16:creationId xmlns:a16="http://schemas.microsoft.com/office/drawing/2014/main" id="{A477125C-79B9-499C-ADC1-FE50539BC9C7}"/>
              </a:ext>
            </a:extLst>
          </p:cNvPr>
          <p:cNvGraphicFramePr>
            <a:graphicFrameLocks noGrp="1"/>
          </p:cNvGraphicFramePr>
          <p:nvPr>
            <p:ph type="tbl" sz="quarter" idx="13"/>
            <p:extLst>
              <p:ext uri="{D42A27DB-BD31-4B8C-83A1-F6EECF244321}">
                <p14:modId xmlns:p14="http://schemas.microsoft.com/office/powerpoint/2010/main" val="1152833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85230254"/>
                    </a:ext>
                  </a:extLst>
                </a:gridCol>
                <a:gridCol w="822960">
                  <a:extLst>
                    <a:ext uri="{9D8B030D-6E8A-4147-A177-3AD203B41FA5}">
                      <a16:colId xmlns:a16="http://schemas.microsoft.com/office/drawing/2014/main" val="434468534"/>
                    </a:ext>
                  </a:extLst>
                </a:gridCol>
                <a:gridCol w="822960">
                  <a:extLst>
                    <a:ext uri="{9D8B030D-6E8A-4147-A177-3AD203B41FA5}">
                      <a16:colId xmlns:a16="http://schemas.microsoft.com/office/drawing/2014/main" val="4092841102"/>
                    </a:ext>
                  </a:extLst>
                </a:gridCol>
                <a:gridCol w="822960">
                  <a:extLst>
                    <a:ext uri="{9D8B030D-6E8A-4147-A177-3AD203B41FA5}">
                      <a16:colId xmlns:a16="http://schemas.microsoft.com/office/drawing/2014/main" val="2813876452"/>
                    </a:ext>
                  </a:extLst>
                </a:gridCol>
                <a:gridCol w="822960">
                  <a:extLst>
                    <a:ext uri="{9D8B030D-6E8A-4147-A177-3AD203B41FA5}">
                      <a16:colId xmlns:a16="http://schemas.microsoft.com/office/drawing/2014/main" val="351004648"/>
                    </a:ext>
                  </a:extLst>
                </a:gridCol>
                <a:gridCol w="822960">
                  <a:extLst>
                    <a:ext uri="{9D8B030D-6E8A-4147-A177-3AD203B41FA5}">
                      <a16:colId xmlns:a16="http://schemas.microsoft.com/office/drawing/2014/main" val="3445805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510195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 - 2018-02-10 22:42:11</a:t>
                      </a:r>
                      <a:r>
                        <a:rPr kumimoji="0" lang="es-ES" sz="1000" b="0" i="0" u="none" strike="noStrike" kern="1200" cap="none" spc="0" normalizeH="0" baseline="0" noProof="0">
                          <a:ln>
                            <a:noFill/>
                          </a:ln>
                          <a:solidFill>
                            <a:prstClr val="black"/>
                          </a:solidFill>
                          <a:effectLst/>
                          <a:uLnTx/>
                          <a:uFillTx/>
                          <a:latin typeface="+mn-lt"/>
                          <a:ea typeface="+mn-ea"/>
                          <a:cs typeface="+mn-cs"/>
                        </a:rPr>
                        <a:t>
#TNTSports | El Chapu Braña minimizó la situación que provocó la detención de Lattanzio: "Para esas pelotudeces están todos, no me interesa" https://t.co/V6Eybx268m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1.3158%</a:t>
                      </a:r>
                    </a:p>
                  </a:txBody>
                  <a:tcPr/>
                </a:tc>
                <a:extLst>
                  <a:ext uri="{0D108BD9-81ED-4DB2-BD59-A6C34878D82A}">
                    <a16:rowId xmlns:a16="http://schemas.microsoft.com/office/drawing/2014/main" val="1459725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 - 2018-02-20 00:54:07</a:t>
                      </a:r>
                      <a:r>
                        <a:rPr kumimoji="0" lang="es-ES" sz="1000" b="0" i="0" u="none" strike="noStrike" kern="1200" cap="none" spc="0" normalizeH="0" baseline="0" noProof="0">
                          <a:ln>
                            <a:noFill/>
                          </a:ln>
                          <a:solidFill>
                            <a:prstClr val="black"/>
                          </a:solidFill>
                          <a:effectLst/>
                          <a:uLnTx/>
                          <a:uFillTx/>
                          <a:latin typeface="+mn-lt"/>
                          <a:ea typeface="+mn-ea"/>
                          <a:cs typeface="+mn-cs"/>
                        </a:rPr>
                        <a:t>
#TNTSports | Gigante el ecuatoriano Domínguez para taparle el gol a #Gimnasia dos veces en una jugada https://t.co/USBYDPFrM6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1.1510%</a:t>
                      </a:r>
                    </a:p>
                  </a:txBody>
                  <a:tcPr/>
                </a:tc>
                <a:extLst>
                  <a:ext uri="{0D108BD9-81ED-4DB2-BD59-A6C34878D82A}">
                    <a16:rowId xmlns:a16="http://schemas.microsoft.com/office/drawing/2014/main" val="2490443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 - 2018-02-05 14:51:45</a:t>
                      </a:r>
                      <a:r>
                        <a:rPr kumimoji="0" lang="es-ES" sz="1000" b="0" i="0" u="none" strike="noStrike" kern="1200" cap="none" spc="0" normalizeH="0" baseline="0" noProof="0">
                          <a:ln>
                            <a:noFill/>
                          </a:ln>
                          <a:solidFill>
                            <a:prstClr val="black"/>
                          </a:solidFill>
                          <a:effectLst/>
                          <a:uLnTx/>
                          <a:uFillTx/>
                          <a:latin typeface="+mn-lt"/>
                          <a:ea typeface="+mn-ea"/>
                          <a:cs typeface="+mn-cs"/>
                        </a:rPr>
                        <a:t>
Cuando dicen que los árbitros favorecen a Boca...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0.7242%</a:t>
                      </a:r>
                    </a:p>
                  </a:txBody>
                  <a:tcPr/>
                </a:tc>
                <a:extLst>
                  <a:ext uri="{0D108BD9-81ED-4DB2-BD59-A6C34878D82A}">
                    <a16:rowId xmlns:a16="http://schemas.microsoft.com/office/drawing/2014/main" val="2020932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 - 2018-02-25 22:20:30</a:t>
                      </a:r>
                      <a:r>
                        <a:rPr kumimoji="0" lang="es-ES" sz="1000" b="0" i="0" u="none" strike="noStrike" kern="1200" cap="none" spc="0" normalizeH="0" baseline="0" noProof="0">
                          <a:ln>
                            <a:noFill/>
                          </a:ln>
                          <a:solidFill>
                            <a:prstClr val="black"/>
                          </a:solidFill>
                          <a:effectLst/>
                          <a:uLnTx/>
                          <a:uFillTx/>
                          <a:latin typeface="+mn-lt"/>
                          <a:ea typeface="+mn-ea"/>
                          <a:cs typeface="+mn-cs"/>
                        </a:rPr>
                        <a:t>
#TNTSports | Imponente recibimiento a su equipo de la gente del Tatengue 
#Unión 🆚 #Colón https://t.co/zkrFklcfXd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0.8599%</a:t>
                      </a:r>
                    </a:p>
                  </a:txBody>
                  <a:tcPr/>
                </a:tc>
                <a:extLst>
                  <a:ext uri="{0D108BD9-81ED-4DB2-BD59-A6C34878D82A}">
                    <a16:rowId xmlns:a16="http://schemas.microsoft.com/office/drawing/2014/main" val="986963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 - 2018-02-24 23:49:35</a:t>
                      </a:r>
                      <a:r>
                        <a:rPr kumimoji="0" lang="es-ES" sz="1000" b="0" i="0" u="none" strike="noStrike" kern="1200" cap="none" spc="0" normalizeH="0" baseline="0" noProof="0">
                          <a:ln>
                            <a:noFill/>
                          </a:ln>
                          <a:solidFill>
                            <a:prstClr val="black"/>
                          </a:solidFill>
                          <a:effectLst/>
                          <a:uLnTx/>
                          <a:uFillTx/>
                          <a:latin typeface="+mn-lt"/>
                          <a:ea typeface="+mn-ea"/>
                          <a:cs typeface="+mn-cs"/>
                        </a:rPr>
                        <a:t>
#TNTSports | El Monito Vargas metió el centro, Robertone abrió el pie y puso el 1-0 para #Vélez contra #River https://t.co/rIm5SHRx2m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1.0954%</a:t>
                      </a:r>
                    </a:p>
                  </a:txBody>
                  <a:tcPr/>
                </a:tc>
                <a:extLst>
                  <a:ext uri="{0D108BD9-81ED-4DB2-BD59-A6C34878D82A}">
                    <a16:rowId xmlns:a16="http://schemas.microsoft.com/office/drawing/2014/main" val="1857030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 - 2018-02-26 17:02:43</a:t>
                      </a:r>
                      <a:r>
                        <a:rPr kumimoji="0" lang="es-ES" sz="1000" b="0" i="0" u="none" strike="noStrike" kern="1200" cap="none" spc="0" normalizeH="0" baseline="0" noProof="0">
                          <a:ln>
                            <a:noFill/>
                          </a:ln>
                          <a:solidFill>
                            <a:prstClr val="black"/>
                          </a:solidFill>
                          <a:effectLst/>
                          <a:uLnTx/>
                          <a:uFillTx/>
                          <a:latin typeface="+mn-lt"/>
                          <a:ea typeface="+mn-ea"/>
                          <a:cs typeface="+mn-cs"/>
                        </a:rPr>
                        <a:t>
#TNTSports | @HernanSCastillo: "El partido amistoso de despedida de la Selección en país no está cerrada la cancha. Si son 2 partidos, se jugará uno en el Monumental y otro en la Bombonera. Pero si se juega sólo 1 partido, se hará en la cancha de Newell´s, a pedido de Messi"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0.9517%</a:t>
                      </a:r>
                    </a:p>
                  </a:txBody>
                  <a:tcPr/>
                </a:tc>
                <a:extLst>
                  <a:ext uri="{0D108BD9-81ED-4DB2-BD59-A6C34878D82A}">
                    <a16:rowId xmlns:a16="http://schemas.microsoft.com/office/drawing/2014/main" val="2072810823"/>
                  </a:ext>
                </a:extLst>
              </a:tr>
            </a:tbl>
          </a:graphicData>
        </a:graphic>
      </p:graphicFrame>
      <p:sp>
        <p:nvSpPr>
          <p:cNvPr id="4" name="Text Placeholder 3">
            <a:extLst>
              <a:ext uri="{FF2B5EF4-FFF2-40B4-BE49-F238E27FC236}">
                <a16:creationId xmlns:a16="http://schemas.microsoft.com/office/drawing/2014/main" id="{0975F3AE-FDD5-45BC-AD5E-DCB3A337A7A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505076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EF5AF-F17F-4543-8E4D-BC8B59F0385A}"/>
              </a:ext>
            </a:extLst>
          </p:cNvPr>
          <p:cNvSpPr>
            <a:spLocks noGrp="1"/>
          </p:cNvSpPr>
          <p:nvPr>
            <p:ph type="title"/>
          </p:nvPr>
        </p:nvSpPr>
        <p:spPr/>
        <p:txBody>
          <a:bodyPr/>
          <a:lstStyle/>
          <a:p>
            <a:r>
              <a:rPr lang="en-US"/>
              <a:t>Twitter Own and Retweeted Tweets Table - 4 of 4</a:t>
            </a:r>
          </a:p>
        </p:txBody>
      </p:sp>
      <p:graphicFrame>
        <p:nvGraphicFramePr>
          <p:cNvPr id="5" name="Table Placeholder 4">
            <a:extLst>
              <a:ext uri="{FF2B5EF4-FFF2-40B4-BE49-F238E27FC236}">
                <a16:creationId xmlns:a16="http://schemas.microsoft.com/office/drawing/2014/main" id="{06D6E794-3B89-4CCD-BF4B-54FD1068B995}"/>
              </a:ext>
            </a:extLst>
          </p:cNvPr>
          <p:cNvGraphicFramePr>
            <a:graphicFrameLocks noGrp="1"/>
          </p:cNvGraphicFramePr>
          <p:nvPr>
            <p:ph type="tbl" sz="quarter" idx="13"/>
            <p:extLst>
              <p:ext uri="{D42A27DB-BD31-4B8C-83A1-F6EECF244321}">
                <p14:modId xmlns:p14="http://schemas.microsoft.com/office/powerpoint/2010/main" val="1990712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30153076"/>
                    </a:ext>
                  </a:extLst>
                </a:gridCol>
                <a:gridCol w="822960">
                  <a:extLst>
                    <a:ext uri="{9D8B030D-6E8A-4147-A177-3AD203B41FA5}">
                      <a16:colId xmlns:a16="http://schemas.microsoft.com/office/drawing/2014/main" val="2011028418"/>
                    </a:ext>
                  </a:extLst>
                </a:gridCol>
                <a:gridCol w="822960">
                  <a:extLst>
                    <a:ext uri="{9D8B030D-6E8A-4147-A177-3AD203B41FA5}">
                      <a16:colId xmlns:a16="http://schemas.microsoft.com/office/drawing/2014/main" val="1613465861"/>
                    </a:ext>
                  </a:extLst>
                </a:gridCol>
                <a:gridCol w="822960">
                  <a:extLst>
                    <a:ext uri="{9D8B030D-6E8A-4147-A177-3AD203B41FA5}">
                      <a16:colId xmlns:a16="http://schemas.microsoft.com/office/drawing/2014/main" val="498772432"/>
                    </a:ext>
                  </a:extLst>
                </a:gridCol>
                <a:gridCol w="822960">
                  <a:extLst>
                    <a:ext uri="{9D8B030D-6E8A-4147-A177-3AD203B41FA5}">
                      <a16:colId xmlns:a16="http://schemas.microsoft.com/office/drawing/2014/main" val="4131314819"/>
                    </a:ext>
                  </a:extLst>
                </a:gridCol>
                <a:gridCol w="822960">
                  <a:extLst>
                    <a:ext uri="{9D8B030D-6E8A-4147-A177-3AD203B41FA5}">
                      <a16:colId xmlns:a16="http://schemas.microsoft.com/office/drawing/2014/main" val="3995565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81784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 - 2018-02-04 20:00:20</a:t>
                      </a:r>
                      <a:r>
                        <a:rPr kumimoji="0" lang="es-ES" sz="1000" b="0" i="0" u="none" strike="noStrike" kern="1200" cap="none" spc="0" normalizeH="0" baseline="0" noProof="0">
                          <a:ln>
                            <a:noFill/>
                          </a:ln>
                          <a:solidFill>
                            <a:prstClr val="black"/>
                          </a:solidFill>
                          <a:effectLst/>
                          <a:uLnTx/>
                          <a:uFillTx/>
                          <a:latin typeface="+mn-lt"/>
                          <a:ea typeface="+mn-ea"/>
                          <a:cs typeface="+mn-cs"/>
                        </a:rPr>
                        <a:t>
#TNTSports | Los jugadores de #Estudiantes posaron con una bandera de apoyo a Miguel Russo https://t.co/H9KISYtknV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1.3265%</a:t>
                      </a:r>
                    </a:p>
                  </a:txBody>
                  <a:tcPr/>
                </a:tc>
                <a:extLst>
                  <a:ext uri="{0D108BD9-81ED-4DB2-BD59-A6C34878D82A}">
                    <a16:rowId xmlns:a16="http://schemas.microsoft.com/office/drawing/2014/main" val="750556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 - 2018-02-12 00:52:28</a:t>
                      </a:r>
                      <a:r>
                        <a:rPr kumimoji="0" lang="es-ES" sz="1000" b="0" i="0" u="none" strike="noStrike" kern="1200" cap="none" spc="0" normalizeH="0" baseline="0" noProof="0">
                          <a:ln>
                            <a:noFill/>
                          </a:ln>
                          <a:solidFill>
                            <a:prstClr val="black"/>
                          </a:solidFill>
                          <a:effectLst/>
                          <a:uLnTx/>
                          <a:uFillTx/>
                          <a:latin typeface="+mn-lt"/>
                          <a:ea typeface="+mn-ea"/>
                          <a:cs typeface="+mn-cs"/>
                        </a:rPr>
                        <a:t>
#TNTSports | "Boca no necesita ayuda para ganar. Ya pasó el fin de semana pasado. Te empiezan a meter con los errores", expresó un resignado Gastón Esmerado https://t.co/eVdXXKq6Nn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0.7244%</a:t>
                      </a:r>
                    </a:p>
                  </a:txBody>
                  <a:tcPr/>
                </a:tc>
                <a:extLst>
                  <a:ext uri="{0D108BD9-81ED-4DB2-BD59-A6C34878D82A}">
                    <a16:rowId xmlns:a16="http://schemas.microsoft.com/office/drawing/2014/main" val="548911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 - 2018-02-08 14:05:14</a:t>
                      </a:r>
                      <a:r>
                        <a:rPr kumimoji="0" lang="es-ES" sz="1000" b="0" i="0" u="none" strike="noStrike" kern="1200" cap="none" spc="0" normalizeH="0" baseline="0" noProof="0">
                          <a:ln>
                            <a:noFill/>
                          </a:ln>
                          <a:solidFill>
                            <a:prstClr val="black"/>
                          </a:solidFill>
                          <a:effectLst/>
                          <a:uLnTx/>
                          <a:uFillTx/>
                          <a:latin typeface="+mn-lt"/>
                          <a:ea typeface="+mn-ea"/>
                          <a:cs typeface="+mn-cs"/>
                        </a:rPr>
                        <a:t>
De cara a la Supercopa, en River abren el paraguas porque...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0.5539%</a:t>
                      </a:r>
                    </a:p>
                  </a:txBody>
                  <a:tcPr/>
                </a:tc>
                <a:extLst>
                  <a:ext uri="{0D108BD9-81ED-4DB2-BD59-A6C34878D82A}">
                    <a16:rowId xmlns:a16="http://schemas.microsoft.com/office/drawing/2014/main" val="27019698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 - 2018-02-24 23:21:14</a:t>
                      </a:r>
                      <a:r>
                        <a:rPr kumimoji="0" lang="es-ES" sz="1000" b="0" i="0" u="none" strike="noStrike" kern="1200" cap="none" spc="0" normalizeH="0" baseline="0" noProof="0">
                          <a:ln>
                            <a:noFill/>
                          </a:ln>
                          <a:solidFill>
                            <a:prstClr val="black"/>
                          </a:solidFill>
                          <a:effectLst/>
                          <a:uLnTx/>
                          <a:uFillTx/>
                          <a:latin typeface="+mn-lt"/>
                          <a:ea typeface="+mn-ea"/>
                          <a:cs typeface="+mn-cs"/>
                        </a:rPr>
                        <a:t>
Carlos Bianchi estaba mirando #TNTSports en el entretiempo, se vio y la esposa saludó https://t.co/jGvlzzyK95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1.5849%</a:t>
                      </a:r>
                    </a:p>
                  </a:txBody>
                  <a:tcPr/>
                </a:tc>
                <a:extLst>
                  <a:ext uri="{0D108BD9-81ED-4DB2-BD59-A6C34878D82A}">
                    <a16:rowId xmlns:a16="http://schemas.microsoft.com/office/drawing/2014/main" val="2648869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 - 2018-02-16 22:18:07</a:t>
                      </a:r>
                      <a:r>
                        <a:rPr kumimoji="0" lang="es-ES" sz="1000" b="0" i="0" u="none" strike="noStrike" kern="1200" cap="none" spc="0" normalizeH="0" baseline="0" noProof="0">
                          <a:ln>
                            <a:noFill/>
                          </a:ln>
                          <a:solidFill>
                            <a:prstClr val="black"/>
                          </a:solidFill>
                          <a:effectLst/>
                          <a:uLnTx/>
                          <a:uFillTx/>
                          <a:latin typeface="+mn-lt"/>
                          <a:ea typeface="+mn-ea"/>
                          <a:cs typeface="+mn-cs"/>
                        </a:rPr>
                        <a:t>
#TNTSports | Polémica en Avellaneda: ¿penal de Donatti a Acosta? Para Delfino fue córner, para @HernanSCastillo, penalazo. https://t.co/VR0VrMffGW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0.7999%</a:t>
                      </a:r>
                    </a:p>
                  </a:txBody>
                  <a:tcPr/>
                </a:tc>
                <a:extLst>
                  <a:ext uri="{0D108BD9-81ED-4DB2-BD59-A6C34878D82A}">
                    <a16:rowId xmlns:a16="http://schemas.microsoft.com/office/drawing/2014/main" val="2914775610"/>
                  </a:ext>
                </a:extLst>
              </a:tr>
            </a:tbl>
          </a:graphicData>
        </a:graphic>
      </p:graphicFrame>
      <p:sp>
        <p:nvSpPr>
          <p:cNvPr id="4" name="Text Placeholder 3">
            <a:extLst>
              <a:ext uri="{FF2B5EF4-FFF2-40B4-BE49-F238E27FC236}">
                <a16:creationId xmlns:a16="http://schemas.microsoft.com/office/drawing/2014/main" id="{7802134E-C318-4A5C-BE2D-BB151CFC69A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7370728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66A6F-7C74-4976-AE96-A1B05DDB4E95}"/>
              </a:ext>
            </a:extLst>
          </p:cNvPr>
          <p:cNvSpPr>
            <a:spLocks noGrp="1"/>
          </p:cNvSpPr>
          <p:nvPr>
            <p:ph type="title"/>
          </p:nvPr>
        </p:nvSpPr>
        <p:spPr/>
        <p:txBody>
          <a:bodyPr/>
          <a:lstStyle/>
          <a:p>
            <a:r>
              <a:rPr lang="en-US"/>
              <a:t>Twitter Mentions</a:t>
            </a:r>
          </a:p>
        </p:txBody>
      </p:sp>
      <p:graphicFrame>
        <p:nvGraphicFramePr>
          <p:cNvPr id="6" name="Chart Placeholder 5">
            <a:extLst>
              <a:ext uri="{FF2B5EF4-FFF2-40B4-BE49-F238E27FC236}">
                <a16:creationId xmlns:a16="http://schemas.microsoft.com/office/drawing/2014/main" id="{AF8B1FE9-A339-419A-B3BB-46D493E7B786}"/>
              </a:ext>
            </a:extLst>
          </p:cNvPr>
          <p:cNvGraphicFramePr>
            <a:graphicFrameLocks noGrp="1"/>
          </p:cNvGraphicFramePr>
          <p:nvPr>
            <p:ph type="chart" sz="quarter" idx="13"/>
            <p:extLst>
              <p:ext uri="{D42A27DB-BD31-4B8C-83A1-F6EECF244321}">
                <p14:modId xmlns:p14="http://schemas.microsoft.com/office/powerpoint/2010/main" val="37719329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D4BE98-77BE-47CD-A1A7-E9B59597153D}"/>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77ED5A7A-0CF4-4565-AAD8-880EF68727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77550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AF804-4F91-4673-BC09-A6967544D059}"/>
              </a:ext>
            </a:extLst>
          </p:cNvPr>
          <p:cNvSpPr>
            <a:spLocks noGrp="1"/>
          </p:cNvSpPr>
          <p:nvPr>
            <p:ph type="title"/>
          </p:nvPr>
        </p:nvSpPr>
        <p:spPr/>
        <p:txBody>
          <a:bodyPr/>
          <a:lstStyle/>
          <a:p>
            <a:r>
              <a:rPr lang="en-US"/>
              <a:t>Twitter Mentions Table - 1 of 6</a:t>
            </a:r>
          </a:p>
        </p:txBody>
      </p:sp>
      <p:graphicFrame>
        <p:nvGraphicFramePr>
          <p:cNvPr id="5" name="Table Placeholder 4">
            <a:extLst>
              <a:ext uri="{FF2B5EF4-FFF2-40B4-BE49-F238E27FC236}">
                <a16:creationId xmlns:a16="http://schemas.microsoft.com/office/drawing/2014/main" id="{5625EA49-5919-4936-ACBB-66024FB1AF78}"/>
              </a:ext>
            </a:extLst>
          </p:cNvPr>
          <p:cNvGraphicFramePr>
            <a:graphicFrameLocks noGrp="1"/>
          </p:cNvGraphicFramePr>
          <p:nvPr>
            <p:ph type="tbl" sz="quarter" idx="13"/>
            <p:extLst>
              <p:ext uri="{D42A27DB-BD31-4B8C-83A1-F6EECF244321}">
                <p14:modId xmlns:p14="http://schemas.microsoft.com/office/powerpoint/2010/main" val="5634003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23773825"/>
                    </a:ext>
                  </a:extLst>
                </a:gridCol>
                <a:gridCol w="1645920">
                  <a:extLst>
                    <a:ext uri="{9D8B030D-6E8A-4147-A177-3AD203B41FA5}">
                      <a16:colId xmlns:a16="http://schemas.microsoft.com/office/drawing/2014/main" val="1484759110"/>
                    </a:ext>
                  </a:extLst>
                </a:gridCol>
                <a:gridCol w="822960">
                  <a:extLst>
                    <a:ext uri="{9D8B030D-6E8A-4147-A177-3AD203B41FA5}">
                      <a16:colId xmlns:a16="http://schemas.microsoft.com/office/drawing/2014/main" val="3151473822"/>
                    </a:ext>
                  </a:extLst>
                </a:gridCol>
                <a:gridCol w="822960">
                  <a:extLst>
                    <a:ext uri="{9D8B030D-6E8A-4147-A177-3AD203B41FA5}">
                      <a16:colId xmlns:a16="http://schemas.microsoft.com/office/drawing/2014/main" val="723427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42969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@La12tuittera - 2018-02-12 16:43:09</a:t>
                      </a:r>
                      <a:r>
                        <a:rPr kumimoji="0" lang="es-ES" sz="1000" b="0" i="0" u="none" strike="noStrike" kern="1200" cap="none" spc="0" normalizeH="0" baseline="0" noProof="0">
                          <a:ln>
                            <a:noFill/>
                          </a:ln>
                          <a:solidFill>
                            <a:prstClr val="black"/>
                          </a:solidFill>
                          <a:effectLst/>
                          <a:uLnTx/>
                          <a:uFillTx/>
                          <a:latin typeface="+mn-lt"/>
                          <a:ea typeface="+mn-ea"/>
                          <a:cs typeface="+mn-cs"/>
                        </a:rPr>
                        <a:t>
Ayer en el túnel @TNTSportsLA captó la voz de un jugador de #Boca que decía “NADIE se lleva NADA de acá” https://t.co/3iwkRxC0gD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1258</a:t>
                      </a:r>
                    </a:p>
                  </a:txBody>
                  <a:tcPr/>
                </a:tc>
                <a:extLst>
                  <a:ext uri="{0D108BD9-81ED-4DB2-BD59-A6C34878D82A}">
                    <a16:rowId xmlns:a16="http://schemas.microsoft.com/office/drawing/2014/main" val="18371006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@La12tuittera - 2018-02-19 00:57:19</a:t>
                      </a:r>
                      <a:r>
                        <a:rPr kumimoji="0" lang="es-ES" sz="1000" b="0" i="0" u="none" strike="noStrike" kern="1200" cap="none" spc="0" normalizeH="0" baseline="0" noProof="0">
                          <a:ln>
                            <a:noFill/>
                          </a:ln>
                          <a:solidFill>
                            <a:prstClr val="black"/>
                          </a:solidFill>
                          <a:effectLst/>
                          <a:uLnTx/>
                          <a:uFillTx/>
                          <a:latin typeface="+mn-lt"/>
                          <a:ea typeface="+mn-ea"/>
                          <a:cs typeface="+mn-cs"/>
                        </a:rPr>
                        <a:t>
Reviví el gol de #TEVEZ que le da el triunfo parcial a #Boca 1-0 sobre #Banfield 
(@TNTSportsLA) 
 https://t.co/J629wybWhI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extLst>
                  <a:ext uri="{0D108BD9-81ED-4DB2-BD59-A6C34878D82A}">
                    <a16:rowId xmlns:a16="http://schemas.microsoft.com/office/drawing/2014/main" val="17831996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@CATalleresdecba - 2018-02-26 22:47:32</a:t>
                      </a:r>
                      <a:r>
                        <a:rPr kumimoji="0" lang="es-ES" sz="1000" b="0" i="0" u="none" strike="noStrike" kern="1200" cap="none" spc="0" normalizeH="0" baseline="0" noProof="0">
                          <a:ln>
                            <a:noFill/>
                          </a:ln>
                          <a:solidFill>
                            <a:prstClr val="black"/>
                          </a:solidFill>
                          <a:effectLst/>
                          <a:uLnTx/>
                          <a:uFillTx/>
                          <a:latin typeface="+mn-lt"/>
                          <a:ea typeface="+mn-ea"/>
                          <a:cs typeface="+mn-cs"/>
                        </a:rPr>
                        <a:t>
#VamosTalleres | De arco a arco, el golazo de #Talleres para ponerse 1 a 0 arriba.
📹: @TNTSportsLA https://t.co/5bVxL10ymW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02/28/2018 13:32:20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extLst>
                  <a:ext uri="{0D108BD9-81ED-4DB2-BD59-A6C34878D82A}">
                    <a16:rowId xmlns:a16="http://schemas.microsoft.com/office/drawing/2014/main" val="2815293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@CATalleresdecba - 2018-02-05 22:48:09</a:t>
                      </a:r>
                      <a:r>
                        <a:rPr kumimoji="0" lang="es-ES" sz="1000" b="0" i="0" u="none" strike="noStrike" kern="1200" cap="none" spc="0" normalizeH="0" baseline="0" noProof="0">
                          <a:ln>
                            <a:noFill/>
                          </a:ln>
                          <a:solidFill>
                            <a:prstClr val="black"/>
                          </a:solidFill>
                          <a:effectLst/>
                          <a:uLnTx/>
                          <a:uFillTx/>
                          <a:latin typeface="+mn-lt"/>
                          <a:ea typeface="+mn-ea"/>
                          <a:cs typeface="+mn-cs"/>
                        </a:rPr>
                        <a:t>
#VamosTalleres | Mirá el gol de Junior Arias con el que #Talleres está ganando 1 a 0.
📹: @TNTSportsLA https://t.co/jhevAuaHem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02/06/2018 02:09:39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extLst>
                  <a:ext uri="{0D108BD9-81ED-4DB2-BD59-A6C34878D82A}">
                    <a16:rowId xmlns:a16="http://schemas.microsoft.com/office/drawing/2014/main" val="8255688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@CATalleresdecba - 2018-02-11 20:42:28</a:t>
                      </a:r>
                      <a:r>
                        <a:rPr kumimoji="0" lang="es-ES" sz="1000" b="0" i="0" u="none" strike="noStrike" kern="1200" cap="none" spc="0" normalizeH="0" baseline="0" noProof="0">
                          <a:ln>
                            <a:noFill/>
                          </a:ln>
                          <a:solidFill>
                            <a:prstClr val="black"/>
                          </a:solidFill>
                          <a:effectLst/>
                          <a:uLnTx/>
                          <a:uFillTx/>
                          <a:latin typeface="+mn-lt"/>
                          <a:ea typeface="+mn-ea"/>
                          <a:cs typeface="+mn-cs"/>
                        </a:rPr>
                        <a:t>
#VamosTalleres | Así ponía Olaza el 1 a 0 parcial para #Talleres.
📹: @TNTSportsLA https://t.co/c7MyuJR9QK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02/17/2018 16:00:01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extLst>
                  <a:ext uri="{0D108BD9-81ED-4DB2-BD59-A6C34878D82A}">
                    <a16:rowId xmlns:a16="http://schemas.microsoft.com/office/drawing/2014/main" val="1045655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@La12tuittera - 2018-02-17 16:51:25</a:t>
                      </a:r>
                      <a:r>
                        <a:rPr kumimoji="0" lang="es-ES" sz="1000" b="0" i="0" u="none" strike="noStrike" kern="1200" cap="none" spc="0" normalizeH="0" baseline="0" noProof="0">
                          <a:ln>
                            <a:noFill/>
                          </a:ln>
                          <a:solidFill>
                            <a:prstClr val="black"/>
                          </a:solidFill>
                          <a:effectLst/>
                          <a:uLnTx/>
                          <a:uFillTx/>
                          <a:latin typeface="+mn-lt"/>
                          <a:ea typeface="+mn-ea"/>
                          <a:cs typeface="+mn-cs"/>
                        </a:rPr>
                        <a:t>
REPETIMOS | 
El XI de #Boca para visitar mañana 21:30 el Florencio Sola 21:30. (TV: @TNTSportsLA)
¿Qué les parece? https://t.co/5anhGgTHCY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extLst>
                  <a:ext uri="{0D108BD9-81ED-4DB2-BD59-A6C34878D82A}">
                    <a16:rowId xmlns:a16="http://schemas.microsoft.com/office/drawing/2014/main" val="770043740"/>
                  </a:ext>
                </a:extLst>
              </a:tr>
            </a:tbl>
          </a:graphicData>
        </a:graphic>
      </p:graphicFrame>
      <p:sp>
        <p:nvSpPr>
          <p:cNvPr id="4" name="Text Placeholder 3">
            <a:extLst>
              <a:ext uri="{FF2B5EF4-FFF2-40B4-BE49-F238E27FC236}">
                <a16:creationId xmlns:a16="http://schemas.microsoft.com/office/drawing/2014/main" id="{DACCEB78-7696-46FA-93F9-899ED6924A7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6194849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45F88D-B4CA-4963-96DE-0C8BFA922A84}"/>
              </a:ext>
            </a:extLst>
          </p:cNvPr>
          <p:cNvSpPr>
            <a:spLocks noGrp="1"/>
          </p:cNvSpPr>
          <p:nvPr>
            <p:ph type="title"/>
          </p:nvPr>
        </p:nvSpPr>
        <p:spPr/>
        <p:txBody>
          <a:bodyPr/>
          <a:lstStyle/>
          <a:p>
            <a:r>
              <a:rPr lang="en-US"/>
              <a:t>Twitter Mentions Table - 2 of 6</a:t>
            </a:r>
          </a:p>
        </p:txBody>
      </p:sp>
      <p:graphicFrame>
        <p:nvGraphicFramePr>
          <p:cNvPr id="5" name="Table Placeholder 4">
            <a:extLst>
              <a:ext uri="{FF2B5EF4-FFF2-40B4-BE49-F238E27FC236}">
                <a16:creationId xmlns:a16="http://schemas.microsoft.com/office/drawing/2014/main" id="{5370CAB1-EAB9-42EB-8860-6E0450758A88}"/>
              </a:ext>
            </a:extLst>
          </p:cNvPr>
          <p:cNvGraphicFramePr>
            <a:graphicFrameLocks noGrp="1"/>
          </p:cNvGraphicFramePr>
          <p:nvPr>
            <p:ph type="tbl" sz="quarter" idx="13"/>
            <p:extLst>
              <p:ext uri="{D42A27DB-BD31-4B8C-83A1-F6EECF244321}">
                <p14:modId xmlns:p14="http://schemas.microsoft.com/office/powerpoint/2010/main" val="577623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291448411"/>
                    </a:ext>
                  </a:extLst>
                </a:gridCol>
                <a:gridCol w="1645920">
                  <a:extLst>
                    <a:ext uri="{9D8B030D-6E8A-4147-A177-3AD203B41FA5}">
                      <a16:colId xmlns:a16="http://schemas.microsoft.com/office/drawing/2014/main" val="2473305019"/>
                    </a:ext>
                  </a:extLst>
                </a:gridCol>
                <a:gridCol w="822960">
                  <a:extLst>
                    <a:ext uri="{9D8B030D-6E8A-4147-A177-3AD203B41FA5}">
                      <a16:colId xmlns:a16="http://schemas.microsoft.com/office/drawing/2014/main" val="3198862342"/>
                    </a:ext>
                  </a:extLst>
                </a:gridCol>
                <a:gridCol w="822960">
                  <a:extLst>
                    <a:ext uri="{9D8B030D-6E8A-4147-A177-3AD203B41FA5}">
                      <a16:colId xmlns:a16="http://schemas.microsoft.com/office/drawing/2014/main" val="27605579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929346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@Belgrano - 2018-02-25 21:15:42</a:t>
                      </a:r>
                      <a:r>
                        <a:rPr kumimoji="0" lang="es-ES" sz="1000" b="0" i="0" u="none" strike="noStrike" kern="1200" cap="none" spc="0" normalizeH="0" baseline="0" noProof="0">
                          <a:ln>
                            <a:noFill/>
                          </a:ln>
                          <a:solidFill>
                            <a:prstClr val="black"/>
                          </a:solidFill>
                          <a:effectLst/>
                          <a:uLnTx/>
                          <a:uFillTx/>
                          <a:latin typeface="+mn-lt"/>
                          <a:ea typeface="+mn-ea"/>
                          <a:cs typeface="+mn-cs"/>
                        </a:rPr>
                        <a:t>
🔵⚽ ¡El gol de #Belgrano! Federico Lértora definió sólo en el área, tras capturar un rebote.
📹 @TNTSportsLA
https://t.co/tLMTk4SOUA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03/01/2018 17:00:00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extLst>
                  <a:ext uri="{0D108BD9-81ED-4DB2-BD59-A6C34878D82A}">
                    <a16:rowId xmlns:a16="http://schemas.microsoft.com/office/drawing/2014/main" val="2017774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@TNTSportsLA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@CATalleresdecba - 2018-02-26 23:28:51</a:t>
                      </a:r>
                      <a:r>
                        <a:rPr kumimoji="0" lang="en-US" sz="1000" b="0" i="0" u="none" strike="noStrike" kern="1200" cap="none" spc="0" normalizeH="0" baseline="0" noProof="0">
                          <a:ln>
                            <a:noFill/>
                          </a:ln>
                          <a:solidFill>
                            <a:prstClr val="black"/>
                          </a:solidFill>
                          <a:effectLst/>
                          <a:uLnTx/>
                          <a:uFillTx/>
                          <a:latin typeface="+mn-lt"/>
                          <a:ea typeface="+mn-ea"/>
                          <a:cs typeface="+mn-cs"/>
                        </a:rPr>
                        <a:t>
#VamosTalleres | Potente remate de Santiago Silva para el 2 a 0. Mirá 👇
📹: @TNTSportsLA https://t.co/Z1Hb7sGwXt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02/28/2018 13:32:20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extLst>
                  <a:ext uri="{0D108BD9-81ED-4DB2-BD59-A6C34878D82A}">
                    <a16:rowId xmlns:a16="http://schemas.microsoft.com/office/drawing/2014/main" val="581001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@TNTSportsLA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@BocaJrsOficial - 2018-02-11 18:35:48</a:t>
                      </a:r>
                      <a:r>
                        <a:rPr kumimoji="0" lang="en-US" sz="1000" b="0" i="0" u="none" strike="noStrike" kern="1200" cap="none" spc="0" normalizeH="0" baseline="0" noProof="0">
                          <a:ln>
                            <a:noFill/>
                          </a:ln>
                          <a:solidFill>
                            <a:prstClr val="black"/>
                          </a:solidFill>
                          <a:effectLst/>
                          <a:uLnTx/>
                          <a:uFillTx/>
                          <a:latin typeface="+mn-lt"/>
                          <a:ea typeface="+mn-ea"/>
                          <a:cs typeface="+mn-cs"/>
                        </a:rPr>
                        <a:t>
¡Hoy juega #Boca!
⚽️ Vs. @TemperleyOK 
📅 Domingo 11/2
📌 La Bombonera
⏱️ 19:15.
👤 Ariel Penel
📺 @TNTSportsLA https://t.co/q1LLH19EKV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02/11/2018 21:59:00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extLst>
                  <a:ext uri="{0D108BD9-81ED-4DB2-BD59-A6C34878D82A}">
                    <a16:rowId xmlns:a16="http://schemas.microsoft.com/office/drawing/2014/main" val="25160973"/>
                  </a:ext>
                </a:extLst>
              </a:tr>
            </a:tbl>
          </a:graphicData>
        </a:graphic>
      </p:graphicFrame>
      <p:sp>
        <p:nvSpPr>
          <p:cNvPr id="4" name="Text Placeholder 3">
            <a:extLst>
              <a:ext uri="{FF2B5EF4-FFF2-40B4-BE49-F238E27FC236}">
                <a16:creationId xmlns:a16="http://schemas.microsoft.com/office/drawing/2014/main" id="{1194F8BF-60DC-4E37-8694-88D8747CAFE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5539211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D0BCCB-A2BA-47E9-9C42-BBD0C0058DA8}"/>
              </a:ext>
            </a:extLst>
          </p:cNvPr>
          <p:cNvSpPr>
            <a:spLocks noGrp="1"/>
          </p:cNvSpPr>
          <p:nvPr>
            <p:ph type="title"/>
          </p:nvPr>
        </p:nvSpPr>
        <p:spPr/>
        <p:txBody>
          <a:bodyPr/>
          <a:lstStyle/>
          <a:p>
            <a:r>
              <a:rPr lang="en-US"/>
              <a:t>Twitter Mentions Table - 3 of 6</a:t>
            </a:r>
          </a:p>
        </p:txBody>
      </p:sp>
      <p:graphicFrame>
        <p:nvGraphicFramePr>
          <p:cNvPr id="5" name="Table Placeholder 4">
            <a:extLst>
              <a:ext uri="{FF2B5EF4-FFF2-40B4-BE49-F238E27FC236}">
                <a16:creationId xmlns:a16="http://schemas.microsoft.com/office/drawing/2014/main" id="{7A28CC09-5913-4010-A7DD-B38B8BA49C4A}"/>
              </a:ext>
            </a:extLst>
          </p:cNvPr>
          <p:cNvGraphicFramePr>
            <a:graphicFrameLocks noGrp="1"/>
          </p:cNvGraphicFramePr>
          <p:nvPr>
            <p:ph type="tbl" sz="quarter" idx="13"/>
            <p:extLst>
              <p:ext uri="{D42A27DB-BD31-4B8C-83A1-F6EECF244321}">
                <p14:modId xmlns:p14="http://schemas.microsoft.com/office/powerpoint/2010/main" val="3478253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94153064"/>
                    </a:ext>
                  </a:extLst>
                </a:gridCol>
                <a:gridCol w="1645920">
                  <a:extLst>
                    <a:ext uri="{9D8B030D-6E8A-4147-A177-3AD203B41FA5}">
                      <a16:colId xmlns:a16="http://schemas.microsoft.com/office/drawing/2014/main" val="961565697"/>
                    </a:ext>
                  </a:extLst>
                </a:gridCol>
                <a:gridCol w="822960">
                  <a:extLst>
                    <a:ext uri="{9D8B030D-6E8A-4147-A177-3AD203B41FA5}">
                      <a16:colId xmlns:a16="http://schemas.microsoft.com/office/drawing/2014/main" val="3080991155"/>
                    </a:ext>
                  </a:extLst>
                </a:gridCol>
                <a:gridCol w="822960">
                  <a:extLst>
                    <a:ext uri="{9D8B030D-6E8A-4147-A177-3AD203B41FA5}">
                      <a16:colId xmlns:a16="http://schemas.microsoft.com/office/drawing/2014/main" val="4267638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993613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@TNTSportsLA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@La12tuittera - 2018-02-09 22:50:54</a:t>
                      </a:r>
                      <a:r>
                        <a:rPr kumimoji="0" lang="en-US" sz="1000" b="0" i="0" u="none" strike="noStrike" kern="1200" cap="none" spc="0" normalizeH="0" baseline="0" noProof="0">
                          <a:ln>
                            <a:noFill/>
                          </a:ln>
                          <a:solidFill>
                            <a:prstClr val="black"/>
                          </a:solidFill>
                          <a:effectLst/>
                          <a:uLnTx/>
                          <a:uFillTx/>
                          <a:latin typeface="+mn-lt"/>
                          <a:ea typeface="+mn-ea"/>
                          <a:cs typeface="+mn-cs"/>
                        </a:rPr>
                        <a:t>
#Boca 🆚 Témperley
📆Domingo
📺🇦🇷: @TNTSportsLA
📺🇧🇷: @FoxSportsBrasil
📺Resto Latinoamérica: NO será televisado.
⬇… https://t.co/KCWasyqM3d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02/10/2018 00:19:06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extLst>
                  <a:ext uri="{0D108BD9-81ED-4DB2-BD59-A6C34878D82A}">
                    <a16:rowId xmlns:a16="http://schemas.microsoft.com/office/drawing/2014/main" val="1484119084"/>
                  </a:ext>
                </a:extLst>
              </a:tr>
            </a:tbl>
          </a:graphicData>
        </a:graphic>
      </p:graphicFrame>
      <p:sp>
        <p:nvSpPr>
          <p:cNvPr id="4" name="Text Placeholder 3">
            <a:extLst>
              <a:ext uri="{FF2B5EF4-FFF2-40B4-BE49-F238E27FC236}">
                <a16:creationId xmlns:a16="http://schemas.microsoft.com/office/drawing/2014/main" id="{7E986E5C-9DCB-4921-BD83-415F5ABB335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614009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41F8AA-9D16-4011-ABEB-702FD647B34C}"/>
              </a:ext>
            </a:extLst>
          </p:cNvPr>
          <p:cNvSpPr>
            <a:spLocks noGrp="1"/>
          </p:cNvSpPr>
          <p:nvPr>
            <p:ph type="title"/>
          </p:nvPr>
        </p:nvSpPr>
        <p:spPr/>
        <p:txBody>
          <a:bodyPr/>
          <a:lstStyle/>
          <a:p>
            <a:r>
              <a:rPr lang="en-US"/>
              <a:t>Twitter Mentions Table - 4 of 6</a:t>
            </a:r>
          </a:p>
        </p:txBody>
      </p:sp>
      <p:graphicFrame>
        <p:nvGraphicFramePr>
          <p:cNvPr id="5" name="Table Placeholder 4">
            <a:extLst>
              <a:ext uri="{FF2B5EF4-FFF2-40B4-BE49-F238E27FC236}">
                <a16:creationId xmlns:a16="http://schemas.microsoft.com/office/drawing/2014/main" id="{98E97029-E067-477F-9FB8-1D185DF005A1}"/>
              </a:ext>
            </a:extLst>
          </p:cNvPr>
          <p:cNvGraphicFramePr>
            <a:graphicFrameLocks noGrp="1"/>
          </p:cNvGraphicFramePr>
          <p:nvPr>
            <p:ph type="tbl" sz="quarter" idx="13"/>
            <p:extLst>
              <p:ext uri="{D42A27DB-BD31-4B8C-83A1-F6EECF244321}">
                <p14:modId xmlns:p14="http://schemas.microsoft.com/office/powerpoint/2010/main" val="10414545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41094985"/>
                    </a:ext>
                  </a:extLst>
                </a:gridCol>
                <a:gridCol w="1645920">
                  <a:extLst>
                    <a:ext uri="{9D8B030D-6E8A-4147-A177-3AD203B41FA5}">
                      <a16:colId xmlns:a16="http://schemas.microsoft.com/office/drawing/2014/main" val="1376268665"/>
                    </a:ext>
                  </a:extLst>
                </a:gridCol>
                <a:gridCol w="822960">
                  <a:extLst>
                    <a:ext uri="{9D8B030D-6E8A-4147-A177-3AD203B41FA5}">
                      <a16:colId xmlns:a16="http://schemas.microsoft.com/office/drawing/2014/main" val="829522594"/>
                    </a:ext>
                  </a:extLst>
                </a:gridCol>
                <a:gridCol w="822960">
                  <a:extLst>
                    <a:ext uri="{9D8B030D-6E8A-4147-A177-3AD203B41FA5}">
                      <a16:colId xmlns:a16="http://schemas.microsoft.com/office/drawing/2014/main" val="734208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3124464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@TNTSportsLA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@La12tuittera - 2018-02-18 16:06:47</a:t>
                      </a:r>
                      <a:r>
                        <a:rPr kumimoji="0" lang="en-US" sz="1000" b="0" i="0" u="none" strike="noStrike" kern="1200" cap="none" spc="0" normalizeH="0" baseline="0" noProof="0">
                          <a:ln>
                            <a:noFill/>
                          </a:ln>
                          <a:solidFill>
                            <a:prstClr val="black"/>
                          </a:solidFill>
                          <a:effectLst/>
                          <a:uLnTx/>
                          <a:uFillTx/>
                          <a:latin typeface="+mn-lt"/>
                          <a:ea typeface="+mn-ea"/>
                          <a:cs typeface="+mn-cs"/>
                        </a:rPr>
                        <a:t>
Banfield 🆚 #Boca
📆HOY
📺🇦🇷 @TNTSportsLA
📺🇧🇷 @FoxSportsBrasil
📺Resto Latinoamérica NO va x TV
⬇Horarios⬇
DOM
18:… https://t.co/cDhzWp96x4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extLst>
                  <a:ext uri="{0D108BD9-81ED-4DB2-BD59-A6C34878D82A}">
                    <a16:rowId xmlns:a16="http://schemas.microsoft.com/office/drawing/2014/main" val="230702780"/>
                  </a:ext>
                </a:extLst>
              </a:tr>
            </a:tbl>
          </a:graphicData>
        </a:graphic>
      </p:graphicFrame>
      <p:sp>
        <p:nvSpPr>
          <p:cNvPr id="4" name="Text Placeholder 3">
            <a:extLst>
              <a:ext uri="{FF2B5EF4-FFF2-40B4-BE49-F238E27FC236}">
                <a16:creationId xmlns:a16="http://schemas.microsoft.com/office/drawing/2014/main" id="{ACA9E8AD-1FDF-4E39-9862-9C8DB41A76DD}"/>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974935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0D368-8405-4719-AB6C-AF6C9D0AC1CD}"/>
              </a:ext>
            </a:extLst>
          </p:cNvPr>
          <p:cNvSpPr>
            <a:spLocks noGrp="1"/>
          </p:cNvSpPr>
          <p:nvPr>
            <p:ph type="title"/>
          </p:nvPr>
        </p:nvSpPr>
        <p:spPr/>
        <p:txBody>
          <a:bodyPr/>
          <a:lstStyle/>
          <a:p>
            <a:r>
              <a:rPr lang="en-US"/>
              <a:t>Twitter Mentions Table - 5 of 6</a:t>
            </a:r>
          </a:p>
        </p:txBody>
      </p:sp>
      <p:graphicFrame>
        <p:nvGraphicFramePr>
          <p:cNvPr id="5" name="Table Placeholder 4">
            <a:extLst>
              <a:ext uri="{FF2B5EF4-FFF2-40B4-BE49-F238E27FC236}">
                <a16:creationId xmlns:a16="http://schemas.microsoft.com/office/drawing/2014/main" id="{7BCB2F81-3381-40A5-9A9B-E438A383D6CC}"/>
              </a:ext>
            </a:extLst>
          </p:cNvPr>
          <p:cNvGraphicFramePr>
            <a:graphicFrameLocks noGrp="1"/>
          </p:cNvGraphicFramePr>
          <p:nvPr>
            <p:ph type="tbl" sz="quarter" idx="13"/>
            <p:extLst>
              <p:ext uri="{D42A27DB-BD31-4B8C-83A1-F6EECF244321}">
                <p14:modId xmlns:p14="http://schemas.microsoft.com/office/powerpoint/2010/main" val="178343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64309698"/>
                    </a:ext>
                  </a:extLst>
                </a:gridCol>
                <a:gridCol w="1645920">
                  <a:extLst>
                    <a:ext uri="{9D8B030D-6E8A-4147-A177-3AD203B41FA5}">
                      <a16:colId xmlns:a16="http://schemas.microsoft.com/office/drawing/2014/main" val="2388810031"/>
                    </a:ext>
                  </a:extLst>
                </a:gridCol>
                <a:gridCol w="822960">
                  <a:extLst>
                    <a:ext uri="{9D8B030D-6E8A-4147-A177-3AD203B41FA5}">
                      <a16:colId xmlns:a16="http://schemas.microsoft.com/office/drawing/2014/main" val="1096428648"/>
                    </a:ext>
                  </a:extLst>
                </a:gridCol>
                <a:gridCol w="822960">
                  <a:extLst>
                    <a:ext uri="{9D8B030D-6E8A-4147-A177-3AD203B41FA5}">
                      <a16:colId xmlns:a16="http://schemas.microsoft.com/office/drawing/2014/main" val="2059762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2199507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@TNTSportsLA</a:t>
                      </a:r>
                      <a:r>
                        <a:rPr kumimoji="0" lang="en-U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n-US" sz="1000" b="1" i="0" u="none" strike="noStrike" kern="1200" cap="none" spc="0" normalizeH="0" baseline="0" noProof="0">
                          <a:ln>
                            <a:noFill/>
                          </a:ln>
                          <a:solidFill>
                            <a:prstClr val="black"/>
                          </a:solidFill>
                          <a:effectLst/>
                          <a:uLnTx/>
                          <a:uFillTx/>
                          <a:latin typeface="+mn-lt"/>
                          <a:ea typeface="+mn-ea"/>
                          <a:cs typeface="+mn-cs"/>
                        </a:rPr>
                        <a:t>@La12tuittera - 2018-02-11 05:09:52</a:t>
                      </a:r>
                      <a:r>
                        <a:rPr kumimoji="0" lang="en-US" sz="1000" b="0" i="0" u="none" strike="noStrike" kern="1200" cap="none" spc="0" normalizeH="0" baseline="0" noProof="0">
                          <a:ln>
                            <a:noFill/>
                          </a:ln>
                          <a:solidFill>
                            <a:prstClr val="black"/>
                          </a:solidFill>
                          <a:effectLst/>
                          <a:uLnTx/>
                          <a:uFillTx/>
                          <a:latin typeface="+mn-lt"/>
                          <a:ea typeface="+mn-ea"/>
                          <a:cs typeface="+mn-cs"/>
                        </a:rPr>
                        <a:t>
#Boca 🆚 Témperley
📆HOY 
📺🇦🇷: @TNTSportsLA
📺🇧🇷: @FoxSportsBrasil
📺Resto Latinoamérica: NO será televisado.
⬇Hor… https://t.co/K0HS1yGSQF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extLst>
                  <a:ext uri="{0D108BD9-81ED-4DB2-BD59-A6C34878D82A}">
                    <a16:rowId xmlns:a16="http://schemas.microsoft.com/office/drawing/2014/main" val="2720039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@giraltpablo - 2018-02-04 05:01:59</a:t>
                      </a:r>
                      <a:r>
                        <a:rPr kumimoji="0" lang="es-ES" sz="1000" b="0" i="0" u="none" strike="noStrike" kern="1200" cap="none" spc="0" normalizeH="0" baseline="0" noProof="0">
                          <a:ln>
                            <a:noFill/>
                          </a:ln>
                          <a:solidFill>
                            <a:prstClr val="black"/>
                          </a:solidFill>
                          <a:effectLst/>
                          <a:uLnTx/>
                          <a:uFillTx/>
                          <a:latin typeface="+mn-lt"/>
                          <a:ea typeface="+mn-ea"/>
                          <a:cs typeface="+mn-cs"/>
                        </a:rPr>
                        <a:t>
Así te contamos el gol de Scocco desde la cabina de @TNTSportsLA junto a @matiasmartin !!
Mañana los espero en… https://t.co/XjFHljagIW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02/05/2018 04:02:49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677273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@La12tuittera - 2018-02-25 22:15:41</a:t>
                      </a:r>
                      <a:r>
                        <a:rPr kumimoji="0" lang="es-ES" sz="1000" b="0" i="0" u="none" strike="noStrike" kern="1200" cap="none" spc="0" normalizeH="0" baseline="0" noProof="0">
                          <a:ln>
                            <a:noFill/>
                          </a:ln>
                          <a:solidFill>
                            <a:prstClr val="black"/>
                          </a:solidFill>
                          <a:effectLst/>
                          <a:uLnTx/>
                          <a:uFillTx/>
                          <a:latin typeface="+mn-lt"/>
                          <a:ea typeface="+mn-ea"/>
                          <a:cs typeface="+mn-cs"/>
                        </a:rPr>
                        <a:t>
CONFIRMADO | La #SupercopaArgentina el próximo 14 de marzo será televisada en el CODIFICADO por @TNTSportsLA y… https://t.co/csHJUe1zeZ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extLst>
                  <a:ext uri="{0D108BD9-81ED-4DB2-BD59-A6C34878D82A}">
                    <a16:rowId xmlns:a16="http://schemas.microsoft.com/office/drawing/2014/main" val="2673393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@giraltpablo - 2018-02-12 01:17:38</a:t>
                      </a:r>
                      <a:r>
                        <a:rPr kumimoji="0" lang="es-ES" sz="1000" b="0" i="0" u="none" strike="noStrike" kern="1200" cap="none" spc="0" normalizeH="0" baseline="0" noProof="0">
                          <a:ln>
                            <a:noFill/>
                          </a:ln>
                          <a:solidFill>
                            <a:prstClr val="black"/>
                          </a:solidFill>
                          <a:effectLst/>
                          <a:uLnTx/>
                          <a:uFillTx/>
                          <a:latin typeface="+mn-lt"/>
                          <a:ea typeface="+mn-ea"/>
                          <a:cs typeface="+mn-cs"/>
                        </a:rPr>
                        <a:t>
Así vivimos el gol de Fabra en la cabina de @tntsportsla !!
❤️🙌🙏❤️ https://t.co/IpCq0Bg3Mc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02/12/2018 02:33:18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extLst>
                  <a:ext uri="{0D108BD9-81ED-4DB2-BD59-A6C34878D82A}">
                    <a16:rowId xmlns:a16="http://schemas.microsoft.com/office/drawing/2014/main" val="684440449"/>
                  </a:ext>
                </a:extLst>
              </a:tr>
            </a:tbl>
          </a:graphicData>
        </a:graphic>
      </p:graphicFrame>
      <p:sp>
        <p:nvSpPr>
          <p:cNvPr id="4" name="Text Placeholder 3">
            <a:extLst>
              <a:ext uri="{FF2B5EF4-FFF2-40B4-BE49-F238E27FC236}">
                <a16:creationId xmlns:a16="http://schemas.microsoft.com/office/drawing/2014/main" id="{7173CD06-7C1E-48CE-AFA8-CE897B0E85C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2288420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12994-BABD-46C4-89D7-14E7FA0930B7}"/>
              </a:ext>
            </a:extLst>
          </p:cNvPr>
          <p:cNvSpPr>
            <a:spLocks noGrp="1"/>
          </p:cNvSpPr>
          <p:nvPr>
            <p:ph type="title"/>
          </p:nvPr>
        </p:nvSpPr>
        <p:spPr/>
        <p:txBody>
          <a:bodyPr/>
          <a:lstStyle/>
          <a:p>
            <a:r>
              <a:rPr lang="en-US"/>
              <a:t>Twitter Mentions Table - 6 of 6</a:t>
            </a:r>
          </a:p>
        </p:txBody>
      </p:sp>
      <p:graphicFrame>
        <p:nvGraphicFramePr>
          <p:cNvPr id="5" name="Table Placeholder 4">
            <a:extLst>
              <a:ext uri="{FF2B5EF4-FFF2-40B4-BE49-F238E27FC236}">
                <a16:creationId xmlns:a16="http://schemas.microsoft.com/office/drawing/2014/main" id="{63B85E5A-E5EE-4FD8-9384-53AEB8691B2E}"/>
              </a:ext>
            </a:extLst>
          </p:cNvPr>
          <p:cNvGraphicFramePr>
            <a:graphicFrameLocks noGrp="1"/>
          </p:cNvGraphicFramePr>
          <p:nvPr>
            <p:ph type="tbl" sz="quarter" idx="13"/>
            <p:extLst>
              <p:ext uri="{D42A27DB-BD31-4B8C-83A1-F6EECF244321}">
                <p14:modId xmlns:p14="http://schemas.microsoft.com/office/powerpoint/2010/main" val="268353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740400219"/>
                    </a:ext>
                  </a:extLst>
                </a:gridCol>
                <a:gridCol w="1645920">
                  <a:extLst>
                    <a:ext uri="{9D8B030D-6E8A-4147-A177-3AD203B41FA5}">
                      <a16:colId xmlns:a16="http://schemas.microsoft.com/office/drawing/2014/main" val="690174638"/>
                    </a:ext>
                  </a:extLst>
                </a:gridCol>
                <a:gridCol w="822960">
                  <a:extLst>
                    <a:ext uri="{9D8B030D-6E8A-4147-A177-3AD203B41FA5}">
                      <a16:colId xmlns:a16="http://schemas.microsoft.com/office/drawing/2014/main" val="809211162"/>
                    </a:ext>
                  </a:extLst>
                </a:gridCol>
                <a:gridCol w="822960">
                  <a:extLst>
                    <a:ext uri="{9D8B030D-6E8A-4147-A177-3AD203B41FA5}">
                      <a16:colId xmlns:a16="http://schemas.microsoft.com/office/drawing/2014/main" val="3786451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extLst>
                  <a:ext uri="{0D108BD9-81ED-4DB2-BD59-A6C34878D82A}">
                    <a16:rowId xmlns:a16="http://schemas.microsoft.com/office/drawing/2014/main" val="982381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@giraltpablo - 2018-02-19 01:29:51</a:t>
                      </a:r>
                      <a:r>
                        <a:rPr kumimoji="0" lang="es-ES" sz="1000" b="0" i="0" u="none" strike="noStrike" kern="1200" cap="none" spc="0" normalizeH="0" baseline="0" noProof="0">
                          <a:ln>
                            <a:noFill/>
                          </a:ln>
                          <a:solidFill>
                            <a:prstClr val="black"/>
                          </a:solidFill>
                          <a:effectLst/>
                          <a:uLnTx/>
                          <a:uFillTx/>
                          <a:latin typeface="+mn-lt"/>
                          <a:ea typeface="+mn-ea"/>
                          <a:cs typeface="+mn-cs"/>
                        </a:rPr>
                        <a:t>
Gol de Tevez!!
Desde el vestuario!
Gana Boca 1-0. @TNTSportsLA
 https://t.co/n7WWBvPPZE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02/19/2018 03:17:31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986949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@giraltpablo - 2018-02-04 02:32:13</a:t>
                      </a:r>
                      <a:r>
                        <a:rPr kumimoji="0" lang="es-ES" sz="1000" b="0" i="0" u="none" strike="noStrike" kern="1200" cap="none" spc="0" normalizeH="0" baseline="0" noProof="0">
                          <a:ln>
                            <a:noFill/>
                          </a:ln>
                          <a:solidFill>
                            <a:prstClr val="black"/>
                          </a:solidFill>
                          <a:effectLst/>
                          <a:uLnTx/>
                          <a:uFillTx/>
                          <a:latin typeface="+mn-lt"/>
                          <a:ea typeface="+mn-ea"/>
                          <a:cs typeface="+mn-cs"/>
                        </a:rPr>
                        <a:t>
La animalada de Scocco. 
El 2do de River!
Lo viste en @TNTSportsLA https://t.co/VnBYFcpAT9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02/05/2018 04:02:49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extLst>
                  <a:ext uri="{0D108BD9-81ED-4DB2-BD59-A6C34878D82A}">
                    <a16:rowId xmlns:a16="http://schemas.microsoft.com/office/drawing/2014/main" val="404093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@nico_raffo - 2018-02-18 03:23:11</a:t>
                      </a:r>
                      <a:r>
                        <a:rPr kumimoji="0" lang="es-ES" sz="1000" b="0" i="0" u="none" strike="noStrike" kern="1200" cap="none" spc="0" normalizeH="0" baseline="0" noProof="0">
                          <a:ln>
                            <a:noFill/>
                          </a:ln>
                          <a:solidFill>
                            <a:prstClr val="black"/>
                          </a:solidFill>
                          <a:effectLst/>
                          <a:uLnTx/>
                          <a:uFillTx/>
                          <a:latin typeface="+mn-lt"/>
                          <a:ea typeface="+mn-ea"/>
                          <a:cs typeface="+mn-cs"/>
                        </a:rPr>
                        <a:t>
alguien vio el comercial de @TNTSportsLA ?
tevez haciendo la gallina desahogo
Teo haciendo la banda provocación
So… https://t.co/dxDJLq8COr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2844446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@MarceCulotta - 2018-02-19 17:30:00</a:t>
                      </a:r>
                      <a:r>
                        <a:rPr kumimoji="0" lang="es-ES" sz="1000" b="0" i="0" u="none" strike="noStrike" kern="1200" cap="none" spc="0" normalizeH="0" baseline="0" noProof="0">
                          <a:ln>
                            <a:noFill/>
                          </a:ln>
                          <a:solidFill>
                            <a:prstClr val="black"/>
                          </a:solidFill>
                          <a:effectLst/>
                          <a:uLnTx/>
                          <a:uFillTx/>
                          <a:latin typeface="+mn-lt"/>
                          <a:ea typeface="+mn-ea"/>
                          <a:cs typeface="+mn-cs"/>
                        </a:rPr>
                        <a:t>
Confirmado @TNTSportsLA es hoy lo que @TyCSports fue en los ‘90 y 2.000
Una vergüenza! https://t.co/JSRsajFuvm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3466704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@TNTSportsLA</a:t>
                      </a:r>
                      <a:r>
                        <a:rPr kumimoji="0" lang="es-ES" sz="1000" b="0" i="0" u="none" strike="noStrike" kern="1200" cap="none" spc="0" normalizeH="0" baseline="0" noProof="0">
                          <a:ln>
                            <a:noFill/>
                          </a:ln>
                          <a:solidFill>
                            <a:prstClr val="black"/>
                          </a:solidFill>
                          <a:effectLst/>
                          <a:uLnTx/>
                          <a:uFillTx/>
                          <a:latin typeface="+mn-lt"/>
                          <a:ea typeface="+mn-ea"/>
                          <a:cs typeface="+mn-cs"/>
                        </a:rPr>
                        <a:t> was mentioned by </a:t>
                      </a:r>
                      <a:r>
                        <a:rPr kumimoji="0" lang="es-ES" sz="1000" b="1" i="0" u="none" strike="noStrike" kern="1200" cap="none" spc="0" normalizeH="0" baseline="0" noProof="0">
                          <a:ln>
                            <a:noFill/>
                          </a:ln>
                          <a:solidFill>
                            <a:prstClr val="black"/>
                          </a:solidFill>
                          <a:effectLst/>
                          <a:uLnTx/>
                          <a:uFillTx/>
                          <a:latin typeface="+mn-lt"/>
                          <a:ea typeface="+mn-ea"/>
                          <a:cs typeface="+mn-cs"/>
                        </a:rPr>
                        <a:t>@La12tuittera - 2018-02-19 01:41:33</a:t>
                      </a:r>
                      <a:r>
                        <a:rPr kumimoji="0" lang="es-ES" sz="1000" b="0" i="0" u="none" strike="noStrike" kern="1200" cap="none" spc="0" normalizeH="0" baseline="0" noProof="0">
                          <a:ln>
                            <a:noFill/>
                          </a:ln>
                          <a:solidFill>
                            <a:prstClr val="black"/>
                          </a:solidFill>
                          <a:effectLst/>
                          <a:uLnTx/>
                          <a:uFillTx/>
                          <a:latin typeface="+mn-lt"/>
                          <a:ea typeface="+mn-ea"/>
                          <a:cs typeface="+mn-cs"/>
                        </a:rPr>
                        <a:t>
51' Durisima infracción de Bettini a #Nandez, es amonestado. Increíble que los comentaristas de @TNTSportsLA digan que no hubo infracción...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extLst>
                  <a:ext uri="{0D108BD9-81ED-4DB2-BD59-A6C34878D82A}">
                    <a16:rowId xmlns:a16="http://schemas.microsoft.com/office/drawing/2014/main" val="700834336"/>
                  </a:ext>
                </a:extLst>
              </a:tr>
            </a:tbl>
          </a:graphicData>
        </a:graphic>
      </p:graphicFrame>
      <p:sp>
        <p:nvSpPr>
          <p:cNvPr id="4" name="Text Placeholder 3">
            <a:extLst>
              <a:ext uri="{FF2B5EF4-FFF2-40B4-BE49-F238E27FC236}">
                <a16:creationId xmlns:a16="http://schemas.microsoft.com/office/drawing/2014/main" id="{D357F9AB-688A-41B6-B623-F4A50785853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8414616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91D8C-100B-4714-8826-EC43C1A85AA8}"/>
              </a:ext>
            </a:extLst>
          </p:cNvPr>
          <p:cNvSpPr>
            <a:spLocks noGrp="1"/>
          </p:cNvSpPr>
          <p:nvPr>
            <p:ph type="title"/>
          </p:nvPr>
        </p:nvSpPr>
        <p:spPr/>
        <p:txBody>
          <a:bodyPr/>
          <a:lstStyle/>
          <a:p>
            <a:r>
              <a:rPr lang="en-US"/>
              <a:t>Twitter Key Influencers - 1 of 2</a:t>
            </a:r>
          </a:p>
        </p:txBody>
      </p:sp>
      <p:graphicFrame>
        <p:nvGraphicFramePr>
          <p:cNvPr id="5" name="Table Placeholder 4">
            <a:extLst>
              <a:ext uri="{FF2B5EF4-FFF2-40B4-BE49-F238E27FC236}">
                <a16:creationId xmlns:a16="http://schemas.microsoft.com/office/drawing/2014/main" id="{69C565BE-4629-4665-B40A-FD457700AE0A}"/>
              </a:ext>
            </a:extLst>
          </p:cNvPr>
          <p:cNvGraphicFramePr>
            <a:graphicFrameLocks noGrp="1"/>
          </p:cNvGraphicFramePr>
          <p:nvPr>
            <p:ph type="tbl" sz="quarter" idx="13"/>
            <p:extLst>
              <p:ext uri="{D42A27DB-BD31-4B8C-83A1-F6EECF244321}">
                <p14:modId xmlns:p14="http://schemas.microsoft.com/office/powerpoint/2010/main" val="3662402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99679615"/>
                    </a:ext>
                  </a:extLst>
                </a:gridCol>
                <a:gridCol w="2468880">
                  <a:extLst>
                    <a:ext uri="{9D8B030D-6E8A-4147-A177-3AD203B41FA5}">
                      <a16:colId xmlns:a16="http://schemas.microsoft.com/office/drawing/2014/main" val="1290032303"/>
                    </a:ext>
                  </a:extLst>
                </a:gridCol>
                <a:gridCol w="2468880">
                  <a:extLst>
                    <a:ext uri="{9D8B030D-6E8A-4147-A177-3AD203B41FA5}">
                      <a16:colId xmlns:a16="http://schemas.microsoft.com/office/drawing/2014/main" val="12175148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a:t>
                      </a:r>
                    </a:p>
                  </a:txBody>
                  <a:tcPr/>
                </a:tc>
                <a:extLst>
                  <a:ext uri="{0D108BD9-81ED-4DB2-BD59-A6C34878D82A}">
                    <a16:rowId xmlns:a16="http://schemas.microsoft.com/office/drawing/2014/main" val="4200967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@diegomolinaarg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@TNTSportsLA (256)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extLst>
                  <a:ext uri="{0D108BD9-81ED-4DB2-BD59-A6C34878D82A}">
                    <a16:rowId xmlns:a16="http://schemas.microsoft.com/office/drawing/2014/main" val="1891778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@HernanSCastillo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@TNTSportsLA (216)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extLst>
                  <a:ext uri="{0D108BD9-81ED-4DB2-BD59-A6C34878D82A}">
                    <a16:rowId xmlns:a16="http://schemas.microsoft.com/office/drawing/2014/main" val="3698738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@benitez_leo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@TNTSportsLA (196)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extLst>
                  <a:ext uri="{0D108BD9-81ED-4DB2-BD59-A6C34878D82A}">
                    <a16:rowId xmlns:a16="http://schemas.microsoft.com/office/drawing/2014/main" val="2546395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@arturobulian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@TNTSportsLA (124)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extLst>
                  <a:ext uri="{0D108BD9-81ED-4DB2-BD59-A6C34878D82A}">
                    <a16:rowId xmlns:a16="http://schemas.microsoft.com/office/drawing/2014/main" val="1250969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@verobrunati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@TNTSportsLA (105)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extLst>
                  <a:ext uri="{0D108BD9-81ED-4DB2-BD59-A6C34878D82A}">
                    <a16:rowId xmlns:a16="http://schemas.microsoft.com/office/drawing/2014/main" val="499213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@ezeecaastroo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@TNTSportsLA (103)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extLst>
                  <a:ext uri="{0D108BD9-81ED-4DB2-BD59-A6C34878D82A}">
                    <a16:rowId xmlns:a16="http://schemas.microsoft.com/office/drawing/2014/main" val="2803600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@CamloAndrs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@TNTSportsLA (92)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extLst>
                  <a:ext uri="{0D108BD9-81ED-4DB2-BD59-A6C34878D82A}">
                    <a16:rowId xmlns:a16="http://schemas.microsoft.com/office/drawing/2014/main" val="4245263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@directi54510497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@TNTSportsLA (91)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extLst>
                  <a:ext uri="{0D108BD9-81ED-4DB2-BD59-A6C34878D82A}">
                    <a16:rowId xmlns:a16="http://schemas.microsoft.com/office/drawing/2014/main" val="3766628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@TotalerosAR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@TNTSportsLA (88)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extLst>
                  <a:ext uri="{0D108BD9-81ED-4DB2-BD59-A6C34878D82A}">
                    <a16:rowId xmlns:a16="http://schemas.microsoft.com/office/drawing/2014/main" val="1122492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@Maxii_academico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@TNTSportsLA (82)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extLst>
                  <a:ext uri="{0D108BD9-81ED-4DB2-BD59-A6C34878D82A}">
                    <a16:rowId xmlns:a16="http://schemas.microsoft.com/office/drawing/2014/main" val="660730729"/>
                  </a:ext>
                </a:extLst>
              </a:tr>
            </a:tbl>
          </a:graphicData>
        </a:graphic>
      </p:graphicFrame>
      <p:sp>
        <p:nvSpPr>
          <p:cNvPr id="4" name="Text Placeholder 3">
            <a:extLst>
              <a:ext uri="{FF2B5EF4-FFF2-40B4-BE49-F238E27FC236}">
                <a16:creationId xmlns:a16="http://schemas.microsoft.com/office/drawing/2014/main" id="{D010EC8F-EDD2-44E3-9D0C-17AAA750A47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5750166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18B799-02BF-4040-BE6C-887CD7B3B676}"/>
              </a:ext>
            </a:extLst>
          </p:cNvPr>
          <p:cNvSpPr>
            <a:spLocks noGrp="1"/>
          </p:cNvSpPr>
          <p:nvPr>
            <p:ph type="title"/>
          </p:nvPr>
        </p:nvSpPr>
        <p:spPr/>
        <p:txBody>
          <a:bodyPr/>
          <a:lstStyle/>
          <a:p>
            <a:r>
              <a:rPr lang="en-US"/>
              <a:t>Twitter Key Influencers - 2 of 2</a:t>
            </a:r>
          </a:p>
        </p:txBody>
      </p:sp>
      <p:graphicFrame>
        <p:nvGraphicFramePr>
          <p:cNvPr id="5" name="Table Placeholder 4">
            <a:extLst>
              <a:ext uri="{FF2B5EF4-FFF2-40B4-BE49-F238E27FC236}">
                <a16:creationId xmlns:a16="http://schemas.microsoft.com/office/drawing/2014/main" id="{9978380F-9138-4BD1-8E75-D72D75F15035}"/>
              </a:ext>
            </a:extLst>
          </p:cNvPr>
          <p:cNvGraphicFramePr>
            <a:graphicFrameLocks noGrp="1"/>
          </p:cNvGraphicFramePr>
          <p:nvPr>
            <p:ph type="tbl" sz="quarter" idx="13"/>
            <p:extLst>
              <p:ext uri="{D42A27DB-BD31-4B8C-83A1-F6EECF244321}">
                <p14:modId xmlns:p14="http://schemas.microsoft.com/office/powerpoint/2010/main" val="21392613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440561222"/>
                    </a:ext>
                  </a:extLst>
                </a:gridCol>
                <a:gridCol w="2468880">
                  <a:extLst>
                    <a:ext uri="{9D8B030D-6E8A-4147-A177-3AD203B41FA5}">
                      <a16:colId xmlns:a16="http://schemas.microsoft.com/office/drawing/2014/main" val="3247097453"/>
                    </a:ext>
                  </a:extLst>
                </a:gridCol>
                <a:gridCol w="2468880">
                  <a:extLst>
                    <a:ext uri="{9D8B030D-6E8A-4147-A177-3AD203B41FA5}">
                      <a16:colId xmlns:a16="http://schemas.microsoft.com/office/drawing/2014/main" val="2171583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Profiles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Mentions</a:t>
                      </a:r>
                    </a:p>
                  </a:txBody>
                  <a:tcPr/>
                </a:tc>
                <a:extLst>
                  <a:ext uri="{0D108BD9-81ED-4DB2-BD59-A6C34878D82A}">
                    <a16:rowId xmlns:a16="http://schemas.microsoft.com/office/drawing/2014/main" val="7378672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@estebanschwind1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@TNTSportsLA (78)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2430671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@jorbaigo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@TNTSportsLA (77)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extLst>
                  <a:ext uri="{0D108BD9-81ED-4DB2-BD59-A6C34878D82A}">
                    <a16:rowId xmlns:a16="http://schemas.microsoft.com/office/drawing/2014/main" val="3227253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@gastonurzaq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@TNTSportsLA (69)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extLst>
                  <a:ext uri="{0D108BD9-81ED-4DB2-BD59-A6C34878D82A}">
                    <a16:rowId xmlns:a16="http://schemas.microsoft.com/office/drawing/2014/main" val="3127631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@jonatha59375148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@TNTSportsLA (66)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3738116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@PelucaGuzman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@TNTSportsLA (66)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4268437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@luigiyankee1068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@TNTSportsLA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extLst>
                  <a:ext uri="{0D108BD9-81ED-4DB2-BD59-A6C34878D82A}">
                    <a16:rowId xmlns:a16="http://schemas.microsoft.com/office/drawing/2014/main" val="1327847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@LanzalaBola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@TNTSportsLA (64)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extLst>
                  <a:ext uri="{0D108BD9-81ED-4DB2-BD59-A6C34878D82A}">
                    <a16:rowId xmlns:a16="http://schemas.microsoft.com/office/drawing/2014/main" val="16669530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@Danizappino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@TNTSportsLA (62)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126799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@FrancoXeneizeDK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@TNTSportsLA (59)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69697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@waltermillo2014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@TNTSportsLA (59)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extLst>
                  <a:ext uri="{0D108BD9-81ED-4DB2-BD59-A6C34878D82A}">
                    <a16:rowId xmlns:a16="http://schemas.microsoft.com/office/drawing/2014/main" val="4003229071"/>
                  </a:ext>
                </a:extLst>
              </a:tr>
            </a:tbl>
          </a:graphicData>
        </a:graphic>
      </p:graphicFrame>
      <p:sp>
        <p:nvSpPr>
          <p:cNvPr id="4" name="Text Placeholder 3">
            <a:extLst>
              <a:ext uri="{FF2B5EF4-FFF2-40B4-BE49-F238E27FC236}">
                <a16:creationId xmlns:a16="http://schemas.microsoft.com/office/drawing/2014/main" id="{CA75E34A-5ADD-4292-A708-F7539C516D4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5604307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73795-03EE-4BF8-B1CB-0BFE1C3F70A8}"/>
              </a:ext>
            </a:extLst>
          </p:cNvPr>
          <p:cNvSpPr>
            <a:spLocks noGrp="1"/>
          </p:cNvSpPr>
          <p:nvPr>
            <p:ph type="title"/>
          </p:nvPr>
        </p:nvSpPr>
        <p:spPr/>
        <p:txBody>
          <a:bodyPr/>
          <a:lstStyle/>
          <a:p>
            <a:r>
              <a:rPr lang="en-US"/>
              <a:t>Twitter Response Times</a:t>
            </a:r>
          </a:p>
        </p:txBody>
      </p:sp>
      <p:graphicFrame>
        <p:nvGraphicFramePr>
          <p:cNvPr id="6" name="Chart Placeholder 5">
            <a:extLst>
              <a:ext uri="{FF2B5EF4-FFF2-40B4-BE49-F238E27FC236}">
                <a16:creationId xmlns:a16="http://schemas.microsoft.com/office/drawing/2014/main" id="{59C85C0E-E5F8-4CDB-AA92-B7DB2BB03B95}"/>
              </a:ext>
            </a:extLst>
          </p:cNvPr>
          <p:cNvGraphicFramePr>
            <a:graphicFrameLocks noGrp="1"/>
          </p:cNvGraphicFramePr>
          <p:nvPr>
            <p:ph type="chart" sz="quarter" idx="13"/>
            <p:extLst>
              <p:ext uri="{D42A27DB-BD31-4B8C-83A1-F6EECF244321}">
                <p14:modId xmlns:p14="http://schemas.microsoft.com/office/powerpoint/2010/main" val="2322632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1563373-C0F9-4DFB-A2A9-DBC1C070059A}"/>
              </a:ext>
            </a:extLst>
          </p:cNvPr>
          <p:cNvSpPr>
            <a:spLocks noGrp="1"/>
          </p:cNvSpPr>
          <p:nvPr>
            <p:ph type="body" sz="quarter" idx="14"/>
          </p:nvPr>
        </p:nvSpPr>
        <p:spPr/>
        <p:txBody>
          <a:bodyPr/>
          <a:lstStyle/>
          <a:p>
            <a:r>
              <a:rPr lang="en-US"/>
              <a:t>02/01/2018 - 02/28/2018</a:t>
            </a:r>
          </a:p>
        </p:txBody>
      </p:sp>
      <p:sp>
        <p:nvSpPr>
          <p:cNvPr id="5" name="Footer Placeholder 4">
            <a:extLst>
              <a:ext uri="{FF2B5EF4-FFF2-40B4-BE49-F238E27FC236}">
                <a16:creationId xmlns:a16="http://schemas.microsoft.com/office/drawing/2014/main" id="{FB8DC233-CE19-4129-8D30-C3A59B7C6F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46359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F456C-E7B6-4CB9-A174-EB4B61AAA898}"/>
              </a:ext>
            </a:extLst>
          </p:cNvPr>
          <p:cNvSpPr>
            <a:spLocks noGrp="1"/>
          </p:cNvSpPr>
          <p:nvPr>
            <p:ph type="title"/>
          </p:nvPr>
        </p:nvSpPr>
        <p:spPr/>
        <p:txBody>
          <a:bodyPr/>
          <a:lstStyle/>
          <a:p>
            <a:r>
              <a:rPr lang="en-US"/>
              <a:t>Twitter Questions Table</a:t>
            </a:r>
          </a:p>
        </p:txBody>
      </p:sp>
      <p:graphicFrame>
        <p:nvGraphicFramePr>
          <p:cNvPr id="5" name="Table Placeholder 4">
            <a:extLst>
              <a:ext uri="{FF2B5EF4-FFF2-40B4-BE49-F238E27FC236}">
                <a16:creationId xmlns:a16="http://schemas.microsoft.com/office/drawing/2014/main" id="{A15ED5C5-2AB1-4C93-8741-E7F085F710CE}"/>
              </a:ext>
            </a:extLst>
          </p:cNvPr>
          <p:cNvGraphicFramePr>
            <a:graphicFrameLocks noGrp="1"/>
          </p:cNvGraphicFramePr>
          <p:nvPr>
            <p:ph type="tbl" sz="quarter" idx="13"/>
            <p:extLst>
              <p:ext uri="{D42A27DB-BD31-4B8C-83A1-F6EECF244321}">
                <p14:modId xmlns:p14="http://schemas.microsoft.com/office/powerpoint/2010/main" val="759078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371916962"/>
                    </a:ext>
                  </a:extLst>
                </a:gridCol>
                <a:gridCol w="1645920">
                  <a:extLst>
                    <a:ext uri="{9D8B030D-6E8A-4147-A177-3AD203B41FA5}">
                      <a16:colId xmlns:a16="http://schemas.microsoft.com/office/drawing/2014/main" val="276669878"/>
                    </a:ext>
                  </a:extLst>
                </a:gridCol>
                <a:gridCol w="822960">
                  <a:extLst>
                    <a:ext uri="{9D8B030D-6E8A-4147-A177-3AD203B41FA5}">
                      <a16:colId xmlns:a16="http://schemas.microsoft.com/office/drawing/2014/main" val="2741531008"/>
                    </a:ext>
                  </a:extLst>
                </a:gridCol>
                <a:gridCol w="822960">
                  <a:extLst>
                    <a:ext uri="{9D8B030D-6E8A-4147-A177-3AD203B41FA5}">
                      <a16:colId xmlns:a16="http://schemas.microsoft.com/office/drawing/2014/main" val="1401889518"/>
                    </a:ext>
                  </a:extLst>
                </a:gridCol>
              </a:tblGrid>
              <a:tr h="370840">
                <a:tc>
                  <a:txBody>
                    <a:bodyPr/>
                    <a:lstStyle/>
                    <a:p>
                      <a:r>
                        <a:rPr lang="en-US" sz="1000"/>
                        <a:t>Question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4031434197"/>
                  </a:ext>
                </a:extLst>
              </a:tr>
              <a:tr h="370840">
                <a:tc>
                  <a:txBody>
                    <a:bodyPr/>
                    <a:lstStyle/>
                    <a:p>
                      <a:r>
                        <a:rPr lang="en-US" sz="1000" b="1"/>
                        <a:t>@TNTSportsLA</a:t>
                      </a:r>
                      <a:r>
                        <a:rPr lang="en-US" sz="1000"/>
                        <a:t> was asked by </a:t>
                      </a:r>
                      <a:r>
                        <a:rPr lang="en-US" sz="1000" b="1"/>
                        <a:t>@JoseandMon - 2018-02-28 23:56:03</a:t>
                      </a:r>
                      <a:r>
                        <a:rPr lang="en-US" sz="1000"/>
                        <a:t>
@TNTSportsLA Uso la 10?</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993758039"/>
                  </a:ext>
                </a:extLst>
              </a:tr>
              <a:tr h="370840">
                <a:tc>
                  <a:txBody>
                    <a:bodyPr/>
                    <a:lstStyle/>
                    <a:p>
                      <a:r>
                        <a:rPr lang="es-ES" sz="1000" b="1"/>
                        <a:t>@TNTSportsLA</a:t>
                      </a:r>
                      <a:r>
                        <a:rPr lang="es-ES" sz="1000"/>
                        <a:t> was asked by </a:t>
                      </a:r>
                      <a:r>
                        <a:rPr lang="es-ES" sz="1000" b="1"/>
                        <a:t>@nnanny3 - 2018-02-28 21:26:12</a:t>
                      </a:r>
                      <a:r>
                        <a:rPr lang="es-ES" sz="1000"/>
                        <a:t>
@TNTSportsLA Van a relatar los partidos o hablar de cualquier cosa? Porque pagar para tener que poner la radio me rompe un poco las pelotas</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891746031"/>
                  </a:ext>
                </a:extLst>
              </a:tr>
              <a:tr h="370840">
                <a:tc>
                  <a:txBody>
                    <a:bodyPr/>
                    <a:lstStyle/>
                    <a:p>
                      <a:r>
                        <a:rPr lang="en-US" sz="1000" b="1"/>
                        <a:t>@TNTSportsLA</a:t>
                      </a:r>
                      <a:r>
                        <a:rPr lang="en-US" sz="1000"/>
                        <a:t> was asked by </a:t>
                      </a:r>
                      <a:r>
                        <a:rPr lang="en-US" sz="1000" b="1"/>
                        <a:t>@LasDuco - 2018-02-28 21:25:55</a:t>
                      </a:r>
                      <a:r>
                        <a:rPr lang="en-US" sz="1000"/>
                        <a:t>
@TNTSportsLA Rojo..Rojo...??? Quien es?</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270059092"/>
                  </a:ext>
                </a:extLst>
              </a:tr>
              <a:tr h="370840">
                <a:tc>
                  <a:txBody>
                    <a:bodyPr/>
                    <a:lstStyle/>
                    <a:p>
                      <a:r>
                        <a:rPr lang="es-ES" sz="1000" b="1"/>
                        <a:t>@TNTSportsLA</a:t>
                      </a:r>
                      <a:r>
                        <a:rPr lang="es-ES" sz="1000"/>
                        <a:t> was asked by </a:t>
                      </a:r>
                      <a:r>
                        <a:rPr lang="es-ES" sz="1000" b="1"/>
                        <a:t>@Ubaldo078 - 2018-02-28 21:17:07</a:t>
                      </a:r>
                      <a:r>
                        <a:rPr lang="es-ES" sz="1000"/>
                        <a:t>
@TNTSportsLA También va codificado??</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239860029"/>
                  </a:ext>
                </a:extLst>
              </a:tr>
              <a:tr h="370840">
                <a:tc>
                  <a:txBody>
                    <a:bodyPr/>
                    <a:lstStyle/>
                    <a:p>
                      <a:r>
                        <a:rPr lang="en-US" sz="1000" b="1"/>
                        <a:t>@TNTSportsLA</a:t>
                      </a:r>
                      <a:r>
                        <a:rPr lang="en-US" sz="1000"/>
                        <a:t> was asked by </a:t>
                      </a:r>
                      <a:r>
                        <a:rPr lang="en-US" sz="1000" b="1"/>
                        <a:t>@natasofyleo - 2018-02-28 21:05:09</a:t>
                      </a:r>
                      <a:r>
                        <a:rPr lang="en-US" sz="1000"/>
                        <a:t>
@TNTSportsLA Como salio??</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445340190"/>
                  </a:ext>
                </a:extLst>
              </a:tr>
              <a:tr h="370840">
                <a:tc>
                  <a:txBody>
                    <a:bodyPr/>
                    <a:lstStyle/>
                    <a:p>
                      <a:r>
                        <a:rPr lang="es-ES" sz="1000" b="1"/>
                        <a:t>@TNTSportsLA</a:t>
                      </a:r>
                      <a:r>
                        <a:rPr lang="es-ES" sz="1000"/>
                        <a:t> was asked by </a:t>
                      </a:r>
                      <a:r>
                        <a:rPr lang="es-ES" sz="1000" b="1"/>
                        <a:t>@_arnaldoaguilar - 2018-02-28 21:04:08</a:t>
                      </a:r>
                      <a:r>
                        <a:rPr lang="es-ES" sz="1000"/>
                        <a:t>
@TNTSportsLA En serio hasta se atreven a comparar al tronco de Rojo con Tagliafico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114929914"/>
                  </a:ext>
                </a:extLst>
              </a:tr>
              <a:tr h="370840">
                <a:tc>
                  <a:txBody>
                    <a:bodyPr/>
                    <a:lstStyle/>
                    <a:p>
                      <a:r>
                        <a:rPr lang="en-US" sz="1000" b="1"/>
                        <a:t>@TNTSportsLA</a:t>
                      </a:r>
                      <a:r>
                        <a:rPr lang="en-US" sz="1000"/>
                        <a:t> was asked by </a:t>
                      </a:r>
                      <a:r>
                        <a:rPr lang="en-US" sz="1000" b="1"/>
                        <a:t>@ECedrola1 - 2018-02-28 18:04:43</a:t>
                      </a:r>
                      <a:r>
                        <a:rPr lang="en-US" sz="1000"/>
                        <a:t>
@TNTSportsLA Porque juega River ??</a:t>
                      </a:r>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306955722"/>
                  </a:ext>
                </a:extLst>
              </a:tr>
              <a:tr h="370840">
                <a:tc>
                  <a:txBody>
                    <a:bodyPr/>
                    <a:lstStyle/>
                    <a:p>
                      <a:r>
                        <a:rPr lang="es-ES" sz="1000" b="1"/>
                        <a:t>@TNTSportsLA</a:t>
                      </a:r>
                      <a:r>
                        <a:rPr lang="es-ES" sz="1000"/>
                        <a:t> was asked by </a:t>
                      </a:r>
                      <a:r>
                        <a:rPr lang="es-ES" sz="1000" b="1"/>
                        <a:t>@lopezmarina1989 - 2018-02-28 18:02:06</a:t>
                      </a:r>
                      <a:r>
                        <a:rPr lang="es-ES" sz="1000"/>
                        <a:t>
@TNTSportsLA Rojo todavia no sabe jugar al fútbol como va a ir al mundial? Sin duda tagliafico!!!</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724273646"/>
                  </a:ext>
                </a:extLst>
              </a:tr>
              <a:tr h="370840">
                <a:tc>
                  <a:txBody>
                    <a:bodyPr/>
                    <a:lstStyle/>
                    <a:p>
                      <a:r>
                        <a:rPr lang="en-US" sz="1000" b="1"/>
                        <a:t>@TNTSportsLA</a:t>
                      </a:r>
                      <a:r>
                        <a:rPr lang="en-US" sz="1000"/>
                        <a:t> was asked by </a:t>
                      </a:r>
                      <a:r>
                        <a:rPr lang="en-US" sz="1000" b="1"/>
                        <a:t>@agusgime092 - 2018-02-28 16:53:34</a:t>
                      </a:r>
                      <a:r>
                        <a:rPr lang="en-US" sz="1000"/>
                        <a:t>
@TNTSportsLA mmm... gas pimienta otra vez?</a:t>
                      </a:r>
                    </a:p>
                  </a:txBody>
                  <a:tcPr/>
                </a:tc>
                <a:tc>
                  <a:txBody>
                    <a:bodyPr/>
                    <a:lstStyle/>
                    <a:p>
                      <a:r>
                        <a:rPr lang="en-US" sz="1000"/>
                        <a:t>n/a</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1292167719"/>
                  </a:ext>
                </a:extLst>
              </a:tr>
              <a:tr h="370840">
                <a:tc>
                  <a:txBody>
                    <a:bodyPr/>
                    <a:lstStyle/>
                    <a:p>
                      <a:r>
                        <a:rPr lang="en-US" sz="1000" b="1"/>
                        <a:t>@TNTSportsLA</a:t>
                      </a:r>
                      <a:r>
                        <a:rPr lang="en-US" sz="1000"/>
                        <a:t> was asked by </a:t>
                      </a:r>
                      <a:r>
                        <a:rPr lang="en-US" sz="1000" b="1"/>
                        <a:t>@Emmanuel1408 - 2018-02-28 16:43:17</a:t>
                      </a:r>
                      <a:r>
                        <a:rPr lang="en-US" sz="1000"/>
                        <a:t>
@TNTSportsLA De nuevo? https://t.co/tooxVqf6V4</a:t>
                      </a:r>
                    </a:p>
                  </a:txBody>
                  <a:tcPr/>
                </a:tc>
                <a:tc>
                  <a:txBody>
                    <a:bodyPr/>
                    <a:lstStyle/>
                    <a:p>
                      <a:r>
                        <a:rPr lang="en-US" sz="1000"/>
                        <a:t>n/a</a:t>
                      </a:r>
                    </a:p>
                  </a:txBody>
                  <a:tcPr/>
                </a:tc>
                <a:tc>
                  <a:txBody>
                    <a:bodyPr/>
                    <a:lstStyle/>
                    <a:p>
                      <a:r>
                        <a:rPr lang="en-US" sz="1000"/>
                        <a:t>0</a:t>
                      </a:r>
                    </a:p>
                  </a:txBody>
                  <a:tcPr/>
                </a:tc>
                <a:tc>
                  <a:txBody>
                    <a:bodyPr/>
                    <a:lstStyle/>
                    <a:p>
                      <a:r>
                        <a:rPr lang="en-US" sz="1000"/>
                        <a:t>6</a:t>
                      </a:r>
                    </a:p>
                  </a:txBody>
                  <a:tcPr/>
                </a:tc>
                <a:extLst>
                  <a:ext uri="{0D108BD9-81ED-4DB2-BD59-A6C34878D82A}">
                    <a16:rowId xmlns:a16="http://schemas.microsoft.com/office/drawing/2014/main" val="3200449854"/>
                  </a:ext>
                </a:extLst>
              </a:tr>
            </a:tbl>
          </a:graphicData>
        </a:graphic>
      </p:graphicFrame>
      <p:sp>
        <p:nvSpPr>
          <p:cNvPr id="4" name="Text Placeholder 3">
            <a:extLst>
              <a:ext uri="{FF2B5EF4-FFF2-40B4-BE49-F238E27FC236}">
                <a16:creationId xmlns:a16="http://schemas.microsoft.com/office/drawing/2014/main" id="{7CE77B2D-C8A4-4A21-BDB4-35109403EEF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54441511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1268</Words>
  <Application>Microsoft Office PowerPoint</Application>
  <PresentationFormat>On-screen Show (4:3)</PresentationFormat>
  <Paragraphs>482</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Reporte Twitter</vt:lpstr>
      <vt:lpstr>Twitter Key Metrics Table</vt:lpstr>
      <vt:lpstr>Twitter Key Metrics Radar</vt:lpstr>
      <vt:lpstr>Twitter Followers Total</vt:lpstr>
      <vt:lpstr>Twitter Followers Change</vt:lpstr>
      <vt:lpstr>Twitter Followers Change Per Weekday</vt:lpstr>
      <vt:lpstr>Twitter Own Tweets</vt:lpstr>
      <vt:lpstr>Twitter Tweet Type Distribution</vt:lpstr>
      <vt:lpstr>Twitter Own Tweets By Weekday</vt:lpstr>
      <vt:lpstr>Twitter Interaction Rate By Weekday</vt:lpstr>
      <vt:lpstr>Twitter Own Tweets By Hour</vt:lpstr>
      <vt:lpstr>Twitter Interaction Rate By Hour</vt:lpstr>
      <vt:lpstr>Twitter Own and Retweeted Tweets Table - 1 of 4</vt:lpstr>
      <vt:lpstr>Twitter Own and Retweeted Tweets Table - 2 of 4</vt:lpstr>
      <vt:lpstr>Twitter Own and Retweeted Tweets Table - 3 of 4</vt:lpstr>
      <vt:lpstr>Twitter Own and Retweeted Tweets Table - 4 of 4</vt:lpstr>
      <vt:lpstr>Twitter Mentions</vt:lpstr>
      <vt:lpstr>Twitter Mentions Table - 1 of 6</vt:lpstr>
      <vt:lpstr>Twitter Mentions Table - 2 of 6</vt:lpstr>
      <vt:lpstr>Twitter Mentions Table - 3 of 6</vt:lpstr>
      <vt:lpstr>Twitter Mentions Table - 4 of 6</vt:lpstr>
      <vt:lpstr>Twitter Mentions Table - 5 of 6</vt:lpstr>
      <vt:lpstr>Twitter Mentions Table - 6 of 6</vt:lpstr>
      <vt:lpstr>Twitter Key Influencers - 1 of 2</vt:lpstr>
      <vt:lpstr>Twitter Key Influencers - 2 of 2</vt:lpstr>
      <vt:lpstr>Twitter Response Times</vt:lpstr>
      <vt:lpstr>Twitter Questions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Twitter</dc:title>
  <dc:creator>Administrator</dc:creator>
  <cp:lastModifiedBy>Administrator</cp:lastModifiedBy>
  <cp:revision>1</cp:revision>
  <dcterms:created xsi:type="dcterms:W3CDTF">2018-03-02T15:35:20Z</dcterms:created>
  <dcterms:modified xsi:type="dcterms:W3CDTF">2018-03-02T15:36:14Z</dcterms:modified>
</cp:coreProperties>
</file>