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49-43AE-B2D1-0FEF7EC662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8515664"/>
        <c:axId val="328516648"/>
      </c:radarChart>
      <c:catAx>
        <c:axId val="328515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516648"/>
        <c:crosses val="autoZero"/>
        <c:auto val="1"/>
        <c:lblAlgn val="ctr"/>
        <c:lblOffset val="100"/>
        <c:noMultiLvlLbl val="0"/>
      </c:catAx>
      <c:valAx>
        <c:axId val="328516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515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7315</c:v>
                </c:pt>
                <c:pt idx="1">
                  <c:v>7332</c:v>
                </c:pt>
                <c:pt idx="2">
                  <c:v>7363</c:v>
                </c:pt>
                <c:pt idx="3">
                  <c:v>7397</c:v>
                </c:pt>
                <c:pt idx="4">
                  <c:v>7410</c:v>
                </c:pt>
                <c:pt idx="5">
                  <c:v>7435</c:v>
                </c:pt>
                <c:pt idx="6">
                  <c:v>7450</c:v>
                </c:pt>
                <c:pt idx="7">
                  <c:v>7476</c:v>
                </c:pt>
                <c:pt idx="8">
                  <c:v>7502</c:v>
                </c:pt>
                <c:pt idx="9">
                  <c:v>7544</c:v>
                </c:pt>
                <c:pt idx="10">
                  <c:v>7589</c:v>
                </c:pt>
                <c:pt idx="11">
                  <c:v>7614</c:v>
                </c:pt>
                <c:pt idx="12">
                  <c:v>7648</c:v>
                </c:pt>
                <c:pt idx="13">
                  <c:v>7668</c:v>
                </c:pt>
                <c:pt idx="14">
                  <c:v>7715</c:v>
                </c:pt>
                <c:pt idx="15">
                  <c:v>7792</c:v>
                </c:pt>
                <c:pt idx="16">
                  <c:v>7834</c:v>
                </c:pt>
                <c:pt idx="17">
                  <c:v>7873</c:v>
                </c:pt>
                <c:pt idx="18">
                  <c:v>7923</c:v>
                </c:pt>
                <c:pt idx="19">
                  <c:v>7964</c:v>
                </c:pt>
                <c:pt idx="20">
                  <c:v>8003</c:v>
                </c:pt>
                <c:pt idx="21">
                  <c:v>8043</c:v>
                </c:pt>
                <c:pt idx="22">
                  <c:v>8087</c:v>
                </c:pt>
                <c:pt idx="23">
                  <c:v>8152</c:v>
                </c:pt>
                <c:pt idx="24">
                  <c:v>8194</c:v>
                </c:pt>
                <c:pt idx="25">
                  <c:v>8227</c:v>
                </c:pt>
                <c:pt idx="26">
                  <c:v>8267</c:v>
                </c:pt>
                <c:pt idx="27">
                  <c:v>8292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02-4955-B43A-BB5F1A43DF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512056"/>
        <c:axId val="328512712"/>
      </c:lineChart>
      <c:dateAx>
        <c:axId val="328512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512712"/>
        <c:crosses val="autoZero"/>
        <c:auto val="1"/>
        <c:lblOffset val="100"/>
        <c:baseTimeUnit val="days"/>
      </c:dateAx>
      <c:valAx>
        <c:axId val="328512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512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30</c:v>
                </c:pt>
                <c:pt idx="1">
                  <c:v>35</c:v>
                </c:pt>
                <c:pt idx="2">
                  <c:v>25</c:v>
                </c:pt>
                <c:pt idx="3">
                  <c:v>38</c:v>
                </c:pt>
                <c:pt idx="4">
                  <c:v>41</c:v>
                </c:pt>
                <c:pt idx="5">
                  <c:v>45</c:v>
                </c:pt>
                <c:pt idx="6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7B-4DF5-8B13-0DCAD7BCE8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065456"/>
        <c:axId val="278176416"/>
      </c:barChart>
      <c:catAx>
        <c:axId val="328065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76416"/>
        <c:crosses val="autoZero"/>
        <c:auto val="1"/>
        <c:lblAlgn val="ctr"/>
        <c:lblOffset val="100"/>
        <c:noMultiLvlLbl val="0"/>
      </c:catAx>
      <c:valAx>
        <c:axId val="278176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065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79-4C1B-A253-3526032FFD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020424"/>
        <c:axId val="332020752"/>
      </c:lineChart>
      <c:catAx>
        <c:axId val="332020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020752"/>
        <c:crosses val="autoZero"/>
        <c:auto val="1"/>
        <c:lblAlgn val="ctr"/>
        <c:lblOffset val="100"/>
        <c:noMultiLvlLbl val="0"/>
      </c:catAx>
      <c:valAx>
        <c:axId val="332020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020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1.5843489416292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2.8223220012828998</c:v>
                </c:pt>
                <c:pt idx="19">
                  <c:v>0.89159717767799995</c:v>
                </c:pt>
                <c:pt idx="20">
                  <c:v>1.8729955099422999</c:v>
                </c:pt>
                <c:pt idx="21">
                  <c:v>3.1815266196279999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6AF-42BB-906C-4D5E86AE96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023376"/>
        <c:axId val="332025344"/>
      </c:lineChart>
      <c:catAx>
        <c:axId val="332023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025344"/>
        <c:crosses val="autoZero"/>
        <c:auto val="1"/>
        <c:lblAlgn val="ctr"/>
        <c:lblOffset val="100"/>
        <c:noMultiLvlLbl val="0"/>
      </c:catAx>
      <c:valAx>
        <c:axId val="332025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023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03-4FF4-A652-BF61EC365F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1366864"/>
        <c:axId val="331365224"/>
      </c:barChart>
      <c:catAx>
        <c:axId val="331366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365224"/>
        <c:crosses val="autoZero"/>
        <c:auto val="1"/>
        <c:lblAlgn val="ctr"/>
        <c:lblOffset val="100"/>
        <c:noMultiLvlLbl val="0"/>
      </c:catAx>
      <c:valAx>
        <c:axId val="331365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366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3.3378427405708999</c:v>
                </c:pt>
                <c:pt idx="1">
                  <c:v>0.91997213086132001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3D-474E-91E2-088CF1372D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1368176"/>
        <c:axId val="331369488"/>
      </c:barChart>
      <c:catAx>
        <c:axId val="331368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369488"/>
        <c:crosses val="autoZero"/>
        <c:auto val="1"/>
        <c:lblAlgn val="ctr"/>
        <c:lblOffset val="100"/>
        <c:noMultiLvlLbl val="0"/>
      </c:catAx>
      <c:valAx>
        <c:axId val="331369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368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2F-4C7B-BCF7-891449AC60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2F-4C7B-BCF7-891449AC60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8050488"/>
        <c:axId val="168050816"/>
      </c:barChart>
      <c:catAx>
        <c:axId val="168050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050816"/>
        <c:crosses val="autoZero"/>
        <c:auto val="1"/>
        <c:lblAlgn val="ctr"/>
        <c:lblOffset val="100"/>
        <c:noMultiLvlLbl val="0"/>
      </c:catAx>
      <c:valAx>
        <c:axId val="168050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050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1.2302960399845999</c:v>
                </c:pt>
                <c:pt idx="1">
                  <c:v>0.89709086248879</c:v>
                </c:pt>
                <c:pt idx="2">
                  <c:v>2.4798154555940002</c:v>
                </c:pt>
                <c:pt idx="3">
                  <c:v>2.0312700243495998</c:v>
                </c:pt>
                <c:pt idx="4">
                  <c:v>2.1188431799735001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37-444E-BE57-CC0A72F910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8045568"/>
        <c:axId val="168046880"/>
      </c:barChart>
      <c:catAx>
        <c:axId val="168045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046880"/>
        <c:crosses val="autoZero"/>
        <c:auto val="1"/>
        <c:lblAlgn val="ctr"/>
        <c:lblOffset val="100"/>
        <c:noMultiLvlLbl val="0"/>
      </c:catAx>
      <c:valAx>
        <c:axId val="168046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045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90-409C-BAD8-7C8CCC73D6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90-409C-BAD8-7C8CCC73D6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8049176"/>
        <c:axId val="168047864"/>
      </c:barChart>
      <c:catAx>
        <c:axId val="168049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047864"/>
        <c:crosses val="autoZero"/>
        <c:auto val="1"/>
        <c:lblAlgn val="ctr"/>
        <c:lblOffset val="100"/>
        <c:noMultiLvlLbl val="0"/>
      </c:catAx>
      <c:valAx>
        <c:axId val="168047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049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75ED3-20B3-4F10-AD27-3BD9202D23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064ADE-AD61-4B5B-B86E-17EAF61D74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14562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F2C17-BD5E-4C0D-BA1D-80272A8D6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DA8566-0BB5-4368-9983-72EC2FBBE0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47001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9690990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6182591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682413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713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03668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952770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5494226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1154696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884230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7973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074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nissanarg (Nissan Argentina)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1.9501%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6232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6E0FA2-6931-49B0-9AA6-60BB4F6337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70883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88511-815D-4C7F-8DE4-496779F9C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6EBA35-2112-4A50-BDB6-5B761E1D98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60499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67F341-1D94-44CD-8781-BBF4D828D7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1D533C-50BF-4B16-A721-02899BDB6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508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4B5A2-DD69-4084-AF36-3CA5818BB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2F4EC7-22E6-40C0-9CD0-6941D72CD8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31884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F77FD5-618C-42F7-843A-8973950ECF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D660AE-0AB8-4115-A72C-938111D81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624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3BF14-7A2E-48E4-ACFF-EDA164B76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FAAE93-9453-4CA5-88E3-7EF521E86F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0257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11B306-AB51-4B7D-B58F-C2B3303532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7D8C07-8608-4ACF-95AC-499B27EA9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1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03C4B-DF1E-47A7-9C87-BCC8D4986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560B6B-9D0F-4633-AA41-C9CB81CD4A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17946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59E749-A0E9-4AB1-B943-612A7842AC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8F2056-7563-464F-BCD5-88E7FB39E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65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C047-441D-4C7E-B5FE-E15260605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109BE8-7DBD-4038-BB6F-649E285154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39885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7350CE-9A59-4D95-A853-8DB96AA708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185EB1-EE77-4A71-A310-AD3D24085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386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90FA5-B0B2-42C8-B440-7A879AC3B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40F48A-01F7-4960-83ED-FA3F747190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54492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69D8F0-3998-48E6-BAA6-B6C2BCB112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0462FD-A9A9-4886-A2E9-1125EACE1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62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591F8-5FCD-42C0-B7B4-3B2061085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F2E02E-0156-4D8C-B54B-4D51C45BB3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7279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932349-0628-44B2-8DFE-AC658D0D98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56317-32DD-4F15-ACCA-440CA6D85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828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81141-7F1C-4ACB-95D0-ED614304D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8700A1-C837-4EBF-BEB4-C66B5241B8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52891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7F9A97-D4CE-4665-B899-8C8B4EF4C9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4488B-F9F3-4D56-BEF6-702219745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741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9AFEB-E931-49E6-AAB8-0685761C2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8A9A70-16ED-462A-8EE9-A57EDE9212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38093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AB479D-BBE1-4013-AE96-74A04570BA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2254D6-092B-4870-85F8-8493C9274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745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11B94-CAE1-404D-8BD0-31A6EC421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C8A075-9EDA-4F26-8950-BC0367D225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91359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4C4CEA-6F97-4D5A-9D0F-A24B8CB4BF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2B8D36-3798-45F3-B95E-3789237E4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811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4A548-4F13-4A0D-BFD1-F856477D1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F47C9F-C08C-48F8-B0AF-D3DCE93B20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43205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3555766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887776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518666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547876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98256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485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- 2018-02-09 18:25:35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Poné en marcha al nuevo Nissan Kicks Special Edition y dejá que su apariencia cautive todas las miradas.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4.9853%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930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- 2018-02-01 21:27:36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¡Vení a nuestro stand en Cerezo y Boyero, Cariló y pedí un Test Drive de cualquiera de nuestros modelos! 🚘😎
#VeranoConActitud 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3.3903%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985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- 2018-02-21 20:17:51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potencia y destreza de la Nissan Frontier, la hacen estar lista para afrontar cualquier desafío. 😎
•
•
•
#nissanfrontier 👉 #pickup #potencia 💪#destreza 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2.9489%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605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- 2018-02-07 14:33:02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Nos fuimos a buscar las mejores olas junto a @quiksilverargentina a bordo de la Nissan Frontier. ☀️#VeranoConActitud 😎 🏄‍♂️#ActitudQuiksilver 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2.0268%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32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- 2018-02-12 14:39:32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Arrancá el lunes de carnaval con toda la actitud del nuevo Nissan Kicks.🎉 #BuscandoActitud 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454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- 2018-02-15 19:17:09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¡Así se vivió un verano con toda la actitud en el stand de Nissan en Cariló! 
#VeranoConActitud 😎☀️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8910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775DC4-CF68-4118-986D-7A0D9DB205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8004572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70C3C-9A1B-4DB9-B33D-465529575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3F0716-5481-407C-AF1A-25EAC66996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17262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9696325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96805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708502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84360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50916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679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- 2018-02-20 19:20:25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talento latinoamericano está hecho de emoción. Descubrilo pronto. #EstamosEnLaChampions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451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- 2018-02-16 18:28:32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#VeranoConActitud 😎🏄‍♂️
#Repost @alfonsobenja ・・・
Un poco de nuestra bella mardel encontrando rincones c @nissanarg y el crack de 🎥 @valenfcaride  para los que querían foto surfando!!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022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- 2018-02-16 20:16:42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talento de Latinoamérica se está preparando. #EstamosEnLaChampions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7098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C4F38E-E4F1-453A-B1AA-72C0EC7734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7987198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285</Words>
  <Application>Microsoft Office PowerPoint</Application>
  <PresentationFormat>On-screen Show (4:3)</PresentationFormat>
  <Paragraphs>113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2</vt:lpstr>
      <vt:lpstr>Instagram 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2018-03-01T11:52:53Z</dcterms:created>
  <dcterms:modified xsi:type="dcterms:W3CDTF">2018-03-01T11:53:22Z</dcterms:modified>
</cp:coreProperties>
</file>