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247976</c:v>
                </c:pt>
                <c:pt idx="1">
                  <c:v>248028</c:v>
                </c:pt>
                <c:pt idx="2">
                  <c:v>19992645</c:v>
                </c:pt>
                <c:pt idx="3">
                  <c:v>19995328</c:v>
                </c:pt>
                <c:pt idx="4">
                  <c:v>19998667</c:v>
                </c:pt>
                <c:pt idx="5">
                  <c:v>20002787</c:v>
                </c:pt>
                <c:pt idx="6">
                  <c:v>20008834</c:v>
                </c:pt>
                <c:pt idx="7">
                  <c:v>20014866</c:v>
                </c:pt>
                <c:pt idx="8">
                  <c:v>20022126</c:v>
                </c:pt>
                <c:pt idx="9">
                  <c:v>20028673</c:v>
                </c:pt>
                <c:pt idx="10">
                  <c:v>20036864</c:v>
                </c:pt>
                <c:pt idx="11">
                  <c:v>20043821</c:v>
                </c:pt>
                <c:pt idx="12">
                  <c:v>20051403</c:v>
                </c:pt>
                <c:pt idx="13">
                  <c:v>20059440</c:v>
                </c:pt>
                <c:pt idx="14">
                  <c:v>20070204</c:v>
                </c:pt>
                <c:pt idx="15">
                  <c:v>20078569</c:v>
                </c:pt>
                <c:pt idx="16">
                  <c:v>20087108</c:v>
                </c:pt>
                <c:pt idx="17">
                  <c:v>20094086</c:v>
                </c:pt>
                <c:pt idx="18">
                  <c:v>20103127</c:v>
                </c:pt>
                <c:pt idx="19">
                  <c:v>20109840</c:v>
                </c:pt>
                <c:pt idx="20">
                  <c:v>20118666</c:v>
                </c:pt>
                <c:pt idx="21">
                  <c:v>20126729</c:v>
                </c:pt>
                <c:pt idx="22">
                  <c:v>20136878</c:v>
                </c:pt>
                <c:pt idx="23">
                  <c:v>20144305</c:v>
                </c:pt>
                <c:pt idx="24">
                  <c:v>20153368</c:v>
                </c:pt>
                <c:pt idx="25">
                  <c:v>20160425</c:v>
                </c:pt>
                <c:pt idx="26">
                  <c:v>20168949</c:v>
                </c:pt>
                <c:pt idx="27">
                  <c:v>20175028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41-47C2-8371-858DFE6490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948232"/>
        <c:axId val="319945608"/>
      </c:lineChart>
      <c:dateAx>
        <c:axId val="319948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945608"/>
        <c:crosses val="autoZero"/>
        <c:auto val="1"/>
        <c:lblOffset val="100"/>
        <c:baseTimeUnit val="days"/>
      </c:dateAx>
      <c:valAx>
        <c:axId val="31994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94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102</c:v>
                </c:pt>
                <c:pt idx="1">
                  <c:v>52</c:v>
                </c:pt>
                <c:pt idx="2">
                  <c:v>3759</c:v>
                </c:pt>
                <c:pt idx="3">
                  <c:v>2683</c:v>
                </c:pt>
                <c:pt idx="4">
                  <c:v>3339</c:v>
                </c:pt>
                <c:pt idx="5">
                  <c:v>4120</c:v>
                </c:pt>
                <c:pt idx="6">
                  <c:v>6047</c:v>
                </c:pt>
                <c:pt idx="7">
                  <c:v>6032</c:v>
                </c:pt>
                <c:pt idx="8">
                  <c:v>7260</c:v>
                </c:pt>
                <c:pt idx="9">
                  <c:v>6547</c:v>
                </c:pt>
                <c:pt idx="10">
                  <c:v>8191</c:v>
                </c:pt>
                <c:pt idx="11">
                  <c:v>6957</c:v>
                </c:pt>
                <c:pt idx="12">
                  <c:v>7582</c:v>
                </c:pt>
                <c:pt idx="13">
                  <c:v>8037</c:v>
                </c:pt>
                <c:pt idx="14">
                  <c:v>10764</c:v>
                </c:pt>
                <c:pt idx="15">
                  <c:v>8365</c:v>
                </c:pt>
                <c:pt idx="16">
                  <c:v>8539</c:v>
                </c:pt>
                <c:pt idx="17">
                  <c:v>6978</c:v>
                </c:pt>
                <c:pt idx="18">
                  <c:v>9041</c:v>
                </c:pt>
                <c:pt idx="19">
                  <c:v>6713</c:v>
                </c:pt>
                <c:pt idx="20">
                  <c:v>8826</c:v>
                </c:pt>
                <c:pt idx="21">
                  <c:v>8063</c:v>
                </c:pt>
                <c:pt idx="22">
                  <c:v>10149</c:v>
                </c:pt>
                <c:pt idx="23">
                  <c:v>7427</c:v>
                </c:pt>
                <c:pt idx="24">
                  <c:v>9063</c:v>
                </c:pt>
                <c:pt idx="25">
                  <c:v>7057</c:v>
                </c:pt>
                <c:pt idx="26">
                  <c:v>8524</c:v>
                </c:pt>
                <c:pt idx="27">
                  <c:v>6079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E6-42D8-8552-D4F6027B5D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946264"/>
        <c:axId val="273355008"/>
      </c:lineChart>
      <c:dateAx>
        <c:axId val="319946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55008"/>
        <c:crosses val="autoZero"/>
        <c:auto val="1"/>
        <c:lblOffset val="100"/>
        <c:baseTimeUnit val="days"/>
      </c:dateAx>
      <c:valAx>
        <c:axId val="27335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946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EF-489B-9971-F646F0696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699336"/>
        <c:axId val="321703272"/>
      </c:radarChart>
      <c:catAx>
        <c:axId val="321699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03272"/>
        <c:crosses val="autoZero"/>
        <c:auto val="1"/>
        <c:lblAlgn val="ctr"/>
        <c:lblOffset val="100"/>
        <c:noMultiLvlLbl val="0"/>
      </c:catAx>
      <c:valAx>
        <c:axId val="32170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9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4.1149939081953003E-2</c:v>
                </c:pt>
                <c:pt idx="1">
                  <c:v>2.0969771268186999E-2</c:v>
                </c:pt>
                <c:pt idx="2">
                  <c:v>1.8805450188670001E-2</c:v>
                </c:pt>
                <c:pt idx="3">
                  <c:v>1.3419935181163E-2</c:v>
                </c:pt>
                <c:pt idx="4">
                  <c:v>1.6698900863242001E-2</c:v>
                </c:pt>
                <c:pt idx="5">
                  <c:v>2.0601373081516001E-2</c:v>
                </c:pt>
                <c:pt idx="6">
                  <c:v>3.0230787339784002E-2</c:v>
                </c:pt>
                <c:pt idx="7">
                  <c:v>3.0146684209584999E-2</c:v>
                </c:pt>
                <c:pt idx="8">
                  <c:v>3.6273038250668001E-2</c:v>
                </c:pt>
                <c:pt idx="9">
                  <c:v>3.2698825289581998E-2</c:v>
                </c:pt>
                <c:pt idx="10">
                  <c:v>4.0896368920697E-2</c:v>
                </c:pt>
                <c:pt idx="11">
                  <c:v>3.4721002248655E-2</c:v>
                </c:pt>
                <c:pt idx="12">
                  <c:v>3.7827118891153998E-2</c:v>
                </c:pt>
                <c:pt idx="13">
                  <c:v>4.0081983290646002E-2</c:v>
                </c:pt>
                <c:pt idx="14">
                  <c:v>5.3660520931791002E-2</c:v>
                </c:pt>
                <c:pt idx="15">
                  <c:v>4.1678699429263E-2</c:v>
                </c:pt>
                <c:pt idx="16">
                  <c:v>4.2527931148877998E-2</c:v>
                </c:pt>
                <c:pt idx="17">
                  <c:v>3.4738699070070003E-2</c:v>
                </c:pt>
                <c:pt idx="18">
                  <c:v>4.4993337840795997E-2</c:v>
                </c:pt>
                <c:pt idx="19">
                  <c:v>3.3392814958588E-2</c:v>
                </c:pt>
                <c:pt idx="20">
                  <c:v>4.3888961821675003E-2</c:v>
                </c:pt>
                <c:pt idx="21">
                  <c:v>4.0077209890556E-2</c:v>
                </c:pt>
                <c:pt idx="22">
                  <c:v>5.0425481458015002E-2</c:v>
                </c:pt>
                <c:pt idx="23">
                  <c:v>3.6882579315422999E-2</c:v>
                </c:pt>
                <c:pt idx="24">
                  <c:v>4.4990383138063E-2</c:v>
                </c:pt>
                <c:pt idx="25">
                  <c:v>3.5016479627623998E-2</c:v>
                </c:pt>
                <c:pt idx="26">
                  <c:v>4.2280854694282999E-2</c:v>
                </c:pt>
                <c:pt idx="27">
                  <c:v>3.0140390557783E-2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D7-48DE-A418-40390CAEF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52056"/>
        <c:axId val="273355664"/>
      </c:lineChart>
      <c:dateAx>
        <c:axId val="273352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55664"/>
        <c:crosses val="autoZero"/>
        <c:auto val="1"/>
        <c:lblOffset val="100"/>
        <c:baseTimeUnit val="days"/>
      </c:dateAx>
      <c:valAx>
        <c:axId val="27335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5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6599</c:v>
                </c:pt>
                <c:pt idx="1">
                  <c:v>6735</c:v>
                </c:pt>
                <c:pt idx="2">
                  <c:v>7247</c:v>
                </c:pt>
                <c:pt idx="3">
                  <c:v>6240</c:v>
                </c:pt>
                <c:pt idx="4">
                  <c:v>6457</c:v>
                </c:pt>
                <c:pt idx="5">
                  <c:v>6568</c:v>
                </c:pt>
                <c:pt idx="6">
                  <c:v>6729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1B-484C-9C64-F5471FE9D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356648"/>
        <c:axId val="273358288"/>
      </c:barChart>
      <c:catAx>
        <c:axId val="27335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58288"/>
        <c:crosses val="autoZero"/>
        <c:auto val="1"/>
        <c:lblAlgn val="ctr"/>
        <c:lblOffset val="100"/>
        <c:noMultiLvlLbl val="0"/>
      </c:catAx>
      <c:valAx>
        <c:axId val="27335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5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247976</c:v>
                </c:pt>
                <c:pt idx="1">
                  <c:v>248028</c:v>
                </c:pt>
                <c:pt idx="2">
                  <c:v>19992645</c:v>
                </c:pt>
                <c:pt idx="3">
                  <c:v>19995328</c:v>
                </c:pt>
                <c:pt idx="4">
                  <c:v>19998667</c:v>
                </c:pt>
                <c:pt idx="5">
                  <c:v>20002787</c:v>
                </c:pt>
                <c:pt idx="6">
                  <c:v>20008834</c:v>
                </c:pt>
                <c:pt idx="7">
                  <c:v>20014866</c:v>
                </c:pt>
                <c:pt idx="8">
                  <c:v>20022126</c:v>
                </c:pt>
                <c:pt idx="9">
                  <c:v>20028673</c:v>
                </c:pt>
                <c:pt idx="10">
                  <c:v>20036864</c:v>
                </c:pt>
                <c:pt idx="11">
                  <c:v>20043821</c:v>
                </c:pt>
                <c:pt idx="12">
                  <c:v>20051403</c:v>
                </c:pt>
                <c:pt idx="13">
                  <c:v>20059440</c:v>
                </c:pt>
                <c:pt idx="14">
                  <c:v>20070204</c:v>
                </c:pt>
                <c:pt idx="15">
                  <c:v>20078569</c:v>
                </c:pt>
                <c:pt idx="16">
                  <c:v>20087108</c:v>
                </c:pt>
                <c:pt idx="17">
                  <c:v>20094086</c:v>
                </c:pt>
                <c:pt idx="18">
                  <c:v>20103127</c:v>
                </c:pt>
                <c:pt idx="19">
                  <c:v>20109840</c:v>
                </c:pt>
                <c:pt idx="20">
                  <c:v>20118666</c:v>
                </c:pt>
                <c:pt idx="21">
                  <c:v>20126729</c:v>
                </c:pt>
                <c:pt idx="22">
                  <c:v>20136878</c:v>
                </c:pt>
                <c:pt idx="23">
                  <c:v>20144305</c:v>
                </c:pt>
                <c:pt idx="24">
                  <c:v>20153368</c:v>
                </c:pt>
                <c:pt idx="25">
                  <c:v>20160425</c:v>
                </c:pt>
                <c:pt idx="26">
                  <c:v>20168949</c:v>
                </c:pt>
                <c:pt idx="27">
                  <c:v>20175028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F9-4DC8-A8D0-5E4179ED8D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2863312"/>
        <c:axId val="322864624"/>
      </c:areaChart>
      <c:dateAx>
        <c:axId val="32286331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864624"/>
        <c:crosses val="autoZero"/>
        <c:auto val="1"/>
        <c:lblOffset val="100"/>
        <c:baseTimeUnit val="days"/>
      </c:dateAx>
      <c:valAx>
        <c:axId val="32286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8633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83-4C46-936B-0C8FDF4B57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859704"/>
        <c:axId val="322861016"/>
      </c:lineChart>
      <c:dateAx>
        <c:axId val="322859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861016"/>
        <c:crosses val="autoZero"/>
        <c:auto val="1"/>
        <c:lblOffset val="100"/>
        <c:baseTimeUnit val="days"/>
      </c:dateAx>
      <c:valAx>
        <c:axId val="32286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859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6</c:v>
                </c:pt>
                <c:pt idx="20">
                  <c:v>3</c:v>
                </c:pt>
                <c:pt idx="21">
                  <c:v>3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46-4069-BD21-2780833527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854128"/>
        <c:axId val="322854784"/>
      </c:lineChart>
      <c:catAx>
        <c:axId val="32285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854784"/>
        <c:crosses val="autoZero"/>
        <c:auto val="1"/>
        <c:lblAlgn val="ctr"/>
        <c:lblOffset val="100"/>
        <c:noMultiLvlLbl val="0"/>
      </c:catAx>
      <c:valAx>
        <c:axId val="32285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85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9F-4610-8288-CBA43C559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326656"/>
        <c:axId val="385326984"/>
      </c:barChart>
      <c:catAx>
        <c:axId val="38532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26984"/>
        <c:crosses val="autoZero"/>
        <c:auto val="1"/>
        <c:lblAlgn val="ctr"/>
        <c:lblOffset val="100"/>
        <c:noMultiLvlLbl val="0"/>
      </c:catAx>
      <c:valAx>
        <c:axId val="38532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2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DB-4B2C-AF8F-7783958A67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DB-4B2C-AF8F-7783958A67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DB-4B2C-AF8F-7783958A67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326328"/>
        <c:axId val="385322392"/>
      </c:barChart>
      <c:catAx>
        <c:axId val="38532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22392"/>
        <c:crosses val="autoZero"/>
        <c:auto val="1"/>
        <c:lblAlgn val="ctr"/>
        <c:lblOffset val="100"/>
        <c:noMultiLvlLbl val="0"/>
      </c:catAx>
      <c:valAx>
        <c:axId val="38532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2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91-47DF-A246-698E01E350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316488"/>
        <c:axId val="385317144"/>
      </c:barChart>
      <c:catAx>
        <c:axId val="38531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17144"/>
        <c:crosses val="autoZero"/>
        <c:auto val="1"/>
        <c:lblAlgn val="ctr"/>
        <c:lblOffset val="100"/>
        <c:noMultiLvlLbl val="0"/>
      </c:catAx>
      <c:valAx>
        <c:axId val="38531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1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BF-4954-96E1-630D7C6BE8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BF-4954-96E1-630D7C6BE8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BF-4954-96E1-630D7C6BE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622136"/>
        <c:axId val="398620168"/>
      </c:barChart>
      <c:catAx>
        <c:axId val="398622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20168"/>
        <c:crosses val="autoZero"/>
        <c:auto val="1"/>
        <c:lblAlgn val="ctr"/>
        <c:lblOffset val="100"/>
        <c:noMultiLvlLbl val="0"/>
      </c:catAx>
      <c:valAx>
        <c:axId val="39862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22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50-4038-959A-858B2739D5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618856"/>
        <c:axId val="398619840"/>
      </c:lineChart>
      <c:dateAx>
        <c:axId val="398618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19840"/>
        <c:crosses val="autoZero"/>
        <c:auto val="1"/>
        <c:lblOffset val="100"/>
        <c:baseTimeUnit val="days"/>
      </c:dateAx>
      <c:valAx>
        <c:axId val="39861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1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2.7024301704144001E-2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 formatCode="0.00E+00">
                  <c:v>9.4996546875521007E-5</c:v>
                </c:pt>
                <c:pt idx="6">
                  <c:v>3.2490561491887001E-4</c:v>
                </c:pt>
                <c:pt idx="7">
                  <c:v>1.364191716408E-3</c:v>
                </c:pt>
                <c:pt idx="8">
                  <c:v>4.2960270341988003E-4</c:v>
                </c:pt>
                <c:pt idx="9">
                  <c:v>0</c:v>
                </c:pt>
                <c:pt idx="10">
                  <c:v>0</c:v>
                </c:pt>
                <c:pt idx="11">
                  <c:v>2.2953700091544999E-4</c:v>
                </c:pt>
                <c:pt idx="12">
                  <c:v>4.0902627205673998E-4</c:v>
                </c:pt>
                <c:pt idx="13">
                  <c:v>1.2964075897483999E-4</c:v>
                </c:pt>
                <c:pt idx="14" formatCode="0.00E+00">
                  <c:v>4.4854621685654997E-5</c:v>
                </c:pt>
                <c:pt idx="15">
                  <c:v>6.9740613735333999E-4</c:v>
                </c:pt>
                <c:pt idx="16">
                  <c:v>0</c:v>
                </c:pt>
                <c:pt idx="17">
                  <c:v>0</c:v>
                </c:pt>
                <c:pt idx="18">
                  <c:v>6.3188461926164997E-4</c:v>
                </c:pt>
                <c:pt idx="19">
                  <c:v>7.7089563599958997E-4</c:v>
                </c:pt>
                <c:pt idx="20">
                  <c:v>8.4517182915021E-4</c:v>
                </c:pt>
                <c:pt idx="21">
                  <c:v>4.0750004832851002E-4</c:v>
                </c:pt>
                <c:pt idx="22">
                  <c:v>3.9241393331734998E-4</c:v>
                </c:pt>
                <c:pt idx="23">
                  <c:v>0</c:v>
                </c:pt>
                <c:pt idx="24">
                  <c:v>0</c:v>
                </c:pt>
                <c:pt idx="25">
                  <c:v>7.2927895247363E-4</c:v>
                </c:pt>
                <c:pt idx="26">
                  <c:v>3.4714151526379E-4</c:v>
                </c:pt>
                <c:pt idx="27">
                  <c:v>2.3795374060306E-4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FB-434A-A170-F1DDB9C8F2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615576"/>
        <c:axId val="398619184"/>
      </c:lineChart>
      <c:dateAx>
        <c:axId val="398615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19184"/>
        <c:crosses val="autoZero"/>
        <c:auto val="1"/>
        <c:lblOffset val="100"/>
        <c:baseTimeUnit val="days"/>
      </c:dateAx>
      <c:valAx>
        <c:axId val="39861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1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CC-4E3A-9605-FD2DC66D6D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CC-4E3A-9605-FD2DC66D6D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CC-4E3A-9605-FD2DC66D6D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CC-4E3A-9605-FD2DC66D6DC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CC-4E3A-9605-FD2DC66D6DC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CC-4E3A-9605-FD2DC66D6DC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CC-4E3A-9605-FD2DC66D6DC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1CC-4E3A-9605-FD2DC66D6D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633944"/>
        <c:axId val="398628696"/>
      </c:barChart>
      <c:catAx>
        <c:axId val="39863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28696"/>
        <c:crosses val="autoZero"/>
        <c:auto val="1"/>
        <c:lblAlgn val="ctr"/>
        <c:lblOffset val="100"/>
        <c:noMultiLvlLbl val="0"/>
      </c:catAx>
      <c:valAx>
        <c:axId val="39862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3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8.0301604994055E-4</c:v>
                </c:pt>
                <c:pt idx="14">
                  <c:v>5.4350476550854001E-4</c:v>
                </c:pt>
                <c:pt idx="15">
                  <c:v>8.0301604994055E-4</c:v>
                </c:pt>
                <c:pt idx="16">
                  <c:v>4.7005817557495001E-4</c:v>
                </c:pt>
                <c:pt idx="17">
                  <c:v>0</c:v>
                </c:pt>
                <c:pt idx="18">
                  <c:v>7.7363741396711003E-4</c:v>
                </c:pt>
                <c:pt idx="19">
                  <c:v>9.2216274027725001E-4</c:v>
                </c:pt>
                <c:pt idx="20">
                  <c:v>1.8280040161248001E-3</c:v>
                </c:pt>
                <c:pt idx="21">
                  <c:v>8.6503761477334999E-4</c:v>
                </c:pt>
                <c:pt idx="22">
                  <c:v>0</c:v>
                </c:pt>
                <c:pt idx="23">
                  <c:v>2.5461484510309998E-4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0E-46BD-8D0D-0ABB59828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632304"/>
        <c:axId val="398628368"/>
      </c:lineChart>
      <c:catAx>
        <c:axId val="39863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28368"/>
        <c:crosses val="autoZero"/>
        <c:auto val="1"/>
        <c:lblAlgn val="ctr"/>
        <c:lblOffset val="100"/>
        <c:noMultiLvlLbl val="0"/>
      </c:catAx>
      <c:valAx>
        <c:axId val="39862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3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1.6645232450603E-4</c:v>
                </c:pt>
                <c:pt idx="1">
                  <c:v>2.7942070449865999E-3</c:v>
                </c:pt>
                <c:pt idx="2">
                  <c:v>3.7439646643753002E-4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D-48C2-AEF5-32EE11E83A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634600"/>
        <c:axId val="398631976"/>
      </c:barChart>
      <c:catAx>
        <c:axId val="398634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31976"/>
        <c:crosses val="autoZero"/>
        <c:auto val="1"/>
        <c:lblAlgn val="ctr"/>
        <c:lblOffset val="100"/>
        <c:noMultiLvlLbl val="0"/>
      </c:catAx>
      <c:valAx>
        <c:axId val="39863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3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1.0943541900104001E-3</c:v>
                </c:pt>
                <c:pt idx="1">
                  <c:v>7.9811961061164005E-4</c:v>
                </c:pt>
                <c:pt idx="2">
                  <c:v>7.5649987631593995E-4</c:v>
                </c:pt>
                <c:pt idx="3">
                  <c:v>1.0551826753792E-3</c:v>
                </c:pt>
                <c:pt idx="4">
                  <c:v>9.9560933021083996E-4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71-44B0-8272-EB60A53115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642472"/>
        <c:axId val="398645096"/>
      </c:barChart>
      <c:catAx>
        <c:axId val="398642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45096"/>
        <c:crosses val="autoZero"/>
        <c:auto val="1"/>
        <c:lblAlgn val="ctr"/>
        <c:lblOffset val="100"/>
        <c:noMultiLvlLbl val="0"/>
      </c:catAx>
      <c:valAx>
        <c:axId val="398645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4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D2C5E-42A6-460B-BD39-969BEAFC48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NUEVO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F9299E-F710-47B7-B1C4-298D414C51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96197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EB92D-9894-4930-9A1F-0E6CFEB7B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D2166-9D5F-47EB-B047-EFAC39C045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7627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812017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88915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16441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0388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01463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4228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90266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78226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7292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6868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19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145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9388E-A16A-46E4-9059-206F6F5581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925826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6542F-7B53-47FF-A5DE-019E6CD3A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B6A1D1-4E16-4850-9EC4-3EA73BC422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5042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E7686-4C53-4989-90DE-DEAE1CBE43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BD65C-D3B2-4A5E-82ED-BE6182D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690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7C2CD-C7E7-4554-A035-2518FAACA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1523BE-7442-4C81-BB8B-9FC88E03C2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1900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D307D-B56D-41B7-A5A9-2E944A5FD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0C891-4F6B-4AA4-B9C0-3A51E4E58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415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FA0C7-4663-41E5-B13D-1B9A30D26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7BEE90-E887-40B4-A175-23B39D5A1E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2658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80BEB-35D5-4641-9401-F50829842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49480-4420-4AF0-96D2-818BD0301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1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42CFB-2A54-4AD1-9C6D-804069F73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ECBA76-06A6-43E6-9741-BBF94ACC2C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9940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2B3BB-8977-4972-850A-651F6952E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918B5-D914-4F22-8816-54054A16F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231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2232C-135B-4718-AB95-A6F41A2DC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737B7A-6DA1-47D9-B967-B63405C85C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1273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12437-FEE8-4D32-A7F2-EAB028BDC1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DBDAF-ED66-45EF-A0B3-E3DFA8E3D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54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BC3D4-7356-48E5-8896-62A71C485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5B89AC-9AAA-468A-A02B-9FD1010E9D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7516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6286F-8815-4AC5-B730-898DA3E62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75333-98B5-4A2A-8E82-5B2E42BC5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624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380D9-BC7B-4F43-9246-C02D3DDD7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3AE51A-F789-4A2F-9AAA-5049B62E63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6613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5A266-4944-416F-B50B-7A19C044E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0F701-E246-4AC8-A5D4-BE159C269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073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49611-0D7A-4093-A13D-FD4A9F25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658852-2793-4E74-A064-686C40B354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1486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262C4-F63A-4581-ABCF-249A857C9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75AA7-F372-40B9-8FA7-F012D12C2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110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4ECD7-1F07-42F3-9D9C-0029357F6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409EEC-2588-4393-8B3A-7C70D6AF0C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7953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49440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8039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6577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6311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9357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5478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103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3554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72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- 2018-02-08 20:16:00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Special Edition nunca pasa desapercibido con su techo bitono y sus detalles de diseño. 
Conocé más en: http://bit.ly/2Cxa3ES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62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- 2018-02-19 21:22:08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Atrevido por fuera y auténtico por dentro, así es el nuevo Nissan Kicks Special Edition. Conocé más en: http://bit.ly/2Cxa3ES.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399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- 2018-02-20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talento latinoamericano está hecho de emoción. Descubrilo pronto. #EstamosEnLaChampions http://bit.ly/2odJlfb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97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- 2018-02-21 19:43:00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potencia y destreza de la Nissan Frontier, la hacen estar lista para afrontar cualquier desafío.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81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- 2018-02-16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talento de Latinoamérica se está preparando.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828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84102-91C9-4F7A-8BD9-DF8AC7799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5831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6D178-A2F9-475D-8110-98D621B4A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F51707-1AD9-48D5-86B6-8E99D0056E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0334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83502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6447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3461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47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1497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4918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7297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0176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676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- 2018-02-26 20:15:02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¿Quién dijo que ya había que volver? Nissan #Murano, tan única como lo que hacés.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17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- 2018-02-13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termines el verano sin hacer una travesía 4x4 con la Nissan Frontier! Pedila en nuestro stand en Cerezo y Boyero, Cariló.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24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- 2018-02-19 19:30:57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77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- 2018-02-23 18:23:51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caja automática del Nissan Versa Sense te da un control suave y un cambio preciso. Está hecha para la forma en que manejás. #TuLadoFeliz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7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- 2018-02-09 19:30:00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Descubrí toda la potencia de la Nissan Frontier en los médanos! Visitános en nuestro stand en Cariló y pedí tu travesía 4x4.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863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E6FA3-76F3-4C97-9B02-2FAB6EA05D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11669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63EC7-CC6D-4B28-B05C-0F0CC28D4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DC1EB0-4219-4105-A260-1072782490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157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58609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7231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0877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988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0844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5331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6734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0517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88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- 2018-02-22 15:37:55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Probá el nuevo Nissan Kicks y paseá tu actitud por toda la ciudad. Solicitá tu test drive ingresando acá: http://bit.ly/2tW7vjk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681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- 2018-02-07 14:20:59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fuimos a buscar las mejores olas junto a Quiksilver a bordo de la Nissan Frontier. 😎 #VeranoConActitud #ActitudQuiksilver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93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- 2018-02-27 19:41:01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Encenderlo es poner actitud en marcha. Conocé más del nuevo #NissanKicks Special Edition en: http://bit.ly/NissanAr-KicksSpecialEdition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09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- 2018-02-01 21:28:18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¡Vení a nuestro stand en Cerezo y Boyero, Cariló y pedí un Test Drive de cualquiera de nuestros modelos! #VeranoConActitud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215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- 2018-02-28 16:10:42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camino está lleno de cosas inesperadas. Pero esas cosas no esperaban encontrarse con una #NissanFrontier.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064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9BF9F-442E-43B3-9073-771A8EDA0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46125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DB95A-4EC3-4A76-B612-4E2A6D8F5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316A67-8A7E-44C9-80EA-0B598652F0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6545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71143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3007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379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404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7504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827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0891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2118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03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- 2018-02-12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Arrancá el lunes de carnaval con toda la actitud del nuevo Nissan Kicks.🎉 #BuscandoActitud 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031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- 2018-02-06 21:39:14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Vení a descubrir la nueva Nissan X-Trail y el nuevo Nissan Kicks Special Edition en nuestro Stand de Cariló, en las
calles Cerezo y Boyero.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91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- 2018-02-14 23:42:30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¿Cuál fue el gol que te enamoró en esta jornada? ¡Te esperamos en la vuelta!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44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- 2018-02-15 19:51:00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¡Así se vivió un verano con toda la actitud en el stand de Nissan en Cariló! #VeranoConActitud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593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20C2B-55F5-413F-8678-C5E1AE51E5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70086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12205-4B60-4892-8A15-E1218B96F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6B5D34-CBB4-43A3-BCB5-337B59E0AD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0912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BA7C5-123B-43E1-B91A-5F27D38DD9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94F2D-5F06-453E-B0EE-AC8E8568D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933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9A460-9CE2-46E9-A435-282BF7311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CE06F5-3C4B-48CF-9CB7-2CE73CF66A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1266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DC7AC-690D-4740-9CD1-022CF0241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6039C-796F-401D-B355-94AEA9734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049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7485D-6010-4D8A-B2AC-34E4562A7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7AF389-A21B-4E4D-A96D-30EF7BB2E7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7972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69AD1E-F127-4332-9E17-12DA7BE44B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9D053-B352-4E02-9946-13B2C450E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538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E17A8-087A-45B8-A480-CC4EF5F36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5B34C9-7F28-4200-BBD0-D8F0831A2A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9056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232845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60398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98008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59418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06866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8050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982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#VeranoConActitud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36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#ActitudQuiksilver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77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#BuscandoActitud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13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#EstamosEnLaChampions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210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#TuLadoFeliz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30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#Murano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09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#NissanKicks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8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#NissanFrontier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015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1820E-7CFA-45BC-97B0-26B71F76D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82927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FD97F-2939-4640-BBD6-23A54CE02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2BC2B0-FBCF-48CE-A524-F6B64E7F08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9393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49FCD-AFDC-4FC5-8E99-7E1FD63521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A2F38-FC9D-4C23-9C1A-AAC08100A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232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922F7-ECFA-4B9F-AF4E-11C3DF312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5BF235-1750-4E9A-A2A6-1372BB454C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895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2A6E2-3124-4CA3-AEA3-542DA76A1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30750-2D34-4066-BBA9-4F5F6BD2F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940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2FB11-ECAC-4E1C-B09B-89E4E5165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53C697-5207-43B2-BB42-E428B4FCA5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2936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83F98-F12B-4EBD-BA3A-CBDFE07ED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AD59C-2A17-4541-AF52-A3E0D3AA4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45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C39F8-AD8E-459A-9B4F-6164EF1C5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8EBC05-3F3D-4D91-BC8C-BC49C78365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16996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4CA85-48D2-4671-8362-718D1055E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38F0A-23BE-4B89-A795-1D5559BC3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15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2D388-25B1-40EA-AD1A-8165B2A7E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B01953-C86B-4DC6-856A-4EA76F2742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1600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087E0-E092-40CF-99C7-831671AD8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FCE77-E208-425A-A84B-7986974AD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238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30FED-BDBF-4D9B-B917-115F9501F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FDE9D0-2D2A-4AD2-8F36-D08E33083A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6424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4D523-E6F4-4E31-8ECD-C71599127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AD76C-58F8-4A2E-95F6-6CE82110F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844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A1C96-5E20-4D6C-A38B-955B9B93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030CBA-4666-42FC-8570-96CE27E866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7560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B4D5C-3E3B-4E66-8F69-630EACF3A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94A6F-D942-4841-87FD-2383EE4DA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72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C02D6-8AF0-4CB1-94A1-6440DAFE3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09C8C5-A4F4-411C-8C7F-8B7D08DEA6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6126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934338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6150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1062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5979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0664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35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 Schmidt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62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Jara Leon Walter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Nissan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71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F8C88-FD5C-4292-8C8E-1B77FD759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225315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5989B-2843-4D88-896D-42378C9A3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88E5D4-48DA-4FDA-BD2C-0474B7376C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512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01830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0675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8172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8204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5730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9741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911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5128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967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- 2018-02-28 16:10:42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camino está lleno de cosas inesperadas. Pero esas cosas no esperaban encontrarse con una #NissanFrontier.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81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- 2018-02-27 19:41:01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Encenderlo es poner actitud en marcha. Conocé más del nuevo #NissanKicks Special Edition en: http://bit.ly/NissanAr-KicksSpecialEdition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465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- 2018-02-26 20:15:02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¿Quién dijo que ya había que volver? Nissan #Murano, tan única como lo que hacés.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875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- 2018-02-23 18:23:51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caja automática del Nissan Versa Sense te da un control suave y un cambio preciso. Está hecha para la forma en que manejás. #TuLadoFeliz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388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- 2018-02-22 15:37:55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Probá el nuevo Nissan Kicks y paseá tu actitud por toda la ciudad. Solicitá tu test drive ingresando acá: http://bit.ly/2tW7vjk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87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- 2018-02-21 19:43:00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potencia y destreza de la Nissan Frontier, la hacen estar lista para afrontar cualquier desafío.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921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C52B5-AB10-49E6-A937-CF413668C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20514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2512D-F691-4F00-83F9-9A5C01802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623E68-6AE0-4024-87A6-618522DA5A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0866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78484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9892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1944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506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5088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745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5925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838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83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- 2018-02-20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talento latinoamericano está hecho de emoción. Descubrilo pronto. #EstamosEnLaChampions http://bit.ly/2odJlfb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945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- 2018-02-19 21:22:08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Atrevido por fuera y auténtico por dentro, así es el nuevo Nissan Kicks Special Edition. Conocé más en: http://bit.ly/2Cxa3ES.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13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- 2018-02-19 19:30:57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616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- 2018-02-16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talento de Latinoamérica se está preparando.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439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- 2018-02-15 19:51:00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¡Así se vivió un verano con toda la actitud en el stand de Nissan en Cariló! #VeranoConActitud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06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- 2018-02-14 23:42:30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¿Cuál fue el gol que te enamoró en esta jornada? ¡Te esperamos en la vuelta!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94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- 2018-02-13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termines el verano sin hacer una travesía 4x4 con la Nissan Frontier! Pedila en nuestro stand en Cerezo y Boyero, Cariló.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212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A307D-ACB3-4E20-8D4C-6069A272D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348303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FE5D0-2724-4DD1-9C71-39E8A1205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1D5DC4-28AB-471A-95F5-F45DBFF85B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5946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07413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060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8926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0023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3061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3687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3295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8864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592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- 2018-02-12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Arrancá el lunes de carnaval con toda la actitud del nuevo Nissan Kicks.🎉 #BuscandoActitud 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93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- 2018-02-09 19:30:00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Descubrí toda la potencia de la Nissan Frontier en los médanos! Visitános en nuestro stand en Cariló y pedí tu travesía 4x4.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670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- 2018-02-08 20:16:00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Special Edition nunca pasa desapercibido con su techo bitono y sus detalles de diseño. 
Conocé más en: http://bit.ly/2Cxa3ES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41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- 2018-02-07 14:20:59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fuimos a buscar las mejores olas junto a Quiksilver a bordo de la Nissan Frontier. 😎 #VeranoConActitud #ActitudQuiksilver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59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- 2018-02-06 21:39:14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Vení a descubrir la nueva Nissan X-Trail y el nuevo Nissan Kicks Special Edition en nuestro Stand de Cariló, en las
calles Cerezo y Boyero.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87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- 2018-02-01 21:28:18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¡Vení a nuestro stand en Cerezo y Boyero, Cariló y pedí un Test Drive de cualquiera de nuestros modelos! #VeranoConActitud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883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9E05B-8F25-4E98-9EC1-B42F58F745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9014081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930</Words>
  <Application>Microsoft Office PowerPoint</Application>
  <PresentationFormat>On-screen Show (4:3)</PresentationFormat>
  <Paragraphs>524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FACEBOOK NUEVO</vt:lpstr>
      <vt:lpstr>Facebook Key Metrics Table</vt:lpstr>
      <vt:lpstr>Facebook Fans Total</vt:lpstr>
      <vt:lpstr>Facebook Fans Change</vt:lpstr>
      <vt:lpstr>Facebook Key Metrics Radar</vt:lpstr>
      <vt:lpstr>Facebook Fans Change Rate</vt:lpstr>
      <vt:lpstr>Facebook Fans Change Per Weekday</vt:lpstr>
      <vt:lpstr>Facebook Fan Distribution Development</vt:lpstr>
      <vt:lpstr>Facebook Own Posts</vt:lpstr>
      <vt:lpstr>Facebook Own Posts By Hour</vt:lpstr>
      <vt:lpstr>Facebook Own Posts with Reactions Table - 1 of 4</vt:lpstr>
      <vt:lpstr>Facebook Own Posts with Reactions Table - 2 of 4</vt:lpstr>
      <vt:lpstr>Facebook Own Posts with Reactions Table - 3 of 4</vt:lpstr>
      <vt:lpstr>Facebook Own Posts with Reactions Table - 4 of 4</vt:lpstr>
      <vt:lpstr>Facebook Own Posts By Weekday</vt:lpstr>
      <vt:lpstr>Facebook Post Type Distribution Per Profile</vt:lpstr>
      <vt:lpstr>Facebook Own Posts App Usage</vt:lpstr>
      <vt:lpstr>Facebook Hashtag Detection</vt:lpstr>
      <vt:lpstr>Facebook Sponsored Posts Distribution</vt:lpstr>
      <vt:lpstr>Facebook User Posts</vt:lpstr>
      <vt:lpstr>Facebook Interaction Rate</vt:lpstr>
      <vt:lpstr>Facebook Interactions Distribution</vt:lpstr>
      <vt:lpstr>Facebook Interaction Rate By Hour</vt:lpstr>
      <vt:lpstr>Facebook Interaction Rate By Post Type</vt:lpstr>
      <vt:lpstr>Facebook Interaction Rate By Weekday</vt:lpstr>
      <vt:lpstr>Facebook Key Influencers</vt:lpstr>
      <vt:lpstr>Facebook Own Posts Table - 1 of 3</vt:lpstr>
      <vt:lpstr>Facebook Own Posts Table - 2 of 3</vt:lpstr>
      <vt:lpstr>Facebook 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</dc:title>
  <dc:creator>Administrator</dc:creator>
  <cp:lastModifiedBy>Administrator</cp:lastModifiedBy>
  <cp:revision>1</cp:revision>
  <dcterms:created xsi:type="dcterms:W3CDTF">2018-03-01T11:45:14Z</dcterms:created>
  <dcterms:modified xsi:type="dcterms:W3CDTF">2018-03-01T11:46:17Z</dcterms:modified>
</cp:coreProperties>
</file>