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2" r:id="rId25"/>
    <p:sldId id="283" r:id="rId26"/>
    <p:sldId id="284" r:id="rId27"/>
    <p:sldId id="285"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El País</c:v>
                </c:pt>
              </c:strCache>
            </c:strRef>
          </c:tx>
          <c:spPr>
            <a:ln w="28575" cap="rnd">
              <a:solidFill>
                <a:schemeClr val="accent1"/>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Sheet1!$B$2:$B$32</c:f>
              <c:numCache>
                <c:formatCode>General</c:formatCode>
                <c:ptCount val="31"/>
                <c:pt idx="0">
                  <c:v>3918292</c:v>
                </c:pt>
                <c:pt idx="1">
                  <c:v>3920036</c:v>
                </c:pt>
                <c:pt idx="2">
                  <c:v>3921597</c:v>
                </c:pt>
                <c:pt idx="3">
                  <c:v>3924592</c:v>
                </c:pt>
                <c:pt idx="4">
                  <c:v>3927651</c:v>
                </c:pt>
                <c:pt idx="5">
                  <c:v>3931772</c:v>
                </c:pt>
                <c:pt idx="6">
                  <c:v>3935499</c:v>
                </c:pt>
                <c:pt idx="7">
                  <c:v>3939046</c:v>
                </c:pt>
                <c:pt idx="8">
                  <c:v>3941641</c:v>
                </c:pt>
                <c:pt idx="9">
                  <c:v>3943639</c:v>
                </c:pt>
                <c:pt idx="10">
                  <c:v>3945814</c:v>
                </c:pt>
                <c:pt idx="11">
                  <c:v>3947625</c:v>
                </c:pt>
                <c:pt idx="12">
                  <c:v>3948865</c:v>
                </c:pt>
                <c:pt idx="13">
                  <c:v>3949984</c:v>
                </c:pt>
                <c:pt idx="14">
                  <c:v>3951217</c:v>
                </c:pt>
                <c:pt idx="15">
                  <c:v>3952847</c:v>
                </c:pt>
                <c:pt idx="16">
                  <c:v>3954304</c:v>
                </c:pt>
                <c:pt idx="17">
                  <c:v>3955541</c:v>
                </c:pt>
                <c:pt idx="18">
                  <c:v>3956325</c:v>
                </c:pt>
                <c:pt idx="19">
                  <c:v>3957278</c:v>
                </c:pt>
                <c:pt idx="20">
                  <c:v>3958806</c:v>
                </c:pt>
                <c:pt idx="21">
                  <c:v>3960421</c:v>
                </c:pt>
                <c:pt idx="22">
                  <c:v>3961940</c:v>
                </c:pt>
                <c:pt idx="23">
                  <c:v>3963251</c:v>
                </c:pt>
                <c:pt idx="24">
                  <c:v>3964847</c:v>
                </c:pt>
                <c:pt idx="25">
                  <c:v>3966531</c:v>
                </c:pt>
                <c:pt idx="26">
                  <c:v>3968030</c:v>
                </c:pt>
                <c:pt idx="27">
                  <c:v>3969134</c:v>
                </c:pt>
                <c:pt idx="28">
                  <c:v>3970277</c:v>
                </c:pt>
                <c:pt idx="29">
                  <c:v>3971842</c:v>
                </c:pt>
                <c:pt idx="30">
                  <c:v>3973264</c:v>
                </c:pt>
              </c:numCache>
            </c:numRef>
          </c:val>
          <c:smooth val="0"/>
          <c:extLst>
            <c:ext xmlns:c16="http://schemas.microsoft.com/office/drawing/2014/chart" uri="{C3380CC4-5D6E-409C-BE32-E72D297353CC}">
              <c16:uniqueId val="{00000000-8B3D-4C84-A520-9402188016F4}"/>
            </c:ext>
          </c:extLst>
        </c:ser>
        <c:ser>
          <c:idx val="1"/>
          <c:order val="1"/>
          <c:tx>
            <c:strRef>
              <c:f>Sheet1!$C$1</c:f>
              <c:strCache>
                <c:ptCount val="1"/>
                <c:pt idx="0">
                  <c:v>La Vanguardia</c:v>
                </c:pt>
              </c:strCache>
            </c:strRef>
          </c:tx>
          <c:spPr>
            <a:ln w="28575" cap="rnd">
              <a:solidFill>
                <a:schemeClr val="accent2"/>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Sheet1!$C$2:$C$32</c:f>
              <c:numCache>
                <c:formatCode>General</c:formatCode>
                <c:ptCount val="31"/>
                <c:pt idx="0">
                  <c:v>3439406</c:v>
                </c:pt>
                <c:pt idx="1">
                  <c:v>3440504</c:v>
                </c:pt>
                <c:pt idx="2">
                  <c:v>3441320</c:v>
                </c:pt>
                <c:pt idx="3">
                  <c:v>3442797</c:v>
                </c:pt>
                <c:pt idx="4">
                  <c:v>3444550</c:v>
                </c:pt>
                <c:pt idx="5">
                  <c:v>3446130</c:v>
                </c:pt>
                <c:pt idx="6">
                  <c:v>3447565</c:v>
                </c:pt>
                <c:pt idx="7">
                  <c:v>3448801</c:v>
                </c:pt>
                <c:pt idx="8">
                  <c:v>3450342</c:v>
                </c:pt>
                <c:pt idx="9">
                  <c:v>3453016</c:v>
                </c:pt>
                <c:pt idx="10">
                  <c:v>3454746</c:v>
                </c:pt>
                <c:pt idx="11">
                  <c:v>3456149</c:v>
                </c:pt>
                <c:pt idx="12">
                  <c:v>3457445</c:v>
                </c:pt>
                <c:pt idx="13">
                  <c:v>3458593</c:v>
                </c:pt>
                <c:pt idx="14">
                  <c:v>3459731</c:v>
                </c:pt>
                <c:pt idx="15">
                  <c:v>3460885</c:v>
                </c:pt>
                <c:pt idx="16">
                  <c:v>3463316</c:v>
                </c:pt>
                <c:pt idx="17">
                  <c:v>3465304</c:v>
                </c:pt>
                <c:pt idx="18">
                  <c:v>3467208</c:v>
                </c:pt>
                <c:pt idx="19">
                  <c:v>3468939</c:v>
                </c:pt>
                <c:pt idx="20">
                  <c:v>3470369</c:v>
                </c:pt>
                <c:pt idx="21">
                  <c:v>3471688</c:v>
                </c:pt>
                <c:pt idx="22">
                  <c:v>3472853</c:v>
                </c:pt>
                <c:pt idx="23">
                  <c:v>3473891</c:v>
                </c:pt>
                <c:pt idx="24">
                  <c:v>3474926</c:v>
                </c:pt>
                <c:pt idx="25">
                  <c:v>3476284</c:v>
                </c:pt>
                <c:pt idx="26">
                  <c:v>3477285</c:v>
                </c:pt>
                <c:pt idx="27">
                  <c:v>3478484</c:v>
                </c:pt>
                <c:pt idx="28">
                  <c:v>3479372</c:v>
                </c:pt>
                <c:pt idx="29">
                  <c:v>3480564</c:v>
                </c:pt>
                <c:pt idx="30">
                  <c:v>3481629</c:v>
                </c:pt>
              </c:numCache>
            </c:numRef>
          </c:val>
          <c:smooth val="0"/>
          <c:extLst>
            <c:ext xmlns:c16="http://schemas.microsoft.com/office/drawing/2014/chart" uri="{C3380CC4-5D6E-409C-BE32-E72D297353CC}">
              <c16:uniqueId val="{00000001-8B3D-4C84-A520-9402188016F4}"/>
            </c:ext>
          </c:extLst>
        </c:ser>
        <c:dLbls>
          <c:showLegendKey val="0"/>
          <c:showVal val="0"/>
          <c:showCatName val="0"/>
          <c:showSerName val="0"/>
          <c:showPercent val="0"/>
          <c:showBubbleSize val="0"/>
        </c:dLbls>
        <c:smooth val="0"/>
        <c:axId val="322080720"/>
        <c:axId val="322084000"/>
      </c:lineChart>
      <c:dateAx>
        <c:axId val="322080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084000"/>
        <c:crosses val="autoZero"/>
        <c:auto val="1"/>
        <c:lblOffset val="100"/>
        <c:baseTimeUnit val="days"/>
      </c:dateAx>
      <c:valAx>
        <c:axId val="322084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080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El País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78.326800000000006</c:v>
                </c:pt>
                <c:pt idx="2">
                  <c:v>100</c:v>
                </c:pt>
                <c:pt idx="3">
                  <c:v>0</c:v>
                </c:pt>
                <c:pt idx="4">
                  <c:v>100</c:v>
                </c:pt>
                <c:pt idx="5">
                  <c:v>100</c:v>
                </c:pt>
              </c:numCache>
            </c:numRef>
          </c:val>
          <c:extLst>
            <c:ext xmlns:c16="http://schemas.microsoft.com/office/drawing/2014/chart" uri="{C3380CC4-5D6E-409C-BE32-E72D297353CC}">
              <c16:uniqueId val="{00000000-E5A0-47F8-8477-AF0908160BA6}"/>
            </c:ext>
          </c:extLst>
        </c:ser>
        <c:ser>
          <c:idx val="1"/>
          <c:order val="1"/>
          <c:tx>
            <c:strRef>
              <c:f>Sheet1!$C$1</c:f>
              <c:strCache>
                <c:ptCount val="1"/>
                <c:pt idx="0">
                  <c:v>La Vanguardia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87.626400000000004</c:v>
                </c:pt>
                <c:pt idx="1">
                  <c:v>100</c:v>
                </c:pt>
                <c:pt idx="2">
                  <c:v>69.289699999999996</c:v>
                </c:pt>
                <c:pt idx="3">
                  <c:v>0</c:v>
                </c:pt>
                <c:pt idx="4">
                  <c:v>61.879600000000003</c:v>
                </c:pt>
                <c:pt idx="5">
                  <c:v>87.194599999999994</c:v>
                </c:pt>
              </c:numCache>
            </c:numRef>
          </c:val>
          <c:extLst>
            <c:ext xmlns:c16="http://schemas.microsoft.com/office/drawing/2014/chart" uri="{C3380CC4-5D6E-409C-BE32-E72D297353CC}">
              <c16:uniqueId val="{00000001-E5A0-47F8-8477-AF0908160BA6}"/>
            </c:ext>
          </c:extLst>
        </c:ser>
        <c:dLbls>
          <c:showLegendKey val="0"/>
          <c:showVal val="0"/>
          <c:showCatName val="0"/>
          <c:showSerName val="0"/>
          <c:showPercent val="0"/>
          <c:showBubbleSize val="0"/>
        </c:dLbls>
        <c:axId val="324756264"/>
        <c:axId val="324758560"/>
      </c:radarChart>
      <c:catAx>
        <c:axId val="324756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758560"/>
        <c:crosses val="autoZero"/>
        <c:auto val="1"/>
        <c:lblAlgn val="ctr"/>
        <c:lblOffset val="100"/>
        <c:noMultiLvlLbl val="0"/>
      </c:catAx>
      <c:valAx>
        <c:axId val="324758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756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El País</c:v>
                </c:pt>
              </c:strCache>
            </c:strRef>
          </c:tx>
          <c:spPr>
            <a:ln w="28575" cap="rnd">
              <a:solidFill>
                <a:schemeClr val="accent1"/>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Sheet1!$B$2:$B$32</c:f>
              <c:numCache>
                <c:formatCode>General</c:formatCode>
                <c:ptCount val="31"/>
                <c:pt idx="0">
                  <c:v>3.6608829941741E-2</c:v>
                </c:pt>
                <c:pt idx="1">
                  <c:v>3.1576051458406001E-2</c:v>
                </c:pt>
                <c:pt idx="2">
                  <c:v>0.11032604333946</c:v>
                </c:pt>
                <c:pt idx="3">
                  <c:v>3.5951733245624E-2</c:v>
                </c:pt>
                <c:pt idx="4">
                  <c:v>6.8662464263618994E-2</c:v>
                </c:pt>
                <c:pt idx="5">
                  <c:v>3.4882278296615998E-2</c:v>
                </c:pt>
                <c:pt idx="6">
                  <c:v>3.1416155159287001E-2</c:v>
                </c:pt>
                <c:pt idx="7">
                  <c:v>4.8628724692891999E-2</c:v>
                </c:pt>
                <c:pt idx="8">
                  <c:v>4.6972383263918997E-2</c:v>
                </c:pt>
                <c:pt idx="9">
                  <c:v>3.8624228580704002E-2</c:v>
                </c:pt>
                <c:pt idx="10">
                  <c:v>3.3956731088547E-2</c:v>
                </c:pt>
                <c:pt idx="11">
                  <c:v>3.6755565544161997E-2</c:v>
                </c:pt>
                <c:pt idx="12">
                  <c:v>2.8030969285937998E-2</c:v>
                </c:pt>
                <c:pt idx="13">
                  <c:v>3.6168793636576997E-2</c:v>
                </c:pt>
                <c:pt idx="14">
                  <c:v>2.7821371718500999E-2</c:v>
                </c:pt>
                <c:pt idx="15">
                  <c:v>5.6404796145890002E-2</c:v>
                </c:pt>
                <c:pt idx="16">
                  <c:v>5.7282807332603998E-2</c:v>
                </c:pt>
                <c:pt idx="17">
                  <c:v>3.9795827563575997E-2</c:v>
                </c:pt>
                <c:pt idx="18">
                  <c:v>3.2062043042095999E-2</c:v>
                </c:pt>
                <c:pt idx="19">
                  <c:v>5.2551270744958002E-2</c:v>
                </c:pt>
                <c:pt idx="20">
                  <c:v>4.7545604619657997E-2</c:v>
                </c:pt>
                <c:pt idx="21">
                  <c:v>3.4980202488508E-2</c:v>
                </c:pt>
                <c:pt idx="22">
                  <c:v>3.1758213461645E-2</c:v>
                </c:pt>
                <c:pt idx="23">
                  <c:v>4.7040602721917998E-2</c:v>
                </c:pt>
                <c:pt idx="24">
                  <c:v>4.5753871416649002E-2</c:v>
                </c:pt>
                <c:pt idx="25">
                  <c:v>5.2345130201145999E-2</c:v>
                </c:pt>
                <c:pt idx="26">
                  <c:v>3.5837996077756999E-2</c:v>
                </c:pt>
                <c:pt idx="27">
                  <c:v>2.7347000404508E-2</c:v>
                </c:pt>
                <c:pt idx="28">
                  <c:v>3.4171724767121998E-2</c:v>
                </c:pt>
                <c:pt idx="29">
                  <c:v>5.2675475069708003E-2</c:v>
                </c:pt>
                <c:pt idx="30">
                  <c:v>2.3755310695472001E-2</c:v>
                </c:pt>
              </c:numCache>
            </c:numRef>
          </c:val>
          <c:smooth val="0"/>
          <c:extLst>
            <c:ext xmlns:c16="http://schemas.microsoft.com/office/drawing/2014/chart" uri="{C3380CC4-5D6E-409C-BE32-E72D297353CC}">
              <c16:uniqueId val="{00000000-526F-46C9-8D61-65B7C96FF0E2}"/>
            </c:ext>
          </c:extLst>
        </c:ser>
        <c:ser>
          <c:idx val="1"/>
          <c:order val="1"/>
          <c:tx>
            <c:strRef>
              <c:f>Sheet1!$C$1</c:f>
              <c:strCache>
                <c:ptCount val="1"/>
                <c:pt idx="0">
                  <c:v>La Vanguardia</c:v>
                </c:pt>
              </c:strCache>
            </c:strRef>
          </c:tx>
          <c:spPr>
            <a:ln w="28575" cap="rnd">
              <a:solidFill>
                <a:schemeClr val="accent2"/>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Sheet1!$C$2:$C$32</c:f>
              <c:numCache>
                <c:formatCode>General</c:formatCode>
                <c:ptCount val="31"/>
                <c:pt idx="0">
                  <c:v>2.8606815791241001E-2</c:v>
                </c:pt>
                <c:pt idx="1">
                  <c:v>2.8651257398592998E-2</c:v>
                </c:pt>
                <c:pt idx="2">
                  <c:v>4.6114766042216003E-2</c:v>
                </c:pt>
                <c:pt idx="3">
                  <c:v>6.0418026930741997E-2</c:v>
                </c:pt>
                <c:pt idx="4">
                  <c:v>3.6683578841545002E-2</c:v>
                </c:pt>
                <c:pt idx="5">
                  <c:v>1.8462462183546E-2</c:v>
                </c:pt>
                <c:pt idx="6">
                  <c:v>2.5745361653896001E-2</c:v>
                </c:pt>
                <c:pt idx="7">
                  <c:v>3.9183517898704001E-2</c:v>
                </c:pt>
                <c:pt idx="8">
                  <c:v>3.3538697318321001E-2</c:v>
                </c:pt>
                <c:pt idx="9">
                  <c:v>2.4437690709299999E-2</c:v>
                </c:pt>
                <c:pt idx="10">
                  <c:v>2.1668183079467999E-2</c:v>
                </c:pt>
                <c:pt idx="11">
                  <c:v>3.3643906806299001E-2</c:v>
                </c:pt>
                <c:pt idx="12">
                  <c:v>2.0948144523981999E-2</c:v>
                </c:pt>
                <c:pt idx="13">
                  <c:v>2.3963623874439999E-2</c:v>
                </c:pt>
                <c:pt idx="14">
                  <c:v>1.6773979664288001E-2</c:v>
                </c:pt>
                <c:pt idx="15">
                  <c:v>2.9122148935375999E-2</c:v>
                </c:pt>
                <c:pt idx="16">
                  <c:v>1.3845493416892E-2</c:v>
                </c:pt>
                <c:pt idx="17">
                  <c:v>1.2893380403793999E-2</c:v>
                </c:pt>
                <c:pt idx="18">
                  <c:v>1.9416068469780001E-2</c:v>
                </c:pt>
                <c:pt idx="19">
                  <c:v>2.7568829804249999E-2</c:v>
                </c:pt>
                <c:pt idx="20">
                  <c:v>2.5925461429980999E-2</c:v>
                </c:pt>
                <c:pt idx="21">
                  <c:v>2.9682437430229001E-2</c:v>
                </c:pt>
                <c:pt idx="22">
                  <c:v>1.9924578585050999E-2</c:v>
                </c:pt>
                <c:pt idx="23">
                  <c:v>2.3532928192369001E-2</c:v>
                </c:pt>
                <c:pt idx="24">
                  <c:v>1.6755005598131999E-2</c:v>
                </c:pt>
                <c:pt idx="25">
                  <c:v>2.9367154049721001E-2</c:v>
                </c:pt>
                <c:pt idx="26">
                  <c:v>2.2562533348363001E-2</c:v>
                </c:pt>
                <c:pt idx="27">
                  <c:v>2.1076547036728999E-2</c:v>
                </c:pt>
                <c:pt idx="28">
                  <c:v>1.6720052022593E-2</c:v>
                </c:pt>
                <c:pt idx="29">
                  <c:v>2.7860104669718999E-2</c:v>
                </c:pt>
                <c:pt idx="30">
                  <c:v>2.1278930543713999E-2</c:v>
                </c:pt>
              </c:numCache>
            </c:numRef>
          </c:val>
          <c:smooth val="0"/>
          <c:extLst>
            <c:ext xmlns:c16="http://schemas.microsoft.com/office/drawing/2014/chart" uri="{C3380CC4-5D6E-409C-BE32-E72D297353CC}">
              <c16:uniqueId val="{00000001-526F-46C9-8D61-65B7C96FF0E2}"/>
            </c:ext>
          </c:extLst>
        </c:ser>
        <c:dLbls>
          <c:showLegendKey val="0"/>
          <c:showVal val="0"/>
          <c:showCatName val="0"/>
          <c:showSerName val="0"/>
          <c:showPercent val="0"/>
          <c:showBubbleSize val="0"/>
        </c:dLbls>
        <c:smooth val="0"/>
        <c:axId val="325088896"/>
        <c:axId val="325091520"/>
      </c:lineChart>
      <c:dateAx>
        <c:axId val="325088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091520"/>
        <c:crosses val="autoZero"/>
        <c:auto val="1"/>
        <c:lblOffset val="100"/>
        <c:baseTimeUnit val="days"/>
      </c:dateAx>
      <c:valAx>
        <c:axId val="325091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088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El País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1811</c:v>
                </c:pt>
                <c:pt idx="1">
                  <c:v>1550</c:v>
                </c:pt>
                <c:pt idx="2">
                  <c:v>2001</c:v>
                </c:pt>
                <c:pt idx="3">
                  <c:v>1835</c:v>
                </c:pt>
                <c:pt idx="4">
                  <c:v>1953</c:v>
                </c:pt>
                <c:pt idx="5">
                  <c:v>1870</c:v>
                </c:pt>
                <c:pt idx="6">
                  <c:v>1919</c:v>
                </c:pt>
              </c:numCache>
            </c:numRef>
          </c:val>
          <c:extLst>
            <c:ext xmlns:c16="http://schemas.microsoft.com/office/drawing/2014/chart" uri="{C3380CC4-5D6E-409C-BE32-E72D297353CC}">
              <c16:uniqueId val="{00000000-AB8F-4B3A-9435-95A21A091787}"/>
            </c:ext>
          </c:extLst>
        </c:ser>
        <c:ser>
          <c:idx val="1"/>
          <c:order val="1"/>
          <c:tx>
            <c:strRef>
              <c:f>Sheet1!$C$1</c:f>
              <c:strCache>
                <c:ptCount val="1"/>
                <c:pt idx="0">
                  <c:v>La Vanguardia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1230</c:v>
                </c:pt>
                <c:pt idx="1">
                  <c:v>1605</c:v>
                </c:pt>
                <c:pt idx="2">
                  <c:v>1558</c:v>
                </c:pt>
                <c:pt idx="3">
                  <c:v>1605</c:v>
                </c:pt>
                <c:pt idx="4">
                  <c:v>1402</c:v>
                </c:pt>
                <c:pt idx="5">
                  <c:v>1303</c:v>
                </c:pt>
                <c:pt idx="6">
                  <c:v>1202</c:v>
                </c:pt>
              </c:numCache>
            </c:numRef>
          </c:val>
          <c:extLst>
            <c:ext xmlns:c16="http://schemas.microsoft.com/office/drawing/2014/chart" uri="{C3380CC4-5D6E-409C-BE32-E72D297353CC}">
              <c16:uniqueId val="{00000001-AB8F-4B3A-9435-95A21A091787}"/>
            </c:ext>
          </c:extLst>
        </c:ser>
        <c:dLbls>
          <c:showLegendKey val="0"/>
          <c:showVal val="0"/>
          <c:showCatName val="0"/>
          <c:showSerName val="0"/>
          <c:showPercent val="0"/>
          <c:showBubbleSize val="0"/>
        </c:dLbls>
        <c:gapWidth val="219"/>
        <c:overlap val="-27"/>
        <c:axId val="147641000"/>
        <c:axId val="147642312"/>
      </c:barChart>
      <c:catAx>
        <c:axId val="147641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7642312"/>
        <c:crosses val="autoZero"/>
        <c:auto val="1"/>
        <c:lblAlgn val="ctr"/>
        <c:lblOffset val="100"/>
        <c:noMultiLvlLbl val="0"/>
      </c:catAx>
      <c:valAx>
        <c:axId val="147642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7641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El País</c:v>
                </c:pt>
              </c:strCache>
            </c:strRef>
          </c:tx>
          <c:spPr>
            <a:ln w="28575" cap="rnd">
              <a:solidFill>
                <a:schemeClr val="accent1"/>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Sheet1!$B$2:$B$32</c:f>
              <c:numCache>
                <c:formatCode>General</c:formatCode>
                <c:ptCount val="31"/>
                <c:pt idx="0">
                  <c:v>2055</c:v>
                </c:pt>
                <c:pt idx="1">
                  <c:v>1744</c:v>
                </c:pt>
                <c:pt idx="2">
                  <c:v>1561</c:v>
                </c:pt>
                <c:pt idx="3">
                  <c:v>2995</c:v>
                </c:pt>
                <c:pt idx="4">
                  <c:v>3059</c:v>
                </c:pt>
                <c:pt idx="5">
                  <c:v>4121</c:v>
                </c:pt>
                <c:pt idx="6">
                  <c:v>3727</c:v>
                </c:pt>
                <c:pt idx="7">
                  <c:v>3547</c:v>
                </c:pt>
                <c:pt idx="8">
                  <c:v>2595</c:v>
                </c:pt>
                <c:pt idx="9">
                  <c:v>1998</c:v>
                </c:pt>
                <c:pt idx="10">
                  <c:v>2175</c:v>
                </c:pt>
                <c:pt idx="11">
                  <c:v>1811</c:v>
                </c:pt>
                <c:pt idx="12">
                  <c:v>1240</c:v>
                </c:pt>
                <c:pt idx="13">
                  <c:v>1119</c:v>
                </c:pt>
                <c:pt idx="14">
                  <c:v>1233</c:v>
                </c:pt>
                <c:pt idx="15">
                  <c:v>1630</c:v>
                </c:pt>
                <c:pt idx="16">
                  <c:v>1457</c:v>
                </c:pt>
                <c:pt idx="17">
                  <c:v>1237</c:v>
                </c:pt>
                <c:pt idx="18">
                  <c:v>784</c:v>
                </c:pt>
                <c:pt idx="19">
                  <c:v>953</c:v>
                </c:pt>
                <c:pt idx="20">
                  <c:v>1528</c:v>
                </c:pt>
                <c:pt idx="21">
                  <c:v>1615</c:v>
                </c:pt>
                <c:pt idx="22">
                  <c:v>1519</c:v>
                </c:pt>
                <c:pt idx="23">
                  <c:v>1311</c:v>
                </c:pt>
                <c:pt idx="24">
                  <c:v>1596</c:v>
                </c:pt>
                <c:pt idx="25">
                  <c:v>1684</c:v>
                </c:pt>
                <c:pt idx="26">
                  <c:v>1499</c:v>
                </c:pt>
                <c:pt idx="27">
                  <c:v>1104</c:v>
                </c:pt>
                <c:pt idx="28">
                  <c:v>1143</c:v>
                </c:pt>
                <c:pt idx="29">
                  <c:v>1565</c:v>
                </c:pt>
                <c:pt idx="30">
                  <c:v>1422</c:v>
                </c:pt>
              </c:numCache>
            </c:numRef>
          </c:val>
          <c:smooth val="0"/>
          <c:extLst>
            <c:ext xmlns:c16="http://schemas.microsoft.com/office/drawing/2014/chart" uri="{C3380CC4-5D6E-409C-BE32-E72D297353CC}">
              <c16:uniqueId val="{00000000-3D98-4AA4-90DC-6418FBFEE257}"/>
            </c:ext>
          </c:extLst>
        </c:ser>
        <c:ser>
          <c:idx val="1"/>
          <c:order val="1"/>
          <c:tx>
            <c:strRef>
              <c:f>Sheet1!$C$1</c:f>
              <c:strCache>
                <c:ptCount val="1"/>
                <c:pt idx="0">
                  <c:v>La Vanguardia</c:v>
                </c:pt>
              </c:strCache>
            </c:strRef>
          </c:tx>
          <c:spPr>
            <a:ln w="28575" cap="rnd">
              <a:solidFill>
                <a:schemeClr val="accent2"/>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Sheet1!$C$2:$C$32</c:f>
              <c:numCache>
                <c:formatCode>General</c:formatCode>
                <c:ptCount val="31"/>
                <c:pt idx="0">
                  <c:v>1429</c:v>
                </c:pt>
                <c:pt idx="1">
                  <c:v>1098</c:v>
                </c:pt>
                <c:pt idx="2">
                  <c:v>816</c:v>
                </c:pt>
                <c:pt idx="3">
                  <c:v>1477</c:v>
                </c:pt>
                <c:pt idx="4">
                  <c:v>1753</c:v>
                </c:pt>
                <c:pt idx="5">
                  <c:v>1580</c:v>
                </c:pt>
                <c:pt idx="6">
                  <c:v>1435</c:v>
                </c:pt>
                <c:pt idx="7">
                  <c:v>1236</c:v>
                </c:pt>
                <c:pt idx="8">
                  <c:v>1541</c:v>
                </c:pt>
                <c:pt idx="9">
                  <c:v>2674</c:v>
                </c:pt>
                <c:pt idx="10">
                  <c:v>1730</c:v>
                </c:pt>
                <c:pt idx="11">
                  <c:v>1403</c:v>
                </c:pt>
                <c:pt idx="12">
                  <c:v>1296</c:v>
                </c:pt>
                <c:pt idx="13">
                  <c:v>1148</c:v>
                </c:pt>
                <c:pt idx="14">
                  <c:v>1138</c:v>
                </c:pt>
                <c:pt idx="15">
                  <c:v>1154</c:v>
                </c:pt>
                <c:pt idx="16">
                  <c:v>2431</c:v>
                </c:pt>
                <c:pt idx="17">
                  <c:v>1988</c:v>
                </c:pt>
                <c:pt idx="18">
                  <c:v>1904</c:v>
                </c:pt>
                <c:pt idx="19">
                  <c:v>1731</c:v>
                </c:pt>
                <c:pt idx="20">
                  <c:v>1430</c:v>
                </c:pt>
                <c:pt idx="21">
                  <c:v>1319</c:v>
                </c:pt>
                <c:pt idx="22">
                  <c:v>1165</c:v>
                </c:pt>
                <c:pt idx="23">
                  <c:v>1038</c:v>
                </c:pt>
                <c:pt idx="24">
                  <c:v>1035</c:v>
                </c:pt>
                <c:pt idx="25">
                  <c:v>1358</c:v>
                </c:pt>
                <c:pt idx="26">
                  <c:v>1001</c:v>
                </c:pt>
                <c:pt idx="27">
                  <c:v>1199</c:v>
                </c:pt>
                <c:pt idx="28">
                  <c:v>888</c:v>
                </c:pt>
                <c:pt idx="29">
                  <c:v>1192</c:v>
                </c:pt>
                <c:pt idx="30">
                  <c:v>1065</c:v>
                </c:pt>
              </c:numCache>
            </c:numRef>
          </c:val>
          <c:smooth val="0"/>
          <c:extLst>
            <c:ext xmlns:c16="http://schemas.microsoft.com/office/drawing/2014/chart" uri="{C3380CC4-5D6E-409C-BE32-E72D297353CC}">
              <c16:uniqueId val="{00000001-3D98-4AA4-90DC-6418FBFEE257}"/>
            </c:ext>
          </c:extLst>
        </c:ser>
        <c:dLbls>
          <c:showLegendKey val="0"/>
          <c:showVal val="0"/>
          <c:showCatName val="0"/>
          <c:showSerName val="0"/>
          <c:showPercent val="0"/>
          <c:showBubbleSize val="0"/>
        </c:dLbls>
        <c:smooth val="0"/>
        <c:axId val="147634768"/>
        <c:axId val="147633128"/>
      </c:lineChart>
      <c:dateAx>
        <c:axId val="147634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7633128"/>
        <c:crosses val="autoZero"/>
        <c:auto val="1"/>
        <c:lblOffset val="100"/>
        <c:baseTimeUnit val="days"/>
      </c:dateAx>
      <c:valAx>
        <c:axId val="147633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7634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El País</c:v>
                </c:pt>
              </c:strCache>
            </c:strRef>
          </c:tx>
          <c:spPr>
            <a:ln w="28575" cap="rnd">
              <a:solidFill>
                <a:schemeClr val="accent1"/>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Sheet1!$B$2:$B$32</c:f>
              <c:numCache>
                <c:formatCode>General</c:formatCode>
                <c:ptCount val="31"/>
                <c:pt idx="0">
                  <c:v>62</c:v>
                </c:pt>
                <c:pt idx="1">
                  <c:v>58</c:v>
                </c:pt>
                <c:pt idx="2">
                  <c:v>69</c:v>
                </c:pt>
                <c:pt idx="3">
                  <c:v>69</c:v>
                </c:pt>
                <c:pt idx="4">
                  <c:v>70</c:v>
                </c:pt>
                <c:pt idx="5">
                  <c:v>66</c:v>
                </c:pt>
                <c:pt idx="6">
                  <c:v>64</c:v>
                </c:pt>
                <c:pt idx="7">
                  <c:v>62</c:v>
                </c:pt>
                <c:pt idx="8">
                  <c:v>63</c:v>
                </c:pt>
                <c:pt idx="9">
                  <c:v>70</c:v>
                </c:pt>
                <c:pt idx="10">
                  <c:v>68</c:v>
                </c:pt>
                <c:pt idx="11">
                  <c:v>72</c:v>
                </c:pt>
                <c:pt idx="12">
                  <c:v>67</c:v>
                </c:pt>
                <c:pt idx="13">
                  <c:v>61</c:v>
                </c:pt>
                <c:pt idx="14">
                  <c:v>63</c:v>
                </c:pt>
                <c:pt idx="15">
                  <c:v>59</c:v>
                </c:pt>
                <c:pt idx="16">
                  <c:v>64</c:v>
                </c:pt>
                <c:pt idx="17">
                  <c:v>66</c:v>
                </c:pt>
                <c:pt idx="18">
                  <c:v>68</c:v>
                </c:pt>
                <c:pt idx="19">
                  <c:v>63</c:v>
                </c:pt>
                <c:pt idx="20">
                  <c:v>64</c:v>
                </c:pt>
                <c:pt idx="21">
                  <c:v>62</c:v>
                </c:pt>
                <c:pt idx="22">
                  <c:v>65</c:v>
                </c:pt>
                <c:pt idx="23">
                  <c:v>70</c:v>
                </c:pt>
                <c:pt idx="24">
                  <c:v>68</c:v>
                </c:pt>
                <c:pt idx="25">
                  <c:v>71</c:v>
                </c:pt>
                <c:pt idx="26">
                  <c:v>63</c:v>
                </c:pt>
                <c:pt idx="27">
                  <c:v>59</c:v>
                </c:pt>
                <c:pt idx="28">
                  <c:v>60</c:v>
                </c:pt>
                <c:pt idx="29">
                  <c:v>62</c:v>
                </c:pt>
                <c:pt idx="30">
                  <c:v>65</c:v>
                </c:pt>
              </c:numCache>
            </c:numRef>
          </c:val>
          <c:smooth val="0"/>
          <c:extLst>
            <c:ext xmlns:c16="http://schemas.microsoft.com/office/drawing/2014/chart" uri="{C3380CC4-5D6E-409C-BE32-E72D297353CC}">
              <c16:uniqueId val="{00000000-CB5E-4678-ABEF-7C52C9498C9C}"/>
            </c:ext>
          </c:extLst>
        </c:ser>
        <c:ser>
          <c:idx val="1"/>
          <c:order val="1"/>
          <c:tx>
            <c:strRef>
              <c:f>Sheet1!$C$1</c:f>
              <c:strCache>
                <c:ptCount val="1"/>
                <c:pt idx="0">
                  <c:v>La Vanguardia</c:v>
                </c:pt>
              </c:strCache>
            </c:strRef>
          </c:tx>
          <c:spPr>
            <a:ln w="28575" cap="rnd">
              <a:solidFill>
                <a:schemeClr val="accent2"/>
              </a:solidFill>
              <a:round/>
            </a:ln>
            <a:effectLst/>
          </c:spPr>
          <c:marker>
            <c:symbol val="none"/>
          </c:marker>
          <c:cat>
            <c:numRef>
              <c:f>Sheet1!$A$2:$A$32</c:f>
              <c:numCache>
                <c:formatCode>m/d/yyyy</c:formatCode>
                <c:ptCount val="31"/>
                <c:pt idx="0">
                  <c:v>43128</c:v>
                </c:pt>
                <c:pt idx="1">
                  <c:v>43129</c:v>
                </c:pt>
                <c:pt idx="2">
                  <c:v>43130</c:v>
                </c:pt>
                <c:pt idx="3">
                  <c:v>43131</c:v>
                </c:pt>
                <c:pt idx="4">
                  <c:v>43132</c:v>
                </c:pt>
                <c:pt idx="5">
                  <c:v>43133</c:v>
                </c:pt>
                <c:pt idx="6">
                  <c:v>43134</c:v>
                </c:pt>
                <c:pt idx="7">
                  <c:v>43135</c:v>
                </c:pt>
                <c:pt idx="8">
                  <c:v>43136</c:v>
                </c:pt>
                <c:pt idx="9">
                  <c:v>43137</c:v>
                </c:pt>
                <c:pt idx="10">
                  <c:v>43138</c:v>
                </c:pt>
                <c:pt idx="11">
                  <c:v>43139</c:v>
                </c:pt>
                <c:pt idx="12">
                  <c:v>43140</c:v>
                </c:pt>
                <c:pt idx="13">
                  <c:v>43141</c:v>
                </c:pt>
                <c:pt idx="14">
                  <c:v>43142</c:v>
                </c:pt>
                <c:pt idx="15">
                  <c:v>43143</c:v>
                </c:pt>
                <c:pt idx="16">
                  <c:v>43144</c:v>
                </c:pt>
                <c:pt idx="17">
                  <c:v>43145</c:v>
                </c:pt>
                <c:pt idx="18">
                  <c:v>43146</c:v>
                </c:pt>
                <c:pt idx="19">
                  <c:v>43147</c:v>
                </c:pt>
                <c:pt idx="20">
                  <c:v>43148</c:v>
                </c:pt>
                <c:pt idx="21">
                  <c:v>43149</c:v>
                </c:pt>
                <c:pt idx="22">
                  <c:v>43150</c:v>
                </c:pt>
                <c:pt idx="23">
                  <c:v>43151</c:v>
                </c:pt>
                <c:pt idx="24">
                  <c:v>43152</c:v>
                </c:pt>
                <c:pt idx="25">
                  <c:v>43153</c:v>
                </c:pt>
                <c:pt idx="26">
                  <c:v>43154</c:v>
                </c:pt>
                <c:pt idx="27">
                  <c:v>43155</c:v>
                </c:pt>
                <c:pt idx="28">
                  <c:v>43156</c:v>
                </c:pt>
                <c:pt idx="29">
                  <c:v>43157</c:v>
                </c:pt>
                <c:pt idx="30">
                  <c:v>43158</c:v>
                </c:pt>
              </c:numCache>
            </c:numRef>
          </c:cat>
          <c:val>
            <c:numRef>
              <c:f>Sheet1!$C$2:$C$32</c:f>
              <c:numCache>
                <c:formatCode>General</c:formatCode>
                <c:ptCount val="31"/>
                <c:pt idx="0">
                  <c:v>70</c:v>
                </c:pt>
                <c:pt idx="1">
                  <c:v>83</c:v>
                </c:pt>
                <c:pt idx="2">
                  <c:v>108</c:v>
                </c:pt>
                <c:pt idx="3">
                  <c:v>85</c:v>
                </c:pt>
                <c:pt idx="4">
                  <c:v>80</c:v>
                </c:pt>
                <c:pt idx="5">
                  <c:v>74</c:v>
                </c:pt>
                <c:pt idx="6">
                  <c:v>62</c:v>
                </c:pt>
                <c:pt idx="7">
                  <c:v>67</c:v>
                </c:pt>
                <c:pt idx="8">
                  <c:v>85</c:v>
                </c:pt>
                <c:pt idx="9">
                  <c:v>94</c:v>
                </c:pt>
                <c:pt idx="10">
                  <c:v>89</c:v>
                </c:pt>
                <c:pt idx="11">
                  <c:v>95</c:v>
                </c:pt>
                <c:pt idx="12">
                  <c:v>89</c:v>
                </c:pt>
                <c:pt idx="13">
                  <c:v>69</c:v>
                </c:pt>
                <c:pt idx="14">
                  <c:v>46</c:v>
                </c:pt>
                <c:pt idx="15">
                  <c:v>81</c:v>
                </c:pt>
                <c:pt idx="16">
                  <c:v>87</c:v>
                </c:pt>
                <c:pt idx="17">
                  <c:v>108</c:v>
                </c:pt>
                <c:pt idx="18">
                  <c:v>94</c:v>
                </c:pt>
                <c:pt idx="19">
                  <c:v>84</c:v>
                </c:pt>
                <c:pt idx="20">
                  <c:v>63</c:v>
                </c:pt>
                <c:pt idx="21">
                  <c:v>70</c:v>
                </c:pt>
                <c:pt idx="22">
                  <c:v>91</c:v>
                </c:pt>
                <c:pt idx="23">
                  <c:v>101</c:v>
                </c:pt>
                <c:pt idx="24">
                  <c:v>102</c:v>
                </c:pt>
                <c:pt idx="25">
                  <c:v>102</c:v>
                </c:pt>
                <c:pt idx="26">
                  <c:v>91</c:v>
                </c:pt>
                <c:pt idx="27">
                  <c:v>56</c:v>
                </c:pt>
                <c:pt idx="28">
                  <c:v>56</c:v>
                </c:pt>
                <c:pt idx="29">
                  <c:v>88</c:v>
                </c:pt>
                <c:pt idx="30">
                  <c:v>100</c:v>
                </c:pt>
              </c:numCache>
            </c:numRef>
          </c:val>
          <c:smooth val="0"/>
          <c:extLst>
            <c:ext xmlns:c16="http://schemas.microsoft.com/office/drawing/2014/chart" uri="{C3380CC4-5D6E-409C-BE32-E72D297353CC}">
              <c16:uniqueId val="{00000001-CB5E-4678-ABEF-7C52C9498C9C}"/>
            </c:ext>
          </c:extLst>
        </c:ser>
        <c:dLbls>
          <c:showLegendKey val="0"/>
          <c:showVal val="0"/>
          <c:showCatName val="0"/>
          <c:showSerName val="0"/>
          <c:showPercent val="0"/>
          <c:showBubbleSize val="0"/>
        </c:dLbls>
        <c:smooth val="0"/>
        <c:axId val="390460976"/>
        <c:axId val="390459664"/>
      </c:lineChart>
      <c:dateAx>
        <c:axId val="390460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459664"/>
        <c:crosses val="autoZero"/>
        <c:auto val="1"/>
        <c:lblOffset val="100"/>
        <c:baseTimeUnit val="days"/>
      </c:dateAx>
      <c:valAx>
        <c:axId val="390459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460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El País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307</c:v>
                </c:pt>
                <c:pt idx="1">
                  <c:v>338</c:v>
                </c:pt>
                <c:pt idx="2">
                  <c:v>271</c:v>
                </c:pt>
                <c:pt idx="3">
                  <c:v>281</c:v>
                </c:pt>
                <c:pt idx="4">
                  <c:v>259</c:v>
                </c:pt>
                <c:pt idx="5">
                  <c:v>248</c:v>
                </c:pt>
                <c:pt idx="6">
                  <c:v>309</c:v>
                </c:pt>
              </c:numCache>
            </c:numRef>
          </c:val>
          <c:extLst>
            <c:ext xmlns:c16="http://schemas.microsoft.com/office/drawing/2014/chart" uri="{C3380CC4-5D6E-409C-BE32-E72D297353CC}">
              <c16:uniqueId val="{00000000-0117-433A-8491-CDE03E545637}"/>
            </c:ext>
          </c:extLst>
        </c:ser>
        <c:ser>
          <c:idx val="1"/>
          <c:order val="1"/>
          <c:tx>
            <c:strRef>
              <c:f>Sheet1!$C$1</c:f>
              <c:strCache>
                <c:ptCount val="1"/>
                <c:pt idx="0">
                  <c:v>La Vanguardia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428</c:v>
                </c:pt>
                <c:pt idx="1">
                  <c:v>490</c:v>
                </c:pt>
                <c:pt idx="2">
                  <c:v>384</c:v>
                </c:pt>
                <c:pt idx="3">
                  <c:v>371</c:v>
                </c:pt>
                <c:pt idx="4">
                  <c:v>338</c:v>
                </c:pt>
                <c:pt idx="5">
                  <c:v>250</c:v>
                </c:pt>
                <c:pt idx="6">
                  <c:v>309</c:v>
                </c:pt>
              </c:numCache>
            </c:numRef>
          </c:val>
          <c:extLst>
            <c:ext xmlns:c16="http://schemas.microsoft.com/office/drawing/2014/chart" uri="{C3380CC4-5D6E-409C-BE32-E72D297353CC}">
              <c16:uniqueId val="{00000001-0117-433A-8491-CDE03E545637}"/>
            </c:ext>
          </c:extLst>
        </c:ser>
        <c:dLbls>
          <c:showLegendKey val="0"/>
          <c:showVal val="0"/>
          <c:showCatName val="0"/>
          <c:showSerName val="0"/>
          <c:showPercent val="0"/>
          <c:showBubbleSize val="0"/>
        </c:dLbls>
        <c:gapWidth val="219"/>
        <c:overlap val="-27"/>
        <c:axId val="390455728"/>
        <c:axId val="390456056"/>
      </c:barChart>
      <c:catAx>
        <c:axId val="390455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456056"/>
        <c:crosses val="autoZero"/>
        <c:auto val="1"/>
        <c:lblAlgn val="ctr"/>
        <c:lblOffset val="100"/>
        <c:noMultiLvlLbl val="0"/>
      </c:catAx>
      <c:valAx>
        <c:axId val="390456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455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El País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4.3864969905746003E-2</c:v>
                </c:pt>
                <c:pt idx="1">
                  <c:v>5.5623306464507E-2</c:v>
                </c:pt>
                <c:pt idx="2">
                  <c:v>3.8867645273250997E-2</c:v>
                </c:pt>
                <c:pt idx="3">
                  <c:v>4.7510848250072998E-2</c:v>
                </c:pt>
                <c:pt idx="4">
                  <c:v>3.7691819489984998E-2</c:v>
                </c:pt>
                <c:pt idx="5">
                  <c:v>3.5838530980905003E-2</c:v>
                </c:pt>
                <c:pt idx="6">
                  <c:v>3.6426629066754999E-2</c:v>
                </c:pt>
              </c:numCache>
            </c:numRef>
          </c:val>
          <c:extLst>
            <c:ext xmlns:c16="http://schemas.microsoft.com/office/drawing/2014/chart" uri="{C3380CC4-5D6E-409C-BE32-E72D297353CC}">
              <c16:uniqueId val="{00000000-8774-490B-AAB2-8F792976FC70}"/>
            </c:ext>
          </c:extLst>
        </c:ser>
        <c:ser>
          <c:idx val="1"/>
          <c:order val="1"/>
          <c:tx>
            <c:strRef>
              <c:f>Sheet1!$C$1</c:f>
              <c:strCache>
                <c:ptCount val="1"/>
                <c:pt idx="0">
                  <c:v>La Vanguardia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2.7685075061673E-2</c:v>
                </c:pt>
                <c:pt idx="1">
                  <c:v>2.6479115280008E-2</c:v>
                </c:pt>
                <c:pt idx="2">
                  <c:v>2.6413517715223999E-2</c:v>
                </c:pt>
                <c:pt idx="3">
                  <c:v>2.9510882637251001E-2</c:v>
                </c:pt>
                <c:pt idx="4">
                  <c:v>2.2503820114453E-2</c:v>
                </c:pt>
                <c:pt idx="5">
                  <c:v>2.4264120072231998E-2</c:v>
                </c:pt>
                <c:pt idx="6">
                  <c:v>2.7192468639802E-2</c:v>
                </c:pt>
              </c:numCache>
            </c:numRef>
          </c:val>
          <c:extLst>
            <c:ext xmlns:c16="http://schemas.microsoft.com/office/drawing/2014/chart" uri="{C3380CC4-5D6E-409C-BE32-E72D297353CC}">
              <c16:uniqueId val="{00000001-8774-490B-AAB2-8F792976FC70}"/>
            </c:ext>
          </c:extLst>
        </c:ser>
        <c:dLbls>
          <c:showLegendKey val="0"/>
          <c:showVal val="0"/>
          <c:showCatName val="0"/>
          <c:showSerName val="0"/>
          <c:showPercent val="0"/>
          <c:showBubbleSize val="0"/>
        </c:dLbls>
        <c:gapWidth val="219"/>
        <c:overlap val="-27"/>
        <c:axId val="390462944"/>
        <c:axId val="390462288"/>
      </c:barChart>
      <c:catAx>
        <c:axId val="390462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462288"/>
        <c:crosses val="autoZero"/>
        <c:auto val="1"/>
        <c:lblAlgn val="ctr"/>
        <c:lblOffset val="100"/>
        <c:noMultiLvlLbl val="0"/>
      </c:catAx>
      <c:valAx>
        <c:axId val="390462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462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Event</c:v>
                </c:pt>
              </c:strCache>
            </c:strRef>
          </c:tx>
          <c:spPr>
            <a:solidFill>
              <a:schemeClr val="accent1"/>
            </a:solidFill>
            <a:ln>
              <a:noFill/>
            </a:ln>
            <a:effectLst/>
          </c:spPr>
          <c:invertIfNegative val="0"/>
          <c:cat>
            <c:strRef>
              <c:f>Sheet1!$A$2:$A$3</c:f>
              <c:strCache>
                <c:ptCount val="2"/>
                <c:pt idx="0">
                  <c:v>El País</c:v>
                </c:pt>
                <c:pt idx="1">
                  <c:v>La Vanguardia</c:v>
                </c:pt>
              </c:strCache>
            </c:strRef>
          </c:cat>
          <c:val>
            <c:numRef>
              <c:f>Sheet1!$B$2:$B$3</c:f>
              <c:numCache>
                <c:formatCode>General</c:formatCode>
                <c:ptCount val="2"/>
                <c:pt idx="0">
                  <c:v>0</c:v>
                </c:pt>
                <c:pt idx="1">
                  <c:v>4</c:v>
                </c:pt>
              </c:numCache>
            </c:numRef>
          </c:val>
          <c:extLst>
            <c:ext xmlns:c16="http://schemas.microsoft.com/office/drawing/2014/chart" uri="{C3380CC4-5D6E-409C-BE32-E72D297353CC}">
              <c16:uniqueId val="{00000000-45D2-4F4E-9D66-2F9A16BB40C1}"/>
            </c:ext>
          </c:extLst>
        </c:ser>
        <c:ser>
          <c:idx val="1"/>
          <c:order val="1"/>
          <c:tx>
            <c:strRef>
              <c:f>Sheet1!$C$1</c:f>
              <c:strCache>
                <c:ptCount val="1"/>
                <c:pt idx="0">
                  <c:v>Link</c:v>
                </c:pt>
              </c:strCache>
            </c:strRef>
          </c:tx>
          <c:spPr>
            <a:solidFill>
              <a:schemeClr val="accent2"/>
            </a:solidFill>
            <a:ln>
              <a:noFill/>
            </a:ln>
            <a:effectLst/>
          </c:spPr>
          <c:invertIfNegative val="0"/>
          <c:cat>
            <c:strRef>
              <c:f>Sheet1!$A$2:$A$3</c:f>
              <c:strCache>
                <c:ptCount val="2"/>
                <c:pt idx="0">
                  <c:v>El País</c:v>
                </c:pt>
                <c:pt idx="1">
                  <c:v>La Vanguardia</c:v>
                </c:pt>
              </c:strCache>
            </c:strRef>
          </c:cat>
          <c:val>
            <c:numRef>
              <c:f>Sheet1!$C$2:$C$3</c:f>
              <c:numCache>
                <c:formatCode>General</c:formatCode>
                <c:ptCount val="2"/>
                <c:pt idx="0">
                  <c:v>1889</c:v>
                </c:pt>
                <c:pt idx="1">
                  <c:v>2274</c:v>
                </c:pt>
              </c:numCache>
            </c:numRef>
          </c:val>
          <c:extLst>
            <c:ext xmlns:c16="http://schemas.microsoft.com/office/drawing/2014/chart" uri="{C3380CC4-5D6E-409C-BE32-E72D297353CC}">
              <c16:uniqueId val="{00000001-45D2-4F4E-9D66-2F9A16BB40C1}"/>
            </c:ext>
          </c:extLst>
        </c:ser>
        <c:ser>
          <c:idx val="2"/>
          <c:order val="2"/>
          <c:tx>
            <c:strRef>
              <c:f>Sheet1!$D$1</c:f>
              <c:strCache>
                <c:ptCount val="1"/>
                <c:pt idx="0">
                  <c:v>Live Video</c:v>
                </c:pt>
              </c:strCache>
            </c:strRef>
          </c:tx>
          <c:spPr>
            <a:solidFill>
              <a:schemeClr val="accent3"/>
            </a:solidFill>
            <a:ln>
              <a:noFill/>
            </a:ln>
            <a:effectLst/>
          </c:spPr>
          <c:invertIfNegative val="0"/>
          <c:cat>
            <c:strRef>
              <c:f>Sheet1!$A$2:$A$3</c:f>
              <c:strCache>
                <c:ptCount val="2"/>
                <c:pt idx="0">
                  <c:v>El País</c:v>
                </c:pt>
                <c:pt idx="1">
                  <c:v>La Vanguardia</c:v>
                </c:pt>
              </c:strCache>
            </c:strRef>
          </c:cat>
          <c:val>
            <c:numRef>
              <c:f>Sheet1!$D$2:$D$3</c:f>
              <c:numCache>
                <c:formatCode>General</c:formatCode>
                <c:ptCount val="2"/>
                <c:pt idx="0">
                  <c:v>45</c:v>
                </c:pt>
                <c:pt idx="1">
                  <c:v>71</c:v>
                </c:pt>
              </c:numCache>
            </c:numRef>
          </c:val>
          <c:extLst>
            <c:ext xmlns:c16="http://schemas.microsoft.com/office/drawing/2014/chart" uri="{C3380CC4-5D6E-409C-BE32-E72D297353CC}">
              <c16:uniqueId val="{00000002-45D2-4F4E-9D66-2F9A16BB40C1}"/>
            </c:ext>
          </c:extLst>
        </c:ser>
        <c:ser>
          <c:idx val="3"/>
          <c:order val="3"/>
          <c:tx>
            <c:strRef>
              <c:f>Sheet1!$E$1</c:f>
              <c:strCache>
                <c:ptCount val="1"/>
                <c:pt idx="0">
                  <c:v>Photo</c:v>
                </c:pt>
              </c:strCache>
            </c:strRef>
          </c:tx>
          <c:spPr>
            <a:solidFill>
              <a:schemeClr val="accent4"/>
            </a:solidFill>
            <a:ln>
              <a:noFill/>
            </a:ln>
            <a:effectLst/>
          </c:spPr>
          <c:invertIfNegative val="0"/>
          <c:cat>
            <c:strRef>
              <c:f>Sheet1!$A$2:$A$3</c:f>
              <c:strCache>
                <c:ptCount val="2"/>
                <c:pt idx="0">
                  <c:v>El País</c:v>
                </c:pt>
                <c:pt idx="1">
                  <c:v>La Vanguardia</c:v>
                </c:pt>
              </c:strCache>
            </c:strRef>
          </c:cat>
          <c:val>
            <c:numRef>
              <c:f>Sheet1!$E$2:$E$3</c:f>
              <c:numCache>
                <c:formatCode>General</c:formatCode>
                <c:ptCount val="2"/>
                <c:pt idx="0">
                  <c:v>7</c:v>
                </c:pt>
                <c:pt idx="1">
                  <c:v>32</c:v>
                </c:pt>
              </c:numCache>
            </c:numRef>
          </c:val>
          <c:extLst>
            <c:ext xmlns:c16="http://schemas.microsoft.com/office/drawing/2014/chart" uri="{C3380CC4-5D6E-409C-BE32-E72D297353CC}">
              <c16:uniqueId val="{00000003-45D2-4F4E-9D66-2F9A16BB40C1}"/>
            </c:ext>
          </c:extLst>
        </c:ser>
        <c:ser>
          <c:idx val="4"/>
          <c:order val="4"/>
          <c:tx>
            <c:strRef>
              <c:f>Sheet1!$F$1</c:f>
              <c:strCache>
                <c:ptCount val="1"/>
                <c:pt idx="0">
                  <c:v>Video</c:v>
                </c:pt>
              </c:strCache>
            </c:strRef>
          </c:tx>
          <c:spPr>
            <a:solidFill>
              <a:schemeClr val="accent5"/>
            </a:solidFill>
            <a:ln>
              <a:noFill/>
            </a:ln>
            <a:effectLst/>
          </c:spPr>
          <c:invertIfNegative val="0"/>
          <c:cat>
            <c:strRef>
              <c:f>Sheet1!$A$2:$A$3</c:f>
              <c:strCache>
                <c:ptCount val="2"/>
                <c:pt idx="0">
                  <c:v>El País</c:v>
                </c:pt>
                <c:pt idx="1">
                  <c:v>La Vanguardia</c:v>
                </c:pt>
              </c:strCache>
            </c:strRef>
          </c:cat>
          <c:val>
            <c:numRef>
              <c:f>Sheet1!$F$2:$F$3</c:f>
              <c:numCache>
                <c:formatCode>General</c:formatCode>
                <c:ptCount val="2"/>
                <c:pt idx="0">
                  <c:v>72</c:v>
                </c:pt>
                <c:pt idx="1">
                  <c:v>189</c:v>
                </c:pt>
              </c:numCache>
            </c:numRef>
          </c:val>
          <c:extLst>
            <c:ext xmlns:c16="http://schemas.microsoft.com/office/drawing/2014/chart" uri="{C3380CC4-5D6E-409C-BE32-E72D297353CC}">
              <c16:uniqueId val="{00000004-45D2-4F4E-9D66-2F9A16BB40C1}"/>
            </c:ext>
          </c:extLst>
        </c:ser>
        <c:dLbls>
          <c:showLegendKey val="0"/>
          <c:showVal val="0"/>
          <c:showCatName val="0"/>
          <c:showSerName val="0"/>
          <c:showPercent val="0"/>
          <c:showBubbleSize val="0"/>
        </c:dLbls>
        <c:gapWidth val="150"/>
        <c:overlap val="100"/>
        <c:axId val="390439656"/>
        <c:axId val="390433752"/>
      </c:barChart>
      <c:catAx>
        <c:axId val="390439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433752"/>
        <c:crosses val="autoZero"/>
        <c:auto val="1"/>
        <c:lblAlgn val="ctr"/>
        <c:lblOffset val="100"/>
        <c:noMultiLvlLbl val="0"/>
      </c:catAx>
      <c:valAx>
        <c:axId val="3904337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439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El País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1.6452083729931E-2</c:v>
                </c:pt>
                <c:pt idx="1">
                  <c:v>1.3983312817071001E-2</c:v>
                </c:pt>
                <c:pt idx="2">
                  <c:v>1.8893760634378001E-2</c:v>
                </c:pt>
                <c:pt idx="3">
                  <c:v>2.2672425352862999E-2</c:v>
                </c:pt>
                <c:pt idx="4">
                  <c:v>2.4242554122224001E-2</c:v>
                </c:pt>
                <c:pt idx="5">
                  <c:v>1.0763930520170001E-2</c:v>
                </c:pt>
                <c:pt idx="6">
                  <c:v>1.0414365384191999E-2</c:v>
                </c:pt>
                <c:pt idx="7">
                  <c:v>2.2699831081132001E-2</c:v>
                </c:pt>
                <c:pt idx="8">
                  <c:v>6.9916197632428997E-2</c:v>
                </c:pt>
                <c:pt idx="9">
                  <c:v>7.8874909067022006E-2</c:v>
                </c:pt>
                <c:pt idx="10">
                  <c:v>4.5512889502634997E-2</c:v>
                </c:pt>
                <c:pt idx="11">
                  <c:v>7.0341512226300001E-2</c:v>
                </c:pt>
                <c:pt idx="12">
                  <c:v>6.3655271133322006E-2</c:v>
                </c:pt>
                <c:pt idx="13">
                  <c:v>0.1041488885352</c:v>
                </c:pt>
                <c:pt idx="14">
                  <c:v>5.6432406786513997E-2</c:v>
                </c:pt>
                <c:pt idx="15">
                  <c:v>3.5127858764614002E-2</c:v>
                </c:pt>
                <c:pt idx="16">
                  <c:v>4.9194920262185998E-2</c:v>
                </c:pt>
                <c:pt idx="17">
                  <c:v>3.5291554193556E-2</c:v>
                </c:pt>
                <c:pt idx="18">
                  <c:v>1.8070002275126999E-2</c:v>
                </c:pt>
                <c:pt idx="19">
                  <c:v>6.1842904979981003E-2</c:v>
                </c:pt>
                <c:pt idx="20">
                  <c:v>6.6579304613800003E-2</c:v>
                </c:pt>
                <c:pt idx="21">
                  <c:v>3.7286815824154003E-2</c:v>
                </c:pt>
                <c:pt idx="22">
                  <c:v>4.2636963566770998E-2</c:v>
                </c:pt>
                <c:pt idx="23">
                  <c:v>2.8407144168623E-2</c:v>
                </c:pt>
              </c:numCache>
            </c:numRef>
          </c:val>
          <c:smooth val="0"/>
          <c:extLst>
            <c:ext xmlns:c16="http://schemas.microsoft.com/office/drawing/2014/chart" uri="{C3380CC4-5D6E-409C-BE32-E72D297353CC}">
              <c16:uniqueId val="{00000000-67BF-4057-AFA1-1BD55D89F93E}"/>
            </c:ext>
          </c:extLst>
        </c:ser>
        <c:ser>
          <c:idx val="1"/>
          <c:order val="1"/>
          <c:tx>
            <c:strRef>
              <c:f>Sheet1!$C$1</c:f>
              <c:strCache>
                <c:ptCount val="1"/>
                <c:pt idx="0">
                  <c:v>La Vanguardia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1.2719755012070001E-2</c:v>
                </c:pt>
                <c:pt idx="1">
                  <c:v>9.6515213634562006E-3</c:v>
                </c:pt>
                <c:pt idx="2">
                  <c:v>2.2340724076451001E-2</c:v>
                </c:pt>
                <c:pt idx="3">
                  <c:v>0</c:v>
                </c:pt>
                <c:pt idx="4">
                  <c:v>0</c:v>
                </c:pt>
                <c:pt idx="5">
                  <c:v>0</c:v>
                </c:pt>
                <c:pt idx="6">
                  <c:v>2.4361504707013999E-2</c:v>
                </c:pt>
                <c:pt idx="7">
                  <c:v>1.0989348477587001E-2</c:v>
                </c:pt>
                <c:pt idx="8">
                  <c:v>1.8919561166807999E-2</c:v>
                </c:pt>
                <c:pt idx="9">
                  <c:v>2.529238841005E-2</c:v>
                </c:pt>
                <c:pt idx="10">
                  <c:v>2.5875124046015999E-2</c:v>
                </c:pt>
                <c:pt idx="11">
                  <c:v>3.891469819934E-2</c:v>
                </c:pt>
                <c:pt idx="12">
                  <c:v>4.1295459609239998E-2</c:v>
                </c:pt>
                <c:pt idx="13">
                  <c:v>3.2329060985881002E-2</c:v>
                </c:pt>
                <c:pt idx="14">
                  <c:v>2.8514389307933999E-2</c:v>
                </c:pt>
                <c:pt idx="15">
                  <c:v>3.7524377316774001E-2</c:v>
                </c:pt>
                <c:pt idx="16">
                  <c:v>2.7305813315012001E-2</c:v>
                </c:pt>
                <c:pt idx="17">
                  <c:v>3.3502066573712998E-2</c:v>
                </c:pt>
                <c:pt idx="18">
                  <c:v>3.4110884942188002E-2</c:v>
                </c:pt>
                <c:pt idx="19">
                  <c:v>4.2979348236853003E-2</c:v>
                </c:pt>
                <c:pt idx="20">
                  <c:v>1.9475946745652999E-2</c:v>
                </c:pt>
                <c:pt idx="21">
                  <c:v>1.7305137406038E-2</c:v>
                </c:pt>
                <c:pt idx="22">
                  <c:v>8.9638287273399002E-3</c:v>
                </c:pt>
                <c:pt idx="23">
                  <c:v>8.0484701996482999E-3</c:v>
                </c:pt>
              </c:numCache>
            </c:numRef>
          </c:val>
          <c:smooth val="0"/>
          <c:extLst>
            <c:ext xmlns:c16="http://schemas.microsoft.com/office/drawing/2014/chart" uri="{C3380CC4-5D6E-409C-BE32-E72D297353CC}">
              <c16:uniqueId val="{00000001-67BF-4057-AFA1-1BD55D89F93E}"/>
            </c:ext>
          </c:extLst>
        </c:ser>
        <c:dLbls>
          <c:showLegendKey val="0"/>
          <c:showVal val="0"/>
          <c:showCatName val="0"/>
          <c:showSerName val="0"/>
          <c:showPercent val="0"/>
          <c:showBubbleSize val="0"/>
        </c:dLbls>
        <c:smooth val="0"/>
        <c:axId val="390435064"/>
        <c:axId val="390439328"/>
      </c:lineChart>
      <c:catAx>
        <c:axId val="390435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439328"/>
        <c:crosses val="autoZero"/>
        <c:auto val="1"/>
        <c:lblAlgn val="ctr"/>
        <c:lblOffset val="100"/>
        <c:noMultiLvlLbl val="0"/>
      </c:catAx>
      <c:valAx>
        <c:axId val="390439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435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El País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80</c:v>
                </c:pt>
                <c:pt idx="1">
                  <c:v>59</c:v>
                </c:pt>
                <c:pt idx="2">
                  <c:v>58</c:v>
                </c:pt>
                <c:pt idx="3">
                  <c:v>58</c:v>
                </c:pt>
                <c:pt idx="4">
                  <c:v>59</c:v>
                </c:pt>
                <c:pt idx="5">
                  <c:v>36</c:v>
                </c:pt>
                <c:pt idx="6">
                  <c:v>33</c:v>
                </c:pt>
                <c:pt idx="7">
                  <c:v>41</c:v>
                </c:pt>
                <c:pt idx="8">
                  <c:v>34</c:v>
                </c:pt>
                <c:pt idx="9">
                  <c:v>35</c:v>
                </c:pt>
                <c:pt idx="10">
                  <c:v>57</c:v>
                </c:pt>
                <c:pt idx="11">
                  <c:v>65</c:v>
                </c:pt>
                <c:pt idx="12">
                  <c:v>71</c:v>
                </c:pt>
                <c:pt idx="13">
                  <c:v>81</c:v>
                </c:pt>
                <c:pt idx="14">
                  <c:v>97</c:v>
                </c:pt>
                <c:pt idx="15">
                  <c:v>100</c:v>
                </c:pt>
                <c:pt idx="16">
                  <c:v>123</c:v>
                </c:pt>
                <c:pt idx="17">
                  <c:v>128</c:v>
                </c:pt>
                <c:pt idx="18">
                  <c:v>133</c:v>
                </c:pt>
                <c:pt idx="19">
                  <c:v>122</c:v>
                </c:pt>
                <c:pt idx="20">
                  <c:v>131</c:v>
                </c:pt>
                <c:pt idx="21">
                  <c:v>139</c:v>
                </c:pt>
                <c:pt idx="22">
                  <c:v>141</c:v>
                </c:pt>
                <c:pt idx="23">
                  <c:v>132</c:v>
                </c:pt>
              </c:numCache>
            </c:numRef>
          </c:val>
          <c:smooth val="0"/>
          <c:extLst>
            <c:ext xmlns:c16="http://schemas.microsoft.com/office/drawing/2014/chart" uri="{C3380CC4-5D6E-409C-BE32-E72D297353CC}">
              <c16:uniqueId val="{00000000-4822-4770-A108-45F82DAFE807}"/>
            </c:ext>
          </c:extLst>
        </c:ser>
        <c:ser>
          <c:idx val="1"/>
          <c:order val="1"/>
          <c:tx>
            <c:strRef>
              <c:f>Sheet1!$C$1</c:f>
              <c:strCache>
                <c:ptCount val="1"/>
                <c:pt idx="0">
                  <c:v>La Vanguardia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82</c:v>
                </c:pt>
                <c:pt idx="1">
                  <c:v>19</c:v>
                </c:pt>
                <c:pt idx="2">
                  <c:v>2</c:v>
                </c:pt>
                <c:pt idx="3">
                  <c:v>0</c:v>
                </c:pt>
                <c:pt idx="4">
                  <c:v>0</c:v>
                </c:pt>
                <c:pt idx="5">
                  <c:v>0</c:v>
                </c:pt>
                <c:pt idx="6">
                  <c:v>25</c:v>
                </c:pt>
                <c:pt idx="7">
                  <c:v>76</c:v>
                </c:pt>
                <c:pt idx="8">
                  <c:v>115</c:v>
                </c:pt>
                <c:pt idx="9">
                  <c:v>124</c:v>
                </c:pt>
                <c:pt idx="10">
                  <c:v>137</c:v>
                </c:pt>
                <c:pt idx="11">
                  <c:v>139</c:v>
                </c:pt>
                <c:pt idx="12">
                  <c:v>153</c:v>
                </c:pt>
                <c:pt idx="13">
                  <c:v>148</c:v>
                </c:pt>
                <c:pt idx="14">
                  <c:v>152</c:v>
                </c:pt>
                <c:pt idx="15">
                  <c:v>152</c:v>
                </c:pt>
                <c:pt idx="16">
                  <c:v>146</c:v>
                </c:pt>
                <c:pt idx="17">
                  <c:v>149</c:v>
                </c:pt>
                <c:pt idx="18">
                  <c:v>150</c:v>
                </c:pt>
                <c:pt idx="19">
                  <c:v>169</c:v>
                </c:pt>
                <c:pt idx="20">
                  <c:v>163</c:v>
                </c:pt>
                <c:pt idx="21">
                  <c:v>154</c:v>
                </c:pt>
                <c:pt idx="22">
                  <c:v>157</c:v>
                </c:pt>
                <c:pt idx="23">
                  <c:v>158</c:v>
                </c:pt>
              </c:numCache>
            </c:numRef>
          </c:val>
          <c:smooth val="0"/>
          <c:extLst>
            <c:ext xmlns:c16="http://schemas.microsoft.com/office/drawing/2014/chart" uri="{C3380CC4-5D6E-409C-BE32-E72D297353CC}">
              <c16:uniqueId val="{00000001-4822-4770-A108-45F82DAFE807}"/>
            </c:ext>
          </c:extLst>
        </c:ser>
        <c:dLbls>
          <c:showLegendKey val="0"/>
          <c:showVal val="0"/>
          <c:showCatName val="0"/>
          <c:showSerName val="0"/>
          <c:showPercent val="0"/>
          <c:showBubbleSize val="0"/>
        </c:dLbls>
        <c:smooth val="0"/>
        <c:axId val="390433096"/>
        <c:axId val="390433424"/>
      </c:lineChart>
      <c:catAx>
        <c:axId val="390433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433424"/>
        <c:crosses val="autoZero"/>
        <c:auto val="1"/>
        <c:lblAlgn val="ctr"/>
        <c:lblOffset val="100"/>
        <c:noMultiLvlLbl val="0"/>
      </c:catAx>
      <c:valAx>
        <c:axId val="390433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433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El País</c:v>
                </c:pt>
              </c:strCache>
            </c:strRef>
          </c:tx>
          <c:spPr>
            <a:solidFill>
              <a:schemeClr val="accent1"/>
            </a:solidFill>
            <a:ln>
              <a:noFill/>
            </a:ln>
            <a:effectLst/>
          </c:spPr>
          <c:invertIfNegative val="0"/>
          <c:cat>
            <c:strRef>
              <c:f>Sheet1!$A$2:$A$6</c:f>
              <c:strCache>
                <c:ptCount val="5"/>
                <c:pt idx="0">
                  <c:v>Link</c:v>
                </c:pt>
                <c:pt idx="1">
                  <c:v>Live Video</c:v>
                </c:pt>
                <c:pt idx="2">
                  <c:v>Photo</c:v>
                </c:pt>
                <c:pt idx="3">
                  <c:v>Video</c:v>
                </c:pt>
                <c:pt idx="4">
                  <c:v>Event</c:v>
                </c:pt>
              </c:strCache>
            </c:strRef>
          </c:cat>
          <c:val>
            <c:numRef>
              <c:f>Sheet1!$B$2:$B$6</c:f>
              <c:numCache>
                <c:formatCode>General</c:formatCode>
                <c:ptCount val="5"/>
                <c:pt idx="0">
                  <c:v>3.9075476452623999E-2</c:v>
                </c:pt>
                <c:pt idx="1">
                  <c:v>3.3668819122710997E-2</c:v>
                </c:pt>
                <c:pt idx="2">
                  <c:v>1.2168630483808E-2</c:v>
                </c:pt>
                <c:pt idx="3">
                  <c:v>0.14707678161283</c:v>
                </c:pt>
                <c:pt idx="4">
                  <c:v>0</c:v>
                </c:pt>
              </c:numCache>
            </c:numRef>
          </c:val>
          <c:extLst>
            <c:ext xmlns:c16="http://schemas.microsoft.com/office/drawing/2014/chart" uri="{C3380CC4-5D6E-409C-BE32-E72D297353CC}">
              <c16:uniqueId val="{00000000-5175-4F01-9884-24DAD7CE297A}"/>
            </c:ext>
          </c:extLst>
        </c:ser>
        <c:ser>
          <c:idx val="1"/>
          <c:order val="1"/>
          <c:tx>
            <c:strRef>
              <c:f>Sheet1!$C$1</c:f>
              <c:strCache>
                <c:ptCount val="1"/>
                <c:pt idx="0">
                  <c:v>La Vanguardia</c:v>
                </c:pt>
              </c:strCache>
            </c:strRef>
          </c:tx>
          <c:spPr>
            <a:solidFill>
              <a:schemeClr val="accent2"/>
            </a:solidFill>
            <a:ln>
              <a:noFill/>
            </a:ln>
            <a:effectLst/>
          </c:spPr>
          <c:invertIfNegative val="0"/>
          <c:cat>
            <c:strRef>
              <c:f>Sheet1!$A$2:$A$6</c:f>
              <c:strCache>
                <c:ptCount val="5"/>
                <c:pt idx="0">
                  <c:v>Link</c:v>
                </c:pt>
                <c:pt idx="1">
                  <c:v>Live Video</c:v>
                </c:pt>
                <c:pt idx="2">
                  <c:v>Photo</c:v>
                </c:pt>
                <c:pt idx="3">
                  <c:v>Video</c:v>
                </c:pt>
                <c:pt idx="4">
                  <c:v>Event</c:v>
                </c:pt>
              </c:strCache>
            </c:strRef>
          </c:cat>
          <c:val>
            <c:numRef>
              <c:f>Sheet1!$C$2:$C$6</c:f>
              <c:numCache>
                <c:formatCode>General</c:formatCode>
                <c:ptCount val="5"/>
                <c:pt idx="0">
                  <c:v>2.0492077787514999E-2</c:v>
                </c:pt>
                <c:pt idx="1">
                  <c:v>3.2083845256546999E-2</c:v>
                </c:pt>
                <c:pt idx="2">
                  <c:v>1.2660674676711999E-2</c:v>
                </c:pt>
                <c:pt idx="3">
                  <c:v>9.9119192405439996E-2</c:v>
                </c:pt>
                <c:pt idx="4">
                  <c:v>8.4388983340611995E-4</c:v>
                </c:pt>
              </c:numCache>
            </c:numRef>
          </c:val>
          <c:extLst>
            <c:ext xmlns:c16="http://schemas.microsoft.com/office/drawing/2014/chart" uri="{C3380CC4-5D6E-409C-BE32-E72D297353CC}">
              <c16:uniqueId val="{00000001-5175-4F01-9884-24DAD7CE297A}"/>
            </c:ext>
          </c:extLst>
        </c:ser>
        <c:dLbls>
          <c:showLegendKey val="0"/>
          <c:showVal val="0"/>
          <c:showCatName val="0"/>
          <c:showSerName val="0"/>
          <c:showPercent val="0"/>
          <c:showBubbleSize val="0"/>
        </c:dLbls>
        <c:gapWidth val="219"/>
        <c:overlap val="-27"/>
        <c:axId val="381572368"/>
        <c:axId val="381572696"/>
      </c:barChart>
      <c:catAx>
        <c:axId val="381572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572696"/>
        <c:crosses val="autoZero"/>
        <c:auto val="1"/>
        <c:lblAlgn val="ctr"/>
        <c:lblOffset val="100"/>
        <c:noMultiLvlLbl val="0"/>
      </c:catAx>
      <c:valAx>
        <c:axId val="381572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572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Sheet1!$A$2:$A$3</c:f>
              <c:strCache>
                <c:ptCount val="2"/>
                <c:pt idx="0">
                  <c:v>El País</c:v>
                </c:pt>
                <c:pt idx="1">
                  <c:v>La Vanguardia</c:v>
                </c:pt>
              </c:strCache>
            </c:strRef>
          </c:cat>
          <c:val>
            <c:numRef>
              <c:f>Sheet1!$B$2:$B$3</c:f>
              <c:numCache>
                <c:formatCode>General</c:formatCode>
                <c:ptCount val="2"/>
                <c:pt idx="0">
                  <c:v>1295774</c:v>
                </c:pt>
                <c:pt idx="1">
                  <c:v>762530</c:v>
                </c:pt>
              </c:numCache>
            </c:numRef>
          </c:val>
          <c:extLst>
            <c:ext xmlns:c16="http://schemas.microsoft.com/office/drawing/2014/chart" uri="{C3380CC4-5D6E-409C-BE32-E72D297353CC}">
              <c16:uniqueId val="{00000000-1F6B-4689-BDE1-E27B57203A04}"/>
            </c:ext>
          </c:extLst>
        </c:ser>
        <c:ser>
          <c:idx val="1"/>
          <c:order val="1"/>
          <c:tx>
            <c:strRef>
              <c:f>Sheet1!$C$1</c:f>
              <c:strCache>
                <c:ptCount val="1"/>
                <c:pt idx="0">
                  <c:v>Love</c:v>
                </c:pt>
              </c:strCache>
            </c:strRef>
          </c:tx>
          <c:spPr>
            <a:solidFill>
              <a:schemeClr val="accent2"/>
            </a:solidFill>
            <a:ln>
              <a:noFill/>
            </a:ln>
            <a:effectLst/>
          </c:spPr>
          <c:invertIfNegative val="0"/>
          <c:cat>
            <c:strRef>
              <c:f>Sheet1!$A$2:$A$3</c:f>
              <c:strCache>
                <c:ptCount val="2"/>
                <c:pt idx="0">
                  <c:v>El País</c:v>
                </c:pt>
                <c:pt idx="1">
                  <c:v>La Vanguardia</c:v>
                </c:pt>
              </c:strCache>
            </c:strRef>
          </c:cat>
          <c:val>
            <c:numRef>
              <c:f>Sheet1!$C$2:$C$3</c:f>
              <c:numCache>
                <c:formatCode>General</c:formatCode>
                <c:ptCount val="2"/>
                <c:pt idx="0">
                  <c:v>180435</c:v>
                </c:pt>
                <c:pt idx="1">
                  <c:v>102772</c:v>
                </c:pt>
              </c:numCache>
            </c:numRef>
          </c:val>
          <c:extLst>
            <c:ext xmlns:c16="http://schemas.microsoft.com/office/drawing/2014/chart" uri="{C3380CC4-5D6E-409C-BE32-E72D297353CC}">
              <c16:uniqueId val="{00000001-1F6B-4689-BDE1-E27B57203A04}"/>
            </c:ext>
          </c:extLst>
        </c:ser>
        <c:ser>
          <c:idx val="2"/>
          <c:order val="2"/>
          <c:tx>
            <c:strRef>
              <c:f>Sheet1!$D$1</c:f>
              <c:strCache>
                <c:ptCount val="1"/>
                <c:pt idx="0">
                  <c:v>Haha</c:v>
                </c:pt>
              </c:strCache>
            </c:strRef>
          </c:tx>
          <c:spPr>
            <a:solidFill>
              <a:schemeClr val="accent3"/>
            </a:solidFill>
            <a:ln>
              <a:noFill/>
            </a:ln>
            <a:effectLst/>
          </c:spPr>
          <c:invertIfNegative val="0"/>
          <c:cat>
            <c:strRef>
              <c:f>Sheet1!$A$2:$A$3</c:f>
              <c:strCache>
                <c:ptCount val="2"/>
                <c:pt idx="0">
                  <c:v>El País</c:v>
                </c:pt>
                <c:pt idx="1">
                  <c:v>La Vanguardia</c:v>
                </c:pt>
              </c:strCache>
            </c:strRef>
          </c:cat>
          <c:val>
            <c:numRef>
              <c:f>Sheet1!$D$2:$D$3</c:f>
              <c:numCache>
                <c:formatCode>General</c:formatCode>
                <c:ptCount val="2"/>
                <c:pt idx="0">
                  <c:v>116287</c:v>
                </c:pt>
                <c:pt idx="1">
                  <c:v>98486</c:v>
                </c:pt>
              </c:numCache>
            </c:numRef>
          </c:val>
          <c:extLst>
            <c:ext xmlns:c16="http://schemas.microsoft.com/office/drawing/2014/chart" uri="{C3380CC4-5D6E-409C-BE32-E72D297353CC}">
              <c16:uniqueId val="{00000002-1F6B-4689-BDE1-E27B57203A04}"/>
            </c:ext>
          </c:extLst>
        </c:ser>
        <c:ser>
          <c:idx val="3"/>
          <c:order val="3"/>
          <c:tx>
            <c:strRef>
              <c:f>Sheet1!$E$1</c:f>
              <c:strCache>
                <c:ptCount val="1"/>
                <c:pt idx="0">
                  <c:v>Wow</c:v>
                </c:pt>
              </c:strCache>
            </c:strRef>
          </c:tx>
          <c:spPr>
            <a:solidFill>
              <a:schemeClr val="accent4"/>
            </a:solidFill>
            <a:ln>
              <a:noFill/>
            </a:ln>
            <a:effectLst/>
          </c:spPr>
          <c:invertIfNegative val="0"/>
          <c:cat>
            <c:strRef>
              <c:f>Sheet1!$A$2:$A$3</c:f>
              <c:strCache>
                <c:ptCount val="2"/>
                <c:pt idx="0">
                  <c:v>El País</c:v>
                </c:pt>
                <c:pt idx="1">
                  <c:v>La Vanguardia</c:v>
                </c:pt>
              </c:strCache>
            </c:strRef>
          </c:cat>
          <c:val>
            <c:numRef>
              <c:f>Sheet1!$E$2:$E$3</c:f>
              <c:numCache>
                <c:formatCode>General</c:formatCode>
                <c:ptCount val="2"/>
                <c:pt idx="0">
                  <c:v>136689</c:v>
                </c:pt>
                <c:pt idx="1">
                  <c:v>134345</c:v>
                </c:pt>
              </c:numCache>
            </c:numRef>
          </c:val>
          <c:extLst>
            <c:ext xmlns:c16="http://schemas.microsoft.com/office/drawing/2014/chart" uri="{C3380CC4-5D6E-409C-BE32-E72D297353CC}">
              <c16:uniqueId val="{00000003-1F6B-4689-BDE1-E27B57203A04}"/>
            </c:ext>
          </c:extLst>
        </c:ser>
        <c:ser>
          <c:idx val="4"/>
          <c:order val="4"/>
          <c:tx>
            <c:strRef>
              <c:f>Sheet1!$F$1</c:f>
              <c:strCache>
                <c:ptCount val="1"/>
                <c:pt idx="0">
                  <c:v>Sad</c:v>
                </c:pt>
              </c:strCache>
            </c:strRef>
          </c:tx>
          <c:spPr>
            <a:solidFill>
              <a:schemeClr val="accent5"/>
            </a:solidFill>
            <a:ln>
              <a:noFill/>
            </a:ln>
            <a:effectLst/>
          </c:spPr>
          <c:invertIfNegative val="0"/>
          <c:cat>
            <c:strRef>
              <c:f>Sheet1!$A$2:$A$3</c:f>
              <c:strCache>
                <c:ptCount val="2"/>
                <c:pt idx="0">
                  <c:v>El País</c:v>
                </c:pt>
                <c:pt idx="1">
                  <c:v>La Vanguardia</c:v>
                </c:pt>
              </c:strCache>
            </c:strRef>
          </c:cat>
          <c:val>
            <c:numRef>
              <c:f>Sheet1!$F$2:$F$3</c:f>
              <c:numCache>
                <c:formatCode>General</c:formatCode>
                <c:ptCount val="2"/>
                <c:pt idx="0">
                  <c:v>223675</c:v>
                </c:pt>
                <c:pt idx="1">
                  <c:v>146266</c:v>
                </c:pt>
              </c:numCache>
            </c:numRef>
          </c:val>
          <c:extLst>
            <c:ext xmlns:c16="http://schemas.microsoft.com/office/drawing/2014/chart" uri="{C3380CC4-5D6E-409C-BE32-E72D297353CC}">
              <c16:uniqueId val="{00000004-1F6B-4689-BDE1-E27B57203A04}"/>
            </c:ext>
          </c:extLst>
        </c:ser>
        <c:ser>
          <c:idx val="5"/>
          <c:order val="5"/>
          <c:tx>
            <c:strRef>
              <c:f>Sheet1!$G$1</c:f>
              <c:strCache>
                <c:ptCount val="1"/>
                <c:pt idx="0">
                  <c:v>Angry</c:v>
                </c:pt>
              </c:strCache>
            </c:strRef>
          </c:tx>
          <c:spPr>
            <a:solidFill>
              <a:schemeClr val="accent6"/>
            </a:solidFill>
            <a:ln>
              <a:noFill/>
            </a:ln>
            <a:effectLst/>
          </c:spPr>
          <c:invertIfNegative val="0"/>
          <c:cat>
            <c:strRef>
              <c:f>Sheet1!$A$2:$A$3</c:f>
              <c:strCache>
                <c:ptCount val="2"/>
                <c:pt idx="0">
                  <c:v>El País</c:v>
                </c:pt>
                <c:pt idx="1">
                  <c:v>La Vanguardia</c:v>
                </c:pt>
              </c:strCache>
            </c:strRef>
          </c:cat>
          <c:val>
            <c:numRef>
              <c:f>Sheet1!$G$2:$G$3</c:f>
              <c:numCache>
                <c:formatCode>General</c:formatCode>
                <c:ptCount val="2"/>
                <c:pt idx="0">
                  <c:v>237584</c:v>
                </c:pt>
                <c:pt idx="1">
                  <c:v>181583</c:v>
                </c:pt>
              </c:numCache>
            </c:numRef>
          </c:val>
          <c:extLst>
            <c:ext xmlns:c16="http://schemas.microsoft.com/office/drawing/2014/chart" uri="{C3380CC4-5D6E-409C-BE32-E72D297353CC}">
              <c16:uniqueId val="{00000005-1F6B-4689-BDE1-E27B57203A04}"/>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Sheet1!$A$2:$A$3</c:f>
              <c:strCache>
                <c:ptCount val="2"/>
                <c:pt idx="0">
                  <c:v>El País</c:v>
                </c:pt>
                <c:pt idx="1">
                  <c:v>La Vanguardia</c:v>
                </c:pt>
              </c:strCache>
            </c:strRef>
          </c:cat>
          <c:val>
            <c:numRef>
              <c:f>Sheet1!$H$2:$H$3</c:f>
              <c:numCache>
                <c:formatCode>General</c:formatCode>
                <c:ptCount val="2"/>
                <c:pt idx="0">
                  <c:v>304870</c:v>
                </c:pt>
                <c:pt idx="1">
                  <c:v>383386</c:v>
                </c:pt>
              </c:numCache>
            </c:numRef>
          </c:val>
          <c:extLst>
            <c:ext xmlns:c16="http://schemas.microsoft.com/office/drawing/2014/chart" uri="{C3380CC4-5D6E-409C-BE32-E72D297353CC}">
              <c16:uniqueId val="{00000006-1F6B-4689-BDE1-E27B57203A04}"/>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Sheet1!$A$2:$A$3</c:f>
              <c:strCache>
                <c:ptCount val="2"/>
                <c:pt idx="0">
                  <c:v>El País</c:v>
                </c:pt>
                <c:pt idx="1">
                  <c:v>La Vanguardia</c:v>
                </c:pt>
              </c:strCache>
            </c:strRef>
          </c:cat>
          <c:val>
            <c:numRef>
              <c:f>Sheet1!$I$2:$I$3</c:f>
              <c:numCache>
                <c:formatCode>General</c:formatCode>
                <c:ptCount val="2"/>
                <c:pt idx="0">
                  <c:v>900299</c:v>
                </c:pt>
                <c:pt idx="1">
                  <c:v>543441</c:v>
                </c:pt>
              </c:numCache>
            </c:numRef>
          </c:val>
          <c:extLst>
            <c:ext xmlns:c16="http://schemas.microsoft.com/office/drawing/2014/chart" uri="{C3380CC4-5D6E-409C-BE32-E72D297353CC}">
              <c16:uniqueId val="{00000007-1F6B-4689-BDE1-E27B57203A04}"/>
            </c:ext>
          </c:extLst>
        </c:ser>
        <c:dLbls>
          <c:showLegendKey val="0"/>
          <c:showVal val="0"/>
          <c:showCatName val="0"/>
          <c:showSerName val="0"/>
          <c:showPercent val="0"/>
          <c:showBubbleSize val="0"/>
        </c:dLbls>
        <c:gapWidth val="150"/>
        <c:overlap val="100"/>
        <c:axId val="381578272"/>
        <c:axId val="381577288"/>
      </c:barChart>
      <c:catAx>
        <c:axId val="381578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577288"/>
        <c:crosses val="autoZero"/>
        <c:auto val="1"/>
        <c:lblAlgn val="ctr"/>
        <c:lblOffset val="100"/>
        <c:noMultiLvlLbl val="0"/>
      </c:catAx>
      <c:valAx>
        <c:axId val="3815772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578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El País</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2CCE-4DAF-B48B-E774ADC26904}"/>
            </c:ext>
          </c:extLst>
        </c:ser>
        <c:ser>
          <c:idx val="1"/>
          <c:order val="1"/>
          <c:tx>
            <c:strRef>
              <c:f>Sheet1!$C$1</c:f>
              <c:strCache>
                <c:ptCount val="1"/>
                <c:pt idx="0">
                  <c:v>La Vanguardia</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2CCE-4DAF-B48B-E774ADC26904}"/>
            </c:ext>
          </c:extLst>
        </c:ser>
        <c:dLbls>
          <c:showLegendKey val="0"/>
          <c:showVal val="0"/>
          <c:showCatName val="0"/>
          <c:showSerName val="0"/>
          <c:showPercent val="0"/>
          <c:showBubbleSize val="0"/>
        </c:dLbls>
        <c:gapWidth val="219"/>
        <c:overlap val="-27"/>
        <c:axId val="337098976"/>
        <c:axId val="337101600"/>
      </c:barChart>
      <c:catAx>
        <c:axId val="337098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101600"/>
        <c:crosses val="autoZero"/>
        <c:auto val="1"/>
        <c:lblAlgn val="ctr"/>
        <c:lblOffset val="100"/>
        <c:noMultiLvlLbl val="0"/>
      </c:catAx>
      <c:valAx>
        <c:axId val="337101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098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El País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0-E544-4019-933E-68FFB0A0B9F5}"/>
            </c:ext>
          </c:extLst>
        </c:ser>
        <c:ser>
          <c:idx val="1"/>
          <c:order val="1"/>
          <c:tx>
            <c:strRef>
              <c:f>Sheet1!$C$1</c:f>
              <c:strCache>
                <c:ptCount val="1"/>
                <c:pt idx="0">
                  <c:v>La Vanguardia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1-E544-4019-933E-68FFB0A0B9F5}"/>
            </c:ext>
          </c:extLst>
        </c:ser>
        <c:dLbls>
          <c:showLegendKey val="0"/>
          <c:showVal val="0"/>
          <c:showCatName val="0"/>
          <c:showSerName val="0"/>
          <c:showPercent val="0"/>
          <c:showBubbleSize val="0"/>
        </c:dLbls>
        <c:gapWidth val="219"/>
        <c:overlap val="-27"/>
        <c:axId val="407865056"/>
        <c:axId val="407868992"/>
      </c:barChart>
      <c:catAx>
        <c:axId val="407865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868992"/>
        <c:crosses val="autoZero"/>
        <c:auto val="1"/>
        <c:lblAlgn val="ctr"/>
        <c:lblOffset val="100"/>
        <c:noMultiLvlLbl val="0"/>
      </c:catAx>
      <c:valAx>
        <c:axId val="407868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865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086F6-33E1-499C-AEC6-C7E8FC98E1D4}"/>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CB3E5E8D-0B7F-4075-B7BD-5D5DB32CCB1D}"/>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1952707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4D56-B6E3-4DA9-A506-6D868BBBA6BF}"/>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A40DE379-485C-4CFD-822F-957FA41CED49}"/>
              </a:ext>
            </a:extLst>
          </p:cNvPr>
          <p:cNvGraphicFramePr>
            <a:graphicFrameLocks noGrp="1"/>
          </p:cNvGraphicFramePr>
          <p:nvPr>
            <p:ph type="tbl" sz="quarter" idx="13"/>
            <p:extLst>
              <p:ext uri="{D42A27DB-BD31-4B8C-83A1-F6EECF244321}">
                <p14:modId xmlns:p14="http://schemas.microsoft.com/office/powerpoint/2010/main" val="536522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90504311"/>
                    </a:ext>
                  </a:extLst>
                </a:gridCol>
                <a:gridCol w="740664">
                  <a:extLst>
                    <a:ext uri="{9D8B030D-6E8A-4147-A177-3AD203B41FA5}">
                      <a16:colId xmlns:a16="http://schemas.microsoft.com/office/drawing/2014/main" val="770409975"/>
                    </a:ext>
                  </a:extLst>
                </a:gridCol>
                <a:gridCol w="740664">
                  <a:extLst>
                    <a:ext uri="{9D8B030D-6E8A-4147-A177-3AD203B41FA5}">
                      <a16:colId xmlns:a16="http://schemas.microsoft.com/office/drawing/2014/main" val="1554985269"/>
                    </a:ext>
                  </a:extLst>
                </a:gridCol>
                <a:gridCol w="740664">
                  <a:extLst>
                    <a:ext uri="{9D8B030D-6E8A-4147-A177-3AD203B41FA5}">
                      <a16:colId xmlns:a16="http://schemas.microsoft.com/office/drawing/2014/main" val="1500895316"/>
                    </a:ext>
                  </a:extLst>
                </a:gridCol>
                <a:gridCol w="740664">
                  <a:extLst>
                    <a:ext uri="{9D8B030D-6E8A-4147-A177-3AD203B41FA5}">
                      <a16:colId xmlns:a16="http://schemas.microsoft.com/office/drawing/2014/main" val="425177991"/>
                    </a:ext>
                  </a:extLst>
                </a:gridCol>
                <a:gridCol w="740664">
                  <a:extLst>
                    <a:ext uri="{9D8B030D-6E8A-4147-A177-3AD203B41FA5}">
                      <a16:colId xmlns:a16="http://schemas.microsoft.com/office/drawing/2014/main" val="1555868301"/>
                    </a:ext>
                  </a:extLst>
                </a:gridCol>
                <a:gridCol w="740664">
                  <a:extLst>
                    <a:ext uri="{9D8B030D-6E8A-4147-A177-3AD203B41FA5}">
                      <a16:colId xmlns:a16="http://schemas.microsoft.com/office/drawing/2014/main" val="666886221"/>
                    </a:ext>
                  </a:extLst>
                </a:gridCol>
                <a:gridCol w="740664">
                  <a:extLst>
                    <a:ext uri="{9D8B030D-6E8A-4147-A177-3AD203B41FA5}">
                      <a16:colId xmlns:a16="http://schemas.microsoft.com/office/drawing/2014/main" val="3442446496"/>
                    </a:ext>
                  </a:extLst>
                </a:gridCol>
                <a:gridCol w="740664">
                  <a:extLst>
                    <a:ext uri="{9D8B030D-6E8A-4147-A177-3AD203B41FA5}">
                      <a16:colId xmlns:a16="http://schemas.microsoft.com/office/drawing/2014/main" val="3879020404"/>
                    </a:ext>
                  </a:extLst>
                </a:gridCol>
                <a:gridCol w="740664">
                  <a:extLst>
                    <a:ext uri="{9D8B030D-6E8A-4147-A177-3AD203B41FA5}">
                      <a16:colId xmlns:a16="http://schemas.microsoft.com/office/drawing/2014/main" val="145879472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114472258"/>
                  </a:ext>
                </a:extLst>
              </a:tr>
              <a:tr h="370840">
                <a:tc>
                  <a:txBody>
                    <a:bodyPr/>
                    <a:lstStyle/>
                    <a:p>
                      <a:r>
                        <a:rPr lang="en-US" sz="1000"/>
                        <a:t>El País</a:t>
                      </a:r>
                    </a:p>
                  </a:txBody>
                  <a:tcPr/>
                </a:tc>
                <a:tc>
                  <a:txBody>
                    <a:bodyPr/>
                    <a:lstStyle/>
                    <a:p>
                      <a:r>
                        <a:rPr lang="en-US" sz="1000"/>
                        <a:t>3973264</a:t>
                      </a:r>
                    </a:p>
                  </a:txBody>
                  <a:tcPr/>
                </a:tc>
                <a:tc>
                  <a:txBody>
                    <a:bodyPr/>
                    <a:lstStyle/>
                    <a:p>
                      <a:r>
                        <a:rPr lang="en-US" sz="1000"/>
                        <a:t>57027</a:t>
                      </a:r>
                    </a:p>
                  </a:txBody>
                  <a:tcPr/>
                </a:tc>
                <a:tc>
                  <a:txBody>
                    <a:bodyPr/>
                    <a:lstStyle/>
                    <a:p>
                      <a:r>
                        <a:rPr lang="en-US" sz="1000"/>
                        <a:t>2013</a:t>
                      </a:r>
                    </a:p>
                  </a:txBody>
                  <a:tcPr/>
                </a:tc>
                <a:tc>
                  <a:txBody>
                    <a:bodyPr/>
                    <a:lstStyle/>
                    <a:p>
                      <a:r>
                        <a:rPr lang="en-US" sz="1000"/>
                        <a:t>2190444</a:t>
                      </a:r>
                    </a:p>
                  </a:txBody>
                  <a:tcPr/>
                </a:tc>
                <a:tc>
                  <a:txBody>
                    <a:bodyPr/>
                    <a:lstStyle/>
                    <a:p>
                      <a:r>
                        <a:rPr lang="en-US" sz="1000"/>
                        <a:t>304870</a:t>
                      </a:r>
                    </a:p>
                  </a:txBody>
                  <a:tcPr/>
                </a:tc>
                <a:tc>
                  <a:txBody>
                    <a:bodyPr/>
                    <a:lstStyle/>
                    <a:p>
                      <a:r>
                        <a:rPr lang="en-US" sz="1000"/>
                        <a:t>900299</a:t>
                      </a:r>
                    </a:p>
                  </a:txBody>
                  <a:tcPr/>
                </a:tc>
                <a:tc>
                  <a:txBody>
                    <a:bodyPr/>
                    <a:lstStyle/>
                    <a:p>
                      <a:r>
                        <a:rPr lang="en-US" sz="1000"/>
                        <a:t>0</a:t>
                      </a:r>
                    </a:p>
                  </a:txBody>
                  <a:tcPr/>
                </a:tc>
                <a:tc>
                  <a:txBody>
                    <a:bodyPr/>
                    <a:lstStyle/>
                    <a:p>
                      <a:r>
                        <a:rPr lang="en-US" sz="1000"/>
                        <a:t>0.0428%</a:t>
                      </a:r>
                    </a:p>
                  </a:txBody>
                  <a:tcPr/>
                </a:tc>
                <a:tc>
                  <a:txBody>
                    <a:bodyPr/>
                    <a:lstStyle/>
                    <a:p>
                      <a:r>
                        <a:rPr lang="en-US" sz="1000"/>
                        <a:t>0.0%</a:t>
                      </a:r>
                    </a:p>
                  </a:txBody>
                  <a:tcPr/>
                </a:tc>
                <a:extLst>
                  <a:ext uri="{0D108BD9-81ED-4DB2-BD59-A6C34878D82A}">
                    <a16:rowId xmlns:a16="http://schemas.microsoft.com/office/drawing/2014/main" val="670620085"/>
                  </a:ext>
                </a:extLst>
              </a:tr>
              <a:tr h="370840">
                <a:tc>
                  <a:txBody>
                    <a:bodyPr/>
                    <a:lstStyle/>
                    <a:p>
                      <a:r>
                        <a:rPr lang="en-US" sz="1000"/>
                        <a:t>La Vanguardia</a:t>
                      </a:r>
                    </a:p>
                  </a:txBody>
                  <a:tcPr/>
                </a:tc>
                <a:tc>
                  <a:txBody>
                    <a:bodyPr/>
                    <a:lstStyle/>
                    <a:p>
                      <a:r>
                        <a:rPr lang="en-US" sz="1000"/>
                        <a:t>3481629</a:t>
                      </a:r>
                    </a:p>
                  </a:txBody>
                  <a:tcPr/>
                </a:tc>
                <a:tc>
                  <a:txBody>
                    <a:bodyPr/>
                    <a:lstStyle/>
                    <a:p>
                      <a:r>
                        <a:rPr lang="en-US" sz="1000"/>
                        <a:t>43652</a:t>
                      </a:r>
                    </a:p>
                  </a:txBody>
                  <a:tcPr/>
                </a:tc>
                <a:tc>
                  <a:txBody>
                    <a:bodyPr/>
                    <a:lstStyle/>
                    <a:p>
                      <a:r>
                        <a:rPr lang="en-US" sz="1000"/>
                        <a:t>2570</a:t>
                      </a:r>
                    </a:p>
                  </a:txBody>
                  <a:tcPr/>
                </a:tc>
                <a:tc>
                  <a:txBody>
                    <a:bodyPr/>
                    <a:lstStyle/>
                    <a:p>
                      <a:r>
                        <a:rPr lang="en-US" sz="1000"/>
                        <a:t>1425982</a:t>
                      </a:r>
                    </a:p>
                  </a:txBody>
                  <a:tcPr/>
                </a:tc>
                <a:tc>
                  <a:txBody>
                    <a:bodyPr/>
                    <a:lstStyle/>
                    <a:p>
                      <a:r>
                        <a:rPr lang="en-US" sz="1000"/>
                        <a:t>383386</a:t>
                      </a:r>
                    </a:p>
                  </a:txBody>
                  <a:tcPr/>
                </a:tc>
                <a:tc>
                  <a:txBody>
                    <a:bodyPr/>
                    <a:lstStyle/>
                    <a:p>
                      <a:r>
                        <a:rPr lang="en-US" sz="1000"/>
                        <a:t>543441</a:t>
                      </a:r>
                    </a:p>
                  </a:txBody>
                  <a:tcPr/>
                </a:tc>
                <a:tc>
                  <a:txBody>
                    <a:bodyPr/>
                    <a:lstStyle/>
                    <a:p>
                      <a:r>
                        <a:rPr lang="en-US" sz="1000"/>
                        <a:t>0</a:t>
                      </a:r>
                    </a:p>
                  </a:txBody>
                  <a:tcPr/>
                </a:tc>
                <a:tc>
                  <a:txBody>
                    <a:bodyPr/>
                    <a:lstStyle/>
                    <a:p>
                      <a:r>
                        <a:rPr lang="en-US" sz="1000"/>
                        <a:t>0.0265%</a:t>
                      </a:r>
                    </a:p>
                  </a:txBody>
                  <a:tcPr/>
                </a:tc>
                <a:tc>
                  <a:txBody>
                    <a:bodyPr/>
                    <a:lstStyle/>
                    <a:p>
                      <a:r>
                        <a:rPr lang="en-US" sz="1000"/>
                        <a:t>0.0%</a:t>
                      </a:r>
                    </a:p>
                  </a:txBody>
                  <a:tcPr/>
                </a:tc>
                <a:extLst>
                  <a:ext uri="{0D108BD9-81ED-4DB2-BD59-A6C34878D82A}">
                    <a16:rowId xmlns:a16="http://schemas.microsoft.com/office/drawing/2014/main" val="2160886047"/>
                  </a:ext>
                </a:extLst>
              </a:tr>
            </a:tbl>
          </a:graphicData>
        </a:graphic>
      </p:graphicFrame>
      <p:sp>
        <p:nvSpPr>
          <p:cNvPr id="4" name="Text Placeholder 3">
            <a:extLst>
              <a:ext uri="{FF2B5EF4-FFF2-40B4-BE49-F238E27FC236}">
                <a16:creationId xmlns:a16="http://schemas.microsoft.com/office/drawing/2014/main" id="{452BBBBD-EBCD-4D29-A4AC-2F5974DA7F6F}"/>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33089716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8268B-DEE0-49E7-AEB5-E71ABFF9C3EB}"/>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2951A016-20E9-42B2-ACFE-BA88CC8935E5}"/>
              </a:ext>
            </a:extLst>
          </p:cNvPr>
          <p:cNvGraphicFramePr>
            <a:graphicFrameLocks noGrp="1"/>
          </p:cNvGraphicFramePr>
          <p:nvPr>
            <p:ph type="chart" sz="quarter" idx="13"/>
            <p:extLst>
              <p:ext uri="{D42A27DB-BD31-4B8C-83A1-F6EECF244321}">
                <p14:modId xmlns:p14="http://schemas.microsoft.com/office/powerpoint/2010/main" val="842652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270480-7723-48D9-B46A-287BD3ED6FA4}"/>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ADA56EC7-6A52-43A6-83C1-CC5F4F630A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36053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97701-63C1-43BD-B740-98219A08FF8E}"/>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CDB78749-4C78-4D1A-BECA-960E0ED8AFE8}"/>
              </a:ext>
            </a:extLst>
          </p:cNvPr>
          <p:cNvGraphicFramePr>
            <a:graphicFrameLocks noGrp="1"/>
          </p:cNvGraphicFramePr>
          <p:nvPr>
            <p:ph type="chart" sz="quarter" idx="13"/>
            <p:extLst>
              <p:ext uri="{D42A27DB-BD31-4B8C-83A1-F6EECF244321}">
                <p14:modId xmlns:p14="http://schemas.microsoft.com/office/powerpoint/2010/main" val="920360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355CF9-5CE3-476D-A47D-A9CA3C1BFA2E}"/>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2886AD75-7AC3-482A-B376-3BA8674074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55789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3D6AC-C034-49A3-95D0-FACEE2FF0148}"/>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51ACC66E-F469-404A-B014-494F54B629D6}"/>
              </a:ext>
            </a:extLst>
          </p:cNvPr>
          <p:cNvGraphicFramePr>
            <a:graphicFrameLocks noGrp="1"/>
          </p:cNvGraphicFramePr>
          <p:nvPr>
            <p:ph type="chart" sz="quarter" idx="13"/>
            <p:extLst>
              <p:ext uri="{D42A27DB-BD31-4B8C-83A1-F6EECF244321}">
                <p14:modId xmlns:p14="http://schemas.microsoft.com/office/powerpoint/2010/main" val="41110669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903D2A-E496-41BD-A5B4-074776D1FBE0}"/>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04C6C4C6-D051-4642-9024-C63EA5B076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03081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73FE2-0185-4360-8833-83B8FE5AAB0B}"/>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97B0BCAE-B90E-45C0-8C9F-EB11B17784A6}"/>
              </a:ext>
            </a:extLst>
          </p:cNvPr>
          <p:cNvGraphicFramePr>
            <a:graphicFrameLocks noGrp="1"/>
          </p:cNvGraphicFramePr>
          <p:nvPr>
            <p:ph type="chart" sz="quarter" idx="13"/>
            <p:extLst>
              <p:ext uri="{D42A27DB-BD31-4B8C-83A1-F6EECF244321}">
                <p14:modId xmlns:p14="http://schemas.microsoft.com/office/powerpoint/2010/main" val="21587363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BADCF5-5AB2-4D09-868B-BFE425744E18}"/>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5974E430-03AE-4F4F-9C0E-A236077DAB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95955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C291A-D303-4948-8F07-25E0EDCDADE8}"/>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337BBA85-01A1-46BA-B125-F2C74BB59567}"/>
              </a:ext>
            </a:extLst>
          </p:cNvPr>
          <p:cNvGraphicFramePr>
            <a:graphicFrameLocks noGrp="1"/>
          </p:cNvGraphicFramePr>
          <p:nvPr>
            <p:ph type="chart" sz="quarter" idx="13"/>
            <p:extLst>
              <p:ext uri="{D42A27DB-BD31-4B8C-83A1-F6EECF244321}">
                <p14:modId xmlns:p14="http://schemas.microsoft.com/office/powerpoint/2010/main" val="34498628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020054-B06B-40A1-8746-3C9862697D87}"/>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240BDCF1-3D6C-4D1B-8196-75CA9E76CB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93366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3FDCF-01AB-49E9-A7E6-07EB5A97C4BC}"/>
              </a:ext>
            </a:extLst>
          </p:cNvPr>
          <p:cNvSpPr>
            <a:spLocks noGrp="1"/>
          </p:cNvSpPr>
          <p:nvPr>
            <p:ph type="title"/>
          </p:nvPr>
        </p:nvSpPr>
        <p:spPr/>
        <p:txBody>
          <a:bodyPr/>
          <a:lstStyle/>
          <a:p>
            <a:r>
              <a:rPr lang="en-US"/>
              <a:t>Facebook Own Posts Table - 1 of 5</a:t>
            </a:r>
          </a:p>
        </p:txBody>
      </p:sp>
      <p:graphicFrame>
        <p:nvGraphicFramePr>
          <p:cNvPr id="5" name="Table Placeholder 4">
            <a:extLst>
              <a:ext uri="{FF2B5EF4-FFF2-40B4-BE49-F238E27FC236}">
                <a16:creationId xmlns:a16="http://schemas.microsoft.com/office/drawing/2014/main" id="{AA70A813-5176-44CA-B94D-0E4BAB94711C}"/>
              </a:ext>
            </a:extLst>
          </p:cNvPr>
          <p:cNvGraphicFramePr>
            <a:graphicFrameLocks noGrp="1"/>
          </p:cNvGraphicFramePr>
          <p:nvPr>
            <p:ph type="tbl" sz="quarter" idx="13"/>
            <p:extLst>
              <p:ext uri="{D42A27DB-BD31-4B8C-83A1-F6EECF244321}">
                <p14:modId xmlns:p14="http://schemas.microsoft.com/office/powerpoint/2010/main" val="128621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85306241"/>
                    </a:ext>
                  </a:extLst>
                </a:gridCol>
                <a:gridCol w="658368">
                  <a:extLst>
                    <a:ext uri="{9D8B030D-6E8A-4147-A177-3AD203B41FA5}">
                      <a16:colId xmlns:a16="http://schemas.microsoft.com/office/drawing/2014/main" val="3018650098"/>
                    </a:ext>
                  </a:extLst>
                </a:gridCol>
                <a:gridCol w="658368">
                  <a:extLst>
                    <a:ext uri="{9D8B030D-6E8A-4147-A177-3AD203B41FA5}">
                      <a16:colId xmlns:a16="http://schemas.microsoft.com/office/drawing/2014/main" val="3417849028"/>
                    </a:ext>
                  </a:extLst>
                </a:gridCol>
                <a:gridCol w="658368">
                  <a:extLst>
                    <a:ext uri="{9D8B030D-6E8A-4147-A177-3AD203B41FA5}">
                      <a16:colId xmlns:a16="http://schemas.microsoft.com/office/drawing/2014/main" val="2764023647"/>
                    </a:ext>
                  </a:extLst>
                </a:gridCol>
                <a:gridCol w="658368">
                  <a:extLst>
                    <a:ext uri="{9D8B030D-6E8A-4147-A177-3AD203B41FA5}">
                      <a16:colId xmlns:a16="http://schemas.microsoft.com/office/drawing/2014/main" val="668198470"/>
                    </a:ext>
                  </a:extLst>
                </a:gridCol>
                <a:gridCol w="658368">
                  <a:extLst>
                    <a:ext uri="{9D8B030D-6E8A-4147-A177-3AD203B41FA5}">
                      <a16:colId xmlns:a16="http://schemas.microsoft.com/office/drawing/2014/main" val="68602166"/>
                    </a:ext>
                  </a:extLst>
                </a:gridCol>
                <a:gridCol w="658368">
                  <a:extLst>
                    <a:ext uri="{9D8B030D-6E8A-4147-A177-3AD203B41FA5}">
                      <a16:colId xmlns:a16="http://schemas.microsoft.com/office/drawing/2014/main" val="2020945349"/>
                    </a:ext>
                  </a:extLst>
                </a:gridCol>
                <a:gridCol w="658368">
                  <a:extLst>
                    <a:ext uri="{9D8B030D-6E8A-4147-A177-3AD203B41FA5}">
                      <a16:colId xmlns:a16="http://schemas.microsoft.com/office/drawing/2014/main" val="3869150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96844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El País - 2018-01-30 13:03:38</a:t>
                      </a:r>
                      <a:r>
                        <a:rPr kumimoji="0" lang="es-ES" sz="1000" b="0" i="0" u="none" strike="noStrike" kern="1200" cap="none" spc="0" normalizeH="0" baseline="0" noProof="0">
                          <a:ln>
                            <a:noFill/>
                          </a:ln>
                          <a:solidFill>
                            <a:prstClr val="black"/>
                          </a:solidFill>
                          <a:effectLst/>
                          <a:uLnTx/>
                          <a:uFillTx/>
                          <a:latin typeface="+mn-lt"/>
                          <a:ea typeface="+mn-ea"/>
                          <a:cs typeface="+mn-cs"/>
                        </a:rPr>
                        <a:t>
Los niños aprenden de las interacciones con humanos, no con pantallas http://bit.ly/2E0kwMW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66494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Vanguardia - 2018-01-31 19:10:00</a:t>
                      </a:r>
                      <a:r>
                        <a:rPr kumimoji="0" lang="es-ES" sz="1000" b="0" i="0" u="none" strike="noStrike" kern="1200" cap="none" spc="0" normalizeH="0" baseline="0" noProof="0">
                          <a:ln>
                            <a:noFill/>
                          </a:ln>
                          <a:solidFill>
                            <a:prstClr val="black"/>
                          </a:solidFill>
                          <a:effectLst/>
                          <a:uLnTx/>
                          <a:uFillTx/>
                          <a:latin typeface="+mn-lt"/>
                          <a:ea typeface="+mn-ea"/>
                          <a:cs typeface="+mn-cs"/>
                        </a:rPr>
                        <a:t>
Las ratas invaden París tras el desborde del río Sena.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7076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El País - 2018-02-01 20:30:01</a:t>
                      </a:r>
                      <a:r>
                        <a:rPr kumimoji="0" lang="es-ES" sz="1000" b="0" i="0" u="none" strike="noStrike" kern="1200" cap="none" spc="0" normalizeH="0" baseline="0" noProof="0">
                          <a:ln>
                            <a:noFill/>
                          </a:ln>
                          <a:solidFill>
                            <a:prstClr val="black"/>
                          </a:solidFill>
                          <a:effectLst/>
                          <a:uLnTx/>
                          <a:uFillTx/>
                          <a:latin typeface="+mn-lt"/>
                          <a:ea typeface="+mn-ea"/>
                          <a:cs typeface="+mn-cs"/>
                        </a:rPr>
                        <a:t>
"Los niños tienen que vivir la alegría, el miedo, el enfado, la tristeza... para que aprendan a elegir la emoción. Vivir todas las emociones". Charla con Mar Romero, maestra y psicopedagoga http://bit.ly/2Evmgf8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86931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El País - 2018-02-26 20:15:00</a:t>
                      </a:r>
                      <a:r>
                        <a:rPr kumimoji="0" lang="es-ES" sz="1000" b="0" i="0" u="none" strike="noStrike" kern="1200" cap="none" spc="0" normalizeH="0" baseline="0" noProof="0">
                          <a:ln>
                            <a:noFill/>
                          </a:ln>
                          <a:solidFill>
                            <a:prstClr val="black"/>
                          </a:solidFill>
                          <a:effectLst/>
                          <a:uLnTx/>
                          <a:uFillTx/>
                          <a:latin typeface="+mn-lt"/>
                          <a:ea typeface="+mn-ea"/>
                          <a:cs typeface="+mn-cs"/>
                        </a:rPr>
                        <a:t>
"Esta es mi abuela Irma, una niña de 93 años que se fue esta noche a Kenia. No a una aldea turística con todo hecho, sino a un pueblo de niños, a un orfanato. Os la muestro porque creo que todos debemos mantener siempre un poco de inconsciencia para vivir y no para sobrevivir". Esta es su historia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42450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El País - 2018-02-21 11:40:40</a:t>
                      </a:r>
                      <a:r>
                        <a:rPr kumimoji="0" lang="es-ES" sz="1000" b="0" i="0" u="none" strike="noStrike" kern="1200" cap="none" spc="0" normalizeH="0" baseline="0" noProof="0">
                          <a:ln>
                            <a:noFill/>
                          </a:ln>
                          <a:solidFill>
                            <a:prstClr val="black"/>
                          </a:solidFill>
                          <a:effectLst/>
                          <a:uLnTx/>
                          <a:uFillTx/>
                          <a:latin typeface="+mn-lt"/>
                          <a:ea typeface="+mn-ea"/>
                          <a:cs typeface="+mn-cs"/>
                        </a:rPr>
                        <a:t>
Con 16 años, el anciano Capitán ya era ciego y padecía una insuficiencia renal que le provocaba vómitos y lo mantenía débil todo el tiempo. Pero nunca dejó de cruzar el cementerio a última hora de la tarde y dormir en la tumba de su dueño, muerto hace 11 años. Hasta que también llegó su final. Esta es su historia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26449670"/>
                  </a:ext>
                </a:extLst>
              </a:tr>
            </a:tbl>
          </a:graphicData>
        </a:graphic>
      </p:graphicFrame>
      <p:sp>
        <p:nvSpPr>
          <p:cNvPr id="4" name="Text Placeholder 3">
            <a:extLst>
              <a:ext uri="{FF2B5EF4-FFF2-40B4-BE49-F238E27FC236}">
                <a16:creationId xmlns:a16="http://schemas.microsoft.com/office/drawing/2014/main" id="{0CF99AC9-E191-443E-918F-71774C02EA14}"/>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13201992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75F35-DA16-410C-851E-7B1219CEAEEF}"/>
              </a:ext>
            </a:extLst>
          </p:cNvPr>
          <p:cNvSpPr>
            <a:spLocks noGrp="1"/>
          </p:cNvSpPr>
          <p:nvPr>
            <p:ph type="title"/>
          </p:nvPr>
        </p:nvSpPr>
        <p:spPr/>
        <p:txBody>
          <a:bodyPr/>
          <a:lstStyle/>
          <a:p>
            <a:r>
              <a:rPr lang="en-US"/>
              <a:t>Facebook Own Posts Table - 2 of 5</a:t>
            </a:r>
          </a:p>
        </p:txBody>
      </p:sp>
      <p:graphicFrame>
        <p:nvGraphicFramePr>
          <p:cNvPr id="5" name="Table Placeholder 4">
            <a:extLst>
              <a:ext uri="{FF2B5EF4-FFF2-40B4-BE49-F238E27FC236}">
                <a16:creationId xmlns:a16="http://schemas.microsoft.com/office/drawing/2014/main" id="{4EC8F904-F774-4BD2-AD82-F8260A876AC8}"/>
              </a:ext>
            </a:extLst>
          </p:cNvPr>
          <p:cNvGraphicFramePr>
            <a:graphicFrameLocks noGrp="1"/>
          </p:cNvGraphicFramePr>
          <p:nvPr>
            <p:ph type="tbl" sz="quarter" idx="13"/>
            <p:extLst>
              <p:ext uri="{D42A27DB-BD31-4B8C-83A1-F6EECF244321}">
                <p14:modId xmlns:p14="http://schemas.microsoft.com/office/powerpoint/2010/main" val="222547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13523164"/>
                    </a:ext>
                  </a:extLst>
                </a:gridCol>
                <a:gridCol w="658368">
                  <a:extLst>
                    <a:ext uri="{9D8B030D-6E8A-4147-A177-3AD203B41FA5}">
                      <a16:colId xmlns:a16="http://schemas.microsoft.com/office/drawing/2014/main" val="2854739958"/>
                    </a:ext>
                  </a:extLst>
                </a:gridCol>
                <a:gridCol w="658368">
                  <a:extLst>
                    <a:ext uri="{9D8B030D-6E8A-4147-A177-3AD203B41FA5}">
                      <a16:colId xmlns:a16="http://schemas.microsoft.com/office/drawing/2014/main" val="247105562"/>
                    </a:ext>
                  </a:extLst>
                </a:gridCol>
                <a:gridCol w="658368">
                  <a:extLst>
                    <a:ext uri="{9D8B030D-6E8A-4147-A177-3AD203B41FA5}">
                      <a16:colId xmlns:a16="http://schemas.microsoft.com/office/drawing/2014/main" val="1933380388"/>
                    </a:ext>
                  </a:extLst>
                </a:gridCol>
                <a:gridCol w="658368">
                  <a:extLst>
                    <a:ext uri="{9D8B030D-6E8A-4147-A177-3AD203B41FA5}">
                      <a16:colId xmlns:a16="http://schemas.microsoft.com/office/drawing/2014/main" val="3075673455"/>
                    </a:ext>
                  </a:extLst>
                </a:gridCol>
                <a:gridCol w="658368">
                  <a:extLst>
                    <a:ext uri="{9D8B030D-6E8A-4147-A177-3AD203B41FA5}">
                      <a16:colId xmlns:a16="http://schemas.microsoft.com/office/drawing/2014/main" val="3777317364"/>
                    </a:ext>
                  </a:extLst>
                </a:gridCol>
                <a:gridCol w="658368">
                  <a:extLst>
                    <a:ext uri="{9D8B030D-6E8A-4147-A177-3AD203B41FA5}">
                      <a16:colId xmlns:a16="http://schemas.microsoft.com/office/drawing/2014/main" val="2940421655"/>
                    </a:ext>
                  </a:extLst>
                </a:gridCol>
                <a:gridCol w="658368">
                  <a:extLst>
                    <a:ext uri="{9D8B030D-6E8A-4147-A177-3AD203B41FA5}">
                      <a16:colId xmlns:a16="http://schemas.microsoft.com/office/drawing/2014/main" val="18192354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50771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Vanguardia - 2018-02-04 17:05:59</a:t>
                      </a:r>
                      <a:r>
                        <a:rPr kumimoji="0" lang="es-ES" sz="1000" b="0" i="0" u="none" strike="noStrike" kern="1200" cap="none" spc="0" normalizeH="0" baseline="0" noProof="0">
                          <a:ln>
                            <a:noFill/>
                          </a:ln>
                          <a:solidFill>
                            <a:prstClr val="black"/>
                          </a:solidFill>
                          <a:effectLst/>
                          <a:uLnTx/>
                          <a:uFillTx/>
                          <a:latin typeface="+mn-lt"/>
                          <a:ea typeface="+mn-ea"/>
                          <a:cs typeface="+mn-cs"/>
                        </a:rPr>
                        <a:t>
El incontestable discurso de Pepa Charro, la 'Terremoto de Alcorcón', en la gala de los Goya.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96628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Vanguardia - 2018-02-22 16:25:00</a:t>
                      </a:r>
                      <a:r>
                        <a:rPr kumimoji="0" lang="es-ES" sz="1000" b="0" i="0" u="none" strike="noStrike" kern="1200" cap="none" spc="0" normalizeH="0" baseline="0" noProof="0">
                          <a:ln>
                            <a:noFill/>
                          </a:ln>
                          <a:solidFill>
                            <a:prstClr val="black"/>
                          </a:solidFill>
                          <a:effectLst/>
                          <a:uLnTx/>
                          <a:uFillTx/>
                          <a:latin typeface="+mn-lt"/>
                          <a:ea typeface="+mn-ea"/>
                          <a:cs typeface="+mn-cs"/>
                        </a:rPr>
                        <a:t>
Miles de jubilados de toda España rompen el cordón policial para reclamar “pensiones dignas”.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03213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El País - 2018-02-16 15:00:00</a:t>
                      </a:r>
                      <a:r>
                        <a:rPr kumimoji="0" lang="es-ES" sz="1000" b="0" i="0" u="none" strike="noStrike" kern="1200" cap="none" spc="0" normalizeH="0" baseline="0" noProof="0">
                          <a:ln>
                            <a:noFill/>
                          </a:ln>
                          <a:solidFill>
                            <a:prstClr val="black"/>
                          </a:solidFill>
                          <a:effectLst/>
                          <a:uLnTx/>
                          <a:uFillTx/>
                          <a:latin typeface="+mn-lt"/>
                          <a:ea typeface="+mn-ea"/>
                          <a:cs typeface="+mn-cs"/>
                        </a:rPr>
                        <a:t>
Se llaman Candelaria Gómez-Manzano y Juan Fueyo, son marido y mujer, y han encontrado una solución que aumenta la supervivencia de uno de los peores cánceres. Por Materia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70012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El País - 2018-02-22 04:06:32</a:t>
                      </a:r>
                      <a:r>
                        <a:rPr kumimoji="0" lang="es-ES" sz="1000" b="0" i="0" u="none" strike="noStrike" kern="1200" cap="none" spc="0" normalizeH="0" baseline="0" noProof="0">
                          <a:ln>
                            <a:noFill/>
                          </a:ln>
                          <a:solidFill>
                            <a:prstClr val="black"/>
                          </a:solidFill>
                          <a:effectLst/>
                          <a:uLnTx/>
                          <a:uFillTx/>
                          <a:latin typeface="+mn-lt"/>
                          <a:ea typeface="+mn-ea"/>
                          <a:cs typeface="+mn-cs"/>
                        </a:rPr>
                        <a:t>
ÚLTIMA HORA | El dibujante Antonio Fraguas De Pablo, Forges, el humorista gráfico que mejor ha retratado el último medio siglo de la historia de España, ha fallecido este jueves a consecuencia de un cáncer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96271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El País - 2018-02-20 19:45:00</a:t>
                      </a:r>
                      <a:r>
                        <a:rPr kumimoji="0" lang="es-ES" sz="1000" b="0" i="0" u="none" strike="noStrike" kern="1200" cap="none" spc="0" normalizeH="0" baseline="0" noProof="0">
                          <a:ln>
                            <a:noFill/>
                          </a:ln>
                          <a:solidFill>
                            <a:prstClr val="black"/>
                          </a:solidFill>
                          <a:effectLst/>
                          <a:uLnTx/>
                          <a:uFillTx/>
                          <a:latin typeface="+mn-lt"/>
                          <a:ea typeface="+mn-ea"/>
                          <a:cs typeface="+mn-cs"/>
                        </a:rPr>
                        <a:t>
"No me gustan los gatos. Sé que no es muy popular decir algo así en un blog sobre animales, pero es lo que hay. Son egoístas, traicioneros y ariscos (...) Hace menos de nueve meses me encontré de la noche a la mañana con dos gatos en casa"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35198152"/>
                  </a:ext>
                </a:extLst>
              </a:tr>
            </a:tbl>
          </a:graphicData>
        </a:graphic>
      </p:graphicFrame>
      <p:sp>
        <p:nvSpPr>
          <p:cNvPr id="4" name="Text Placeholder 3">
            <a:extLst>
              <a:ext uri="{FF2B5EF4-FFF2-40B4-BE49-F238E27FC236}">
                <a16:creationId xmlns:a16="http://schemas.microsoft.com/office/drawing/2014/main" id="{7FD2CBFF-2EA8-407C-96E2-DDDBB64947BD}"/>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12178276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0FC54-78DF-4497-B7FC-F98196AFB883}"/>
              </a:ext>
            </a:extLst>
          </p:cNvPr>
          <p:cNvSpPr>
            <a:spLocks noGrp="1"/>
          </p:cNvSpPr>
          <p:nvPr>
            <p:ph type="title"/>
          </p:nvPr>
        </p:nvSpPr>
        <p:spPr/>
        <p:txBody>
          <a:bodyPr/>
          <a:lstStyle/>
          <a:p>
            <a:r>
              <a:rPr lang="en-US"/>
              <a:t>Facebook Own Posts Table - 3 of 5</a:t>
            </a:r>
          </a:p>
        </p:txBody>
      </p:sp>
      <p:graphicFrame>
        <p:nvGraphicFramePr>
          <p:cNvPr id="5" name="Table Placeholder 4">
            <a:extLst>
              <a:ext uri="{FF2B5EF4-FFF2-40B4-BE49-F238E27FC236}">
                <a16:creationId xmlns:a16="http://schemas.microsoft.com/office/drawing/2014/main" id="{A96EF97E-81A5-434E-A786-BEAD9B2197B7}"/>
              </a:ext>
            </a:extLst>
          </p:cNvPr>
          <p:cNvGraphicFramePr>
            <a:graphicFrameLocks noGrp="1"/>
          </p:cNvGraphicFramePr>
          <p:nvPr>
            <p:ph type="tbl" sz="quarter" idx="13"/>
            <p:extLst>
              <p:ext uri="{D42A27DB-BD31-4B8C-83A1-F6EECF244321}">
                <p14:modId xmlns:p14="http://schemas.microsoft.com/office/powerpoint/2010/main" val="4064583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62988183"/>
                    </a:ext>
                  </a:extLst>
                </a:gridCol>
                <a:gridCol w="658368">
                  <a:extLst>
                    <a:ext uri="{9D8B030D-6E8A-4147-A177-3AD203B41FA5}">
                      <a16:colId xmlns:a16="http://schemas.microsoft.com/office/drawing/2014/main" val="735275068"/>
                    </a:ext>
                  </a:extLst>
                </a:gridCol>
                <a:gridCol w="658368">
                  <a:extLst>
                    <a:ext uri="{9D8B030D-6E8A-4147-A177-3AD203B41FA5}">
                      <a16:colId xmlns:a16="http://schemas.microsoft.com/office/drawing/2014/main" val="1666429005"/>
                    </a:ext>
                  </a:extLst>
                </a:gridCol>
                <a:gridCol w="658368">
                  <a:extLst>
                    <a:ext uri="{9D8B030D-6E8A-4147-A177-3AD203B41FA5}">
                      <a16:colId xmlns:a16="http://schemas.microsoft.com/office/drawing/2014/main" val="4025276893"/>
                    </a:ext>
                  </a:extLst>
                </a:gridCol>
                <a:gridCol w="658368">
                  <a:extLst>
                    <a:ext uri="{9D8B030D-6E8A-4147-A177-3AD203B41FA5}">
                      <a16:colId xmlns:a16="http://schemas.microsoft.com/office/drawing/2014/main" val="4187520213"/>
                    </a:ext>
                  </a:extLst>
                </a:gridCol>
                <a:gridCol w="658368">
                  <a:extLst>
                    <a:ext uri="{9D8B030D-6E8A-4147-A177-3AD203B41FA5}">
                      <a16:colId xmlns:a16="http://schemas.microsoft.com/office/drawing/2014/main" val="3438178434"/>
                    </a:ext>
                  </a:extLst>
                </a:gridCol>
                <a:gridCol w="658368">
                  <a:extLst>
                    <a:ext uri="{9D8B030D-6E8A-4147-A177-3AD203B41FA5}">
                      <a16:colId xmlns:a16="http://schemas.microsoft.com/office/drawing/2014/main" val="2554157173"/>
                    </a:ext>
                  </a:extLst>
                </a:gridCol>
                <a:gridCol w="658368">
                  <a:extLst>
                    <a:ext uri="{9D8B030D-6E8A-4147-A177-3AD203B41FA5}">
                      <a16:colId xmlns:a16="http://schemas.microsoft.com/office/drawing/2014/main" val="3487824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06923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El País - 2018-02-14 21:15:00</a:t>
                      </a:r>
                      <a:r>
                        <a:rPr kumimoji="0" lang="es-ES" sz="1000" b="0" i="0" u="none" strike="noStrike" kern="1200" cap="none" spc="0" normalizeH="0" baseline="0" noProof="0">
                          <a:ln>
                            <a:noFill/>
                          </a:ln>
                          <a:solidFill>
                            <a:prstClr val="black"/>
                          </a:solidFill>
                          <a:effectLst/>
                          <a:uLnTx/>
                          <a:uFillTx/>
                          <a:latin typeface="+mn-lt"/>
                          <a:ea typeface="+mn-ea"/>
                          <a:cs typeface="+mn-cs"/>
                        </a:rPr>
                        <a:t>
Se llaman Irene Millán, Isidoro Cobo, Francisco Real e Irene Felipe. Y acaban de descubrir "una parrilla de salida" del cáncer más mortífero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6436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El País - 2018-02-13 19:00:00</a:t>
                      </a:r>
                      <a:r>
                        <a:rPr kumimoji="0" lang="es-ES" sz="1000" b="0" i="0" u="none" strike="noStrike" kern="1200" cap="none" spc="0" normalizeH="0" baseline="0" noProof="0">
                          <a:ln>
                            <a:noFill/>
                          </a:ln>
                          <a:solidFill>
                            <a:prstClr val="black"/>
                          </a:solidFill>
                          <a:effectLst/>
                          <a:uLnTx/>
                          <a:uFillTx/>
                          <a:latin typeface="+mn-lt"/>
                          <a:ea typeface="+mn-ea"/>
                          <a:cs typeface="+mn-cs"/>
                        </a:rPr>
                        <a:t>
Notario, jubilado, con esposa, tres hijas y seis nietos, Miguel Castillo es el universitario más anciano que se apunta y gana una beca Erasmus. Esta es su historia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76331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Vanguardia - 2018-02-26 15:11:04</a:t>
                      </a:r>
                      <a:r>
                        <a:rPr kumimoji="0" lang="es-ES" sz="1000" b="0" i="0" u="none" strike="noStrike" kern="1200" cap="none" spc="0" normalizeH="0" baseline="0" noProof="0">
                          <a:ln>
                            <a:noFill/>
                          </a:ln>
                          <a:solidFill>
                            <a:prstClr val="black"/>
                          </a:solidFill>
                          <a:effectLst/>
                          <a:uLnTx/>
                          <a:uFillTx/>
                          <a:latin typeface="+mn-lt"/>
                          <a:ea typeface="+mn-ea"/>
                          <a:cs typeface="+mn-cs"/>
                        </a:rPr>
                        <a:t>
El frente siberiano nos deja la vieja Roma nevada.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30673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El País - 2018-02-17 14:00:00</a:t>
                      </a:r>
                      <a:r>
                        <a:rPr kumimoji="0" lang="es-ES" sz="1000" b="0" i="0" u="none" strike="noStrike" kern="1200" cap="none" spc="0" normalizeH="0" baseline="0" noProof="0">
                          <a:ln>
                            <a:noFill/>
                          </a:ln>
                          <a:solidFill>
                            <a:prstClr val="black"/>
                          </a:solidFill>
                          <a:effectLst/>
                          <a:uLnTx/>
                          <a:uFillTx/>
                          <a:latin typeface="+mn-lt"/>
                          <a:ea typeface="+mn-ea"/>
                          <a:cs typeface="+mn-cs"/>
                        </a:rPr>
                        <a:t>
La historia de El Lagartija, un revoltoso niño de barrio que, sin apenas apoyo oficial, a golpe de sacrificio y soledad, ha escrito una leyenda sobre hielo. Su última hazaña, el bronce en PyeongChang. En El País Semanal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07544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Vanguardia - 2018-02-01 14:28:20</a:t>
                      </a:r>
                      <a:r>
                        <a:rPr kumimoji="0" lang="es-ES" sz="1000" b="0" i="0" u="none" strike="noStrike" kern="1200" cap="none" spc="0" normalizeH="0" baseline="0" noProof="0">
                          <a:ln>
                            <a:noFill/>
                          </a:ln>
                          <a:solidFill>
                            <a:prstClr val="black"/>
                          </a:solidFill>
                          <a:effectLst/>
                          <a:uLnTx/>
                          <a:uFillTx/>
                          <a:latin typeface="+mn-lt"/>
                          <a:ea typeface="+mn-ea"/>
                          <a:cs typeface="+mn-cs"/>
                        </a:rPr>
                        <a:t>
Por fin cortar la cola o las orejas a perros y gatos ya está prohibido en España.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67969240"/>
                  </a:ext>
                </a:extLst>
              </a:tr>
            </a:tbl>
          </a:graphicData>
        </a:graphic>
      </p:graphicFrame>
      <p:sp>
        <p:nvSpPr>
          <p:cNvPr id="4" name="Text Placeholder 3">
            <a:extLst>
              <a:ext uri="{FF2B5EF4-FFF2-40B4-BE49-F238E27FC236}">
                <a16:creationId xmlns:a16="http://schemas.microsoft.com/office/drawing/2014/main" id="{743F4DD4-C9B1-428B-BAAF-CCC13A604417}"/>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36392915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F44E7-7240-4424-925B-DA9B9CE55BEB}"/>
              </a:ext>
            </a:extLst>
          </p:cNvPr>
          <p:cNvSpPr>
            <a:spLocks noGrp="1"/>
          </p:cNvSpPr>
          <p:nvPr>
            <p:ph type="title"/>
          </p:nvPr>
        </p:nvSpPr>
        <p:spPr/>
        <p:txBody>
          <a:bodyPr/>
          <a:lstStyle/>
          <a:p>
            <a:r>
              <a:rPr lang="en-US"/>
              <a:t>Facebook Own Posts Table - 4 of 5</a:t>
            </a:r>
          </a:p>
        </p:txBody>
      </p:sp>
      <p:graphicFrame>
        <p:nvGraphicFramePr>
          <p:cNvPr id="5" name="Table Placeholder 4">
            <a:extLst>
              <a:ext uri="{FF2B5EF4-FFF2-40B4-BE49-F238E27FC236}">
                <a16:creationId xmlns:a16="http://schemas.microsoft.com/office/drawing/2014/main" id="{E9F467FE-EBB8-4D6B-A850-23865A3B1371}"/>
              </a:ext>
            </a:extLst>
          </p:cNvPr>
          <p:cNvGraphicFramePr>
            <a:graphicFrameLocks noGrp="1"/>
          </p:cNvGraphicFramePr>
          <p:nvPr>
            <p:ph type="tbl" sz="quarter" idx="13"/>
            <p:extLst>
              <p:ext uri="{D42A27DB-BD31-4B8C-83A1-F6EECF244321}">
                <p14:modId xmlns:p14="http://schemas.microsoft.com/office/powerpoint/2010/main" val="315587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24900406"/>
                    </a:ext>
                  </a:extLst>
                </a:gridCol>
                <a:gridCol w="658368">
                  <a:extLst>
                    <a:ext uri="{9D8B030D-6E8A-4147-A177-3AD203B41FA5}">
                      <a16:colId xmlns:a16="http://schemas.microsoft.com/office/drawing/2014/main" val="1672813582"/>
                    </a:ext>
                  </a:extLst>
                </a:gridCol>
                <a:gridCol w="658368">
                  <a:extLst>
                    <a:ext uri="{9D8B030D-6E8A-4147-A177-3AD203B41FA5}">
                      <a16:colId xmlns:a16="http://schemas.microsoft.com/office/drawing/2014/main" val="2859077681"/>
                    </a:ext>
                  </a:extLst>
                </a:gridCol>
                <a:gridCol w="658368">
                  <a:extLst>
                    <a:ext uri="{9D8B030D-6E8A-4147-A177-3AD203B41FA5}">
                      <a16:colId xmlns:a16="http://schemas.microsoft.com/office/drawing/2014/main" val="719684765"/>
                    </a:ext>
                  </a:extLst>
                </a:gridCol>
                <a:gridCol w="658368">
                  <a:extLst>
                    <a:ext uri="{9D8B030D-6E8A-4147-A177-3AD203B41FA5}">
                      <a16:colId xmlns:a16="http://schemas.microsoft.com/office/drawing/2014/main" val="2425004978"/>
                    </a:ext>
                  </a:extLst>
                </a:gridCol>
                <a:gridCol w="658368">
                  <a:extLst>
                    <a:ext uri="{9D8B030D-6E8A-4147-A177-3AD203B41FA5}">
                      <a16:colId xmlns:a16="http://schemas.microsoft.com/office/drawing/2014/main" val="1253715245"/>
                    </a:ext>
                  </a:extLst>
                </a:gridCol>
                <a:gridCol w="658368">
                  <a:extLst>
                    <a:ext uri="{9D8B030D-6E8A-4147-A177-3AD203B41FA5}">
                      <a16:colId xmlns:a16="http://schemas.microsoft.com/office/drawing/2014/main" val="981957364"/>
                    </a:ext>
                  </a:extLst>
                </a:gridCol>
                <a:gridCol w="658368">
                  <a:extLst>
                    <a:ext uri="{9D8B030D-6E8A-4147-A177-3AD203B41FA5}">
                      <a16:colId xmlns:a16="http://schemas.microsoft.com/office/drawing/2014/main" val="39144181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6242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El País - 2018-02-13 20:00:00</a:t>
                      </a:r>
                      <a:r>
                        <a:rPr kumimoji="0" lang="es-ES" sz="1000" b="0" i="0" u="none" strike="noStrike" kern="1200" cap="none" spc="0" normalizeH="0" baseline="0" noProof="0">
                          <a:ln>
                            <a:noFill/>
                          </a:ln>
                          <a:solidFill>
                            <a:prstClr val="black"/>
                          </a:solidFill>
                          <a:effectLst/>
                          <a:uLnTx/>
                          <a:uFillTx/>
                          <a:latin typeface="+mn-lt"/>
                          <a:ea typeface="+mn-ea"/>
                          <a:cs typeface="+mn-cs"/>
                        </a:rPr>
                        <a:t>
A partir de ahora, todos los ciudadanos mayores de 18 años serán automáticamente donantes y sus datos figurarán en un registro nacional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877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Vanguardia - 2018-02-08 11:30:00</a:t>
                      </a:r>
                      <a:r>
                        <a:rPr kumimoji="0" lang="es-ES" sz="1000" b="0" i="0" u="none" strike="noStrike" kern="1200" cap="none" spc="0" normalizeH="0" baseline="0" noProof="0">
                          <a:ln>
                            <a:noFill/>
                          </a:ln>
                          <a:solidFill>
                            <a:prstClr val="black"/>
                          </a:solidFill>
                          <a:effectLst/>
                          <a:uLnTx/>
                          <a:uFillTx/>
                          <a:latin typeface="+mn-lt"/>
                          <a:ea typeface="+mn-ea"/>
                          <a:cs typeface="+mn-cs"/>
                        </a:rPr>
                        <a:t>
Se busca con urgencia adoptantes.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72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El País - 2018-02-04 09:50:00</a:t>
                      </a:r>
                      <a:r>
                        <a:rPr kumimoji="0" lang="es-ES" sz="1000" b="0" i="0" u="none" strike="noStrike" kern="1200" cap="none" spc="0" normalizeH="0" baseline="0" noProof="0">
                          <a:ln>
                            <a:noFill/>
                          </a:ln>
                          <a:solidFill>
                            <a:prstClr val="black"/>
                          </a:solidFill>
                          <a:effectLst/>
                          <a:uLnTx/>
                          <a:uFillTx/>
                          <a:latin typeface="+mn-lt"/>
                          <a:ea typeface="+mn-ea"/>
                          <a:cs typeface="+mn-cs"/>
                        </a:rPr>
                        <a:t>
Pilar trabajó en la peluquería hasta el día antes de la operación por cáncer de estómago. La despidieron durante la baja por complicaciones. Con una pensión de 458 euros al mes, gasta 280 en farmacias. Es una de los 25.000 españoles en edad laboral empujados a la pobreza por el cáncer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57477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El País - 2018-02-14 22:45:00</a:t>
                      </a:r>
                      <a:r>
                        <a:rPr kumimoji="0" lang="es-ES" sz="1000" b="0" i="0" u="none" strike="noStrike" kern="1200" cap="none" spc="0" normalizeH="0" baseline="0" noProof="0">
                          <a:ln>
                            <a:noFill/>
                          </a:ln>
                          <a:solidFill>
                            <a:prstClr val="black"/>
                          </a:solidFill>
                          <a:effectLst/>
                          <a:uLnTx/>
                          <a:uFillTx/>
                          <a:latin typeface="+mn-lt"/>
                          <a:ea typeface="+mn-ea"/>
                          <a:cs typeface="+mn-cs"/>
                        </a:rPr>
                        <a:t>
Cuando su hija de 11 años le contó que un hombre mayor le estaba mandando fotos eróticas por Whatsapp y quería quedar a solas con ella, el padre decidió hacerse pasar por la pequeña y quedar con el acosador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07538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Vanguardia - 2018-02-05 18:36:00</a:t>
                      </a:r>
                      <a:r>
                        <a:rPr kumimoji="0" lang="es-ES" sz="1000" b="0" i="0" u="none" strike="noStrike" kern="1200" cap="none" spc="0" normalizeH="0" baseline="0" noProof="0">
                          <a:ln>
                            <a:noFill/>
                          </a:ln>
                          <a:solidFill>
                            <a:prstClr val="black"/>
                          </a:solidFill>
                          <a:effectLst/>
                          <a:uLnTx/>
                          <a:uFillTx/>
                          <a:latin typeface="+mn-lt"/>
                          <a:ea typeface="+mn-ea"/>
                          <a:cs typeface="+mn-cs"/>
                        </a:rPr>
                        <a:t>
Una fuerte nevada deja a Madrid teñida de un blanco espectacular.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4524743"/>
                  </a:ext>
                </a:extLst>
              </a:tr>
            </a:tbl>
          </a:graphicData>
        </a:graphic>
      </p:graphicFrame>
      <p:sp>
        <p:nvSpPr>
          <p:cNvPr id="4" name="Text Placeholder 3">
            <a:extLst>
              <a:ext uri="{FF2B5EF4-FFF2-40B4-BE49-F238E27FC236}">
                <a16:creationId xmlns:a16="http://schemas.microsoft.com/office/drawing/2014/main" id="{1EB35164-916E-4F7A-B40A-8A1B156D75FA}"/>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41479324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9B72B-8C50-460C-9415-5D991CAF553F}"/>
              </a:ext>
            </a:extLst>
          </p:cNvPr>
          <p:cNvSpPr>
            <a:spLocks noGrp="1"/>
          </p:cNvSpPr>
          <p:nvPr>
            <p:ph type="title"/>
          </p:nvPr>
        </p:nvSpPr>
        <p:spPr/>
        <p:txBody>
          <a:bodyPr/>
          <a:lstStyle/>
          <a:p>
            <a:r>
              <a:rPr lang="en-US"/>
              <a:t>Facebook Own Posts Table - 5 of 5</a:t>
            </a:r>
          </a:p>
        </p:txBody>
      </p:sp>
      <p:graphicFrame>
        <p:nvGraphicFramePr>
          <p:cNvPr id="5" name="Table Placeholder 4">
            <a:extLst>
              <a:ext uri="{FF2B5EF4-FFF2-40B4-BE49-F238E27FC236}">
                <a16:creationId xmlns:a16="http://schemas.microsoft.com/office/drawing/2014/main" id="{8F120831-97EF-4B76-958F-9B3D4D521192}"/>
              </a:ext>
            </a:extLst>
          </p:cNvPr>
          <p:cNvGraphicFramePr>
            <a:graphicFrameLocks noGrp="1"/>
          </p:cNvGraphicFramePr>
          <p:nvPr>
            <p:ph type="tbl" sz="quarter" idx="13"/>
            <p:extLst>
              <p:ext uri="{D42A27DB-BD31-4B8C-83A1-F6EECF244321}">
                <p14:modId xmlns:p14="http://schemas.microsoft.com/office/powerpoint/2010/main" val="979776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10260673"/>
                    </a:ext>
                  </a:extLst>
                </a:gridCol>
                <a:gridCol w="658368">
                  <a:extLst>
                    <a:ext uri="{9D8B030D-6E8A-4147-A177-3AD203B41FA5}">
                      <a16:colId xmlns:a16="http://schemas.microsoft.com/office/drawing/2014/main" val="2952571495"/>
                    </a:ext>
                  </a:extLst>
                </a:gridCol>
                <a:gridCol w="658368">
                  <a:extLst>
                    <a:ext uri="{9D8B030D-6E8A-4147-A177-3AD203B41FA5}">
                      <a16:colId xmlns:a16="http://schemas.microsoft.com/office/drawing/2014/main" val="1171504582"/>
                    </a:ext>
                  </a:extLst>
                </a:gridCol>
                <a:gridCol w="658368">
                  <a:extLst>
                    <a:ext uri="{9D8B030D-6E8A-4147-A177-3AD203B41FA5}">
                      <a16:colId xmlns:a16="http://schemas.microsoft.com/office/drawing/2014/main" val="2477135560"/>
                    </a:ext>
                  </a:extLst>
                </a:gridCol>
                <a:gridCol w="658368">
                  <a:extLst>
                    <a:ext uri="{9D8B030D-6E8A-4147-A177-3AD203B41FA5}">
                      <a16:colId xmlns:a16="http://schemas.microsoft.com/office/drawing/2014/main" val="1314818421"/>
                    </a:ext>
                  </a:extLst>
                </a:gridCol>
                <a:gridCol w="658368">
                  <a:extLst>
                    <a:ext uri="{9D8B030D-6E8A-4147-A177-3AD203B41FA5}">
                      <a16:colId xmlns:a16="http://schemas.microsoft.com/office/drawing/2014/main" val="752049670"/>
                    </a:ext>
                  </a:extLst>
                </a:gridCol>
                <a:gridCol w="658368">
                  <a:extLst>
                    <a:ext uri="{9D8B030D-6E8A-4147-A177-3AD203B41FA5}">
                      <a16:colId xmlns:a16="http://schemas.microsoft.com/office/drawing/2014/main" val="512886472"/>
                    </a:ext>
                  </a:extLst>
                </a:gridCol>
                <a:gridCol w="658368">
                  <a:extLst>
                    <a:ext uri="{9D8B030D-6E8A-4147-A177-3AD203B41FA5}">
                      <a16:colId xmlns:a16="http://schemas.microsoft.com/office/drawing/2014/main" val="1924991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55580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El País - 2018-02-17 08:00:17</a:t>
                      </a:r>
                      <a:r>
                        <a:rPr kumimoji="0" lang="es-ES" sz="1000" b="0" i="0" u="none" strike="noStrike" kern="1200" cap="none" spc="0" normalizeH="0" baseline="0" noProof="0">
                          <a:ln>
                            <a:noFill/>
                          </a:ln>
                          <a:solidFill>
                            <a:prstClr val="black"/>
                          </a:solidFill>
                          <a:effectLst/>
                          <a:uLnTx/>
                          <a:uFillTx/>
                          <a:latin typeface="+mn-lt"/>
                          <a:ea typeface="+mn-ea"/>
                          <a:cs typeface="+mn-cs"/>
                        </a:rPr>
                        <a:t>
El madrileño Javier Fernández conquista la segunda medalla española de los Juegos Olímpicos de invierno, tras la de Regino Hernández en snowboard. Es solo la cuarta en este tipo de competición para la historia de España y la primera en patinaje artístico ¡Felicidades!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7784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El País - 2018-02-18 22:30:00</a:t>
                      </a:r>
                      <a:r>
                        <a:rPr kumimoji="0" lang="es-ES" sz="1000" b="0" i="0" u="none" strike="noStrike" kern="1200" cap="none" spc="0" normalizeH="0" baseline="0" noProof="0">
                          <a:ln>
                            <a:noFill/>
                          </a:ln>
                          <a:solidFill>
                            <a:prstClr val="black"/>
                          </a:solidFill>
                          <a:effectLst/>
                          <a:uLnTx/>
                          <a:uFillTx/>
                          <a:latin typeface="+mn-lt"/>
                          <a:ea typeface="+mn-ea"/>
                          <a:cs typeface="+mn-cs"/>
                        </a:rPr>
                        <a:t>
Este servicio nocturno de autobús permite a las mujeres solicitar que este se detenga fuera de la parada. Vigo es pionera en España implantando esta iniciativa que pretende aumentar la seguridad y que ya se estudia en otras ciudades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33441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Vanguardia - 2018-02-12 15:25:00</a:t>
                      </a:r>
                      <a:r>
                        <a:rPr kumimoji="0" lang="es-ES" sz="1000" b="0" i="0" u="none" strike="noStrike" kern="1200" cap="none" spc="0" normalizeH="0" baseline="0" noProof="0">
                          <a:ln>
                            <a:noFill/>
                          </a:ln>
                          <a:solidFill>
                            <a:prstClr val="black"/>
                          </a:solidFill>
                          <a:effectLst/>
                          <a:uLnTx/>
                          <a:uFillTx/>
                          <a:latin typeface="+mn-lt"/>
                          <a:ea typeface="+mn-ea"/>
                          <a:cs typeface="+mn-cs"/>
                        </a:rPr>
                        <a:t>
Un reto que está frustrando a todo el 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32513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El País - 2018-02-06 19:51:00</a:t>
                      </a:r>
                      <a:r>
                        <a:rPr kumimoji="0" lang="es-ES" sz="1000" b="0" i="0" u="none" strike="noStrike" kern="1200" cap="none" spc="0" normalizeH="0" baseline="0" noProof="0">
                          <a:ln>
                            <a:noFill/>
                          </a:ln>
                          <a:solidFill>
                            <a:prstClr val="black"/>
                          </a:solidFill>
                          <a:effectLst/>
                          <a:uLnTx/>
                          <a:uFillTx/>
                          <a:latin typeface="+mn-lt"/>
                          <a:ea typeface="+mn-ea"/>
                          <a:cs typeface="+mn-cs"/>
                        </a:rPr>
                        <a:t>
Una imagen de Gabriel Marshall recorrió el mundo hace dos años: su padre y él de perfil, con dos cicatrices idénticas en la cabeza. La del niño, real; la de su progenitor, un tatuaje. El pequeño luchaba contra un tumor cerebral. Esta semana ha acabado con su vida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24989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El País - 2018-02-22 18:55:00</a:t>
                      </a:r>
                      <a:r>
                        <a:rPr kumimoji="0" lang="es-ES" sz="1000" b="0" i="0" u="none" strike="noStrike" kern="1200" cap="none" spc="0" normalizeH="0" baseline="0" noProof="0">
                          <a:ln>
                            <a:noFill/>
                          </a:ln>
                          <a:solidFill>
                            <a:prstClr val="black"/>
                          </a:solidFill>
                          <a:effectLst/>
                          <a:uLnTx/>
                          <a:uFillTx/>
                          <a:latin typeface="+mn-lt"/>
                          <a:ea typeface="+mn-ea"/>
                          <a:cs typeface="+mn-cs"/>
                        </a:rPr>
                        <a:t>
Seis agentes de la Policía Nacional se han presentado esta mañana durante una grabación de uno de los sketches de Joaquín Reyes en el que estaba caracterizando a Carles Puigdemont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81680975"/>
                  </a:ext>
                </a:extLst>
              </a:tr>
            </a:tbl>
          </a:graphicData>
        </a:graphic>
      </p:graphicFrame>
      <p:sp>
        <p:nvSpPr>
          <p:cNvPr id="4" name="Text Placeholder 3">
            <a:extLst>
              <a:ext uri="{FF2B5EF4-FFF2-40B4-BE49-F238E27FC236}">
                <a16:creationId xmlns:a16="http://schemas.microsoft.com/office/drawing/2014/main" id="{E1A3C6B2-AD5E-4A70-8434-F1D3A3751701}"/>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21083462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C73EE-674E-42AC-9474-4D609BD90EDB}"/>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0F345261-78FF-475A-B6EE-494A4826671B}"/>
              </a:ext>
            </a:extLst>
          </p:cNvPr>
          <p:cNvGraphicFramePr>
            <a:graphicFrameLocks noGrp="1"/>
          </p:cNvGraphicFramePr>
          <p:nvPr>
            <p:ph type="chart" sz="quarter" idx="13"/>
            <p:extLst>
              <p:ext uri="{D42A27DB-BD31-4B8C-83A1-F6EECF244321}">
                <p14:modId xmlns:p14="http://schemas.microsoft.com/office/powerpoint/2010/main" val="4457008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307F18-F711-4441-8E95-D03DB183B5F8}"/>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64359815-E902-44EF-B7E1-1FBA4E3164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42005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833C4-18F6-4BEE-973B-2215A2ED230A}"/>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B4C020B1-2E94-48E4-86B8-3E5226070160}"/>
              </a:ext>
            </a:extLst>
          </p:cNvPr>
          <p:cNvGraphicFramePr>
            <a:graphicFrameLocks noGrp="1"/>
          </p:cNvGraphicFramePr>
          <p:nvPr>
            <p:ph type="chart" sz="quarter" idx="13"/>
            <p:extLst>
              <p:ext uri="{D42A27DB-BD31-4B8C-83A1-F6EECF244321}">
                <p14:modId xmlns:p14="http://schemas.microsoft.com/office/powerpoint/2010/main" val="14106402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874AC9-B074-4E8C-A253-EC5DBAA86217}"/>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AEBCDA5A-605E-452A-860F-3C400E6D15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82355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43114-EA42-40BB-B241-66806C7FC425}"/>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5D6DDBCE-F643-4EAD-AB03-F448F6B681C0}"/>
              </a:ext>
            </a:extLst>
          </p:cNvPr>
          <p:cNvGraphicFramePr>
            <a:graphicFrameLocks noGrp="1"/>
          </p:cNvGraphicFramePr>
          <p:nvPr>
            <p:ph type="chart" sz="quarter" idx="13"/>
            <p:extLst>
              <p:ext uri="{D42A27DB-BD31-4B8C-83A1-F6EECF244321}">
                <p14:modId xmlns:p14="http://schemas.microsoft.com/office/powerpoint/2010/main" val="10544279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4CA6E8-1D3E-498F-BE95-EE280D1C511D}"/>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72644D61-AABD-4809-B7D3-4188FDD342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15070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E57A3-44E7-4C1E-AB6E-69B08AAC3EB5}"/>
              </a:ext>
            </a:extLst>
          </p:cNvPr>
          <p:cNvSpPr>
            <a:spLocks noGrp="1"/>
          </p:cNvSpPr>
          <p:nvPr>
            <p:ph type="title"/>
          </p:nvPr>
        </p:nvSpPr>
        <p:spPr/>
        <p:txBody>
          <a:bodyPr/>
          <a:lstStyle/>
          <a:p>
            <a:r>
              <a:rPr lang="en-US"/>
              <a:t>Facebook Post Type Distribution Per Profile</a:t>
            </a:r>
          </a:p>
        </p:txBody>
      </p:sp>
      <p:graphicFrame>
        <p:nvGraphicFramePr>
          <p:cNvPr id="6" name="Chart Placeholder 5">
            <a:extLst>
              <a:ext uri="{FF2B5EF4-FFF2-40B4-BE49-F238E27FC236}">
                <a16:creationId xmlns:a16="http://schemas.microsoft.com/office/drawing/2014/main" id="{F5B890FE-D21D-415D-B5CA-4756926DF219}"/>
              </a:ext>
            </a:extLst>
          </p:cNvPr>
          <p:cNvGraphicFramePr>
            <a:graphicFrameLocks noGrp="1"/>
          </p:cNvGraphicFramePr>
          <p:nvPr>
            <p:ph type="chart" sz="quarter" idx="13"/>
            <p:extLst>
              <p:ext uri="{D42A27DB-BD31-4B8C-83A1-F6EECF244321}">
                <p14:modId xmlns:p14="http://schemas.microsoft.com/office/powerpoint/2010/main" val="3446646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B535B8-9446-47EF-B496-CE0BC9B4B113}"/>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9B4C85F1-DB8F-41A3-A7DC-D7142CD390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87129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5440E-4FBB-4E0C-A54B-34DFFA22DCDB}"/>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02E14AFB-42AD-4E62-B5FA-CCE5123924AB}"/>
              </a:ext>
            </a:extLst>
          </p:cNvPr>
          <p:cNvGraphicFramePr>
            <a:graphicFrameLocks noGrp="1"/>
          </p:cNvGraphicFramePr>
          <p:nvPr>
            <p:ph type="chart" sz="quarter" idx="13"/>
            <p:extLst>
              <p:ext uri="{D42A27DB-BD31-4B8C-83A1-F6EECF244321}">
                <p14:modId xmlns:p14="http://schemas.microsoft.com/office/powerpoint/2010/main" val="18506285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1995DF-4638-451D-AB40-213D25942A07}"/>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160CC0A5-A8FA-41DC-847A-4026081C2B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57298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5618-E6AD-4FAA-964D-FE5307F978C9}"/>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610C7657-EE78-46D7-8BED-603CAB79B72C}"/>
              </a:ext>
            </a:extLst>
          </p:cNvPr>
          <p:cNvGraphicFramePr>
            <a:graphicFrameLocks noGrp="1"/>
          </p:cNvGraphicFramePr>
          <p:nvPr>
            <p:ph type="chart" sz="quarter" idx="13"/>
            <p:extLst>
              <p:ext uri="{D42A27DB-BD31-4B8C-83A1-F6EECF244321}">
                <p14:modId xmlns:p14="http://schemas.microsoft.com/office/powerpoint/2010/main" val="25259203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C8875A-C91A-442E-9191-280CC6B0B658}"/>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5E619A41-DB70-4A63-961A-810B8EC8BB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65148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2F963-31CE-4C1F-8B61-32F5C4FC1526}"/>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C0776419-A413-4087-A702-0338885D53C1}"/>
              </a:ext>
            </a:extLst>
          </p:cNvPr>
          <p:cNvGraphicFramePr>
            <a:graphicFrameLocks noGrp="1"/>
          </p:cNvGraphicFramePr>
          <p:nvPr>
            <p:ph type="chart" sz="quarter" idx="13"/>
            <p:extLst>
              <p:ext uri="{D42A27DB-BD31-4B8C-83A1-F6EECF244321}">
                <p14:modId xmlns:p14="http://schemas.microsoft.com/office/powerpoint/2010/main" val="7896457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D43100-C704-4AFD-89EB-871C1CFA7E55}"/>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B0C9BB68-67ED-42E3-A279-212D9D4C40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84668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625CF-0FAB-449F-B5C9-70F1CDA83FB4}"/>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9E9A99EA-07C9-4FCE-A216-23D845002831}"/>
              </a:ext>
            </a:extLst>
          </p:cNvPr>
          <p:cNvGraphicFramePr>
            <a:graphicFrameLocks noGrp="1"/>
          </p:cNvGraphicFramePr>
          <p:nvPr>
            <p:ph type="chart" sz="quarter" idx="13"/>
            <p:extLst>
              <p:ext uri="{D42A27DB-BD31-4B8C-83A1-F6EECF244321}">
                <p14:modId xmlns:p14="http://schemas.microsoft.com/office/powerpoint/2010/main" val="15127237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D29C09-8783-443F-B91B-BEABC84C550D}"/>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64A6B763-C1CE-4171-A1FA-08A7DE794D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41695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79A3E-6EF1-4012-8D05-3672BDE7BC3D}"/>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0FAD87EF-B2D1-4E17-B16A-ABE21266C4E9}"/>
              </a:ext>
            </a:extLst>
          </p:cNvPr>
          <p:cNvGraphicFramePr>
            <a:graphicFrameLocks noGrp="1"/>
          </p:cNvGraphicFramePr>
          <p:nvPr>
            <p:ph type="tbl" sz="quarter" idx="13"/>
            <p:extLst>
              <p:ext uri="{D42A27DB-BD31-4B8C-83A1-F6EECF244321}">
                <p14:modId xmlns:p14="http://schemas.microsoft.com/office/powerpoint/2010/main" val="3249208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18006830"/>
                    </a:ext>
                  </a:extLst>
                </a:gridCol>
                <a:gridCol w="2468880">
                  <a:extLst>
                    <a:ext uri="{9D8B030D-6E8A-4147-A177-3AD203B41FA5}">
                      <a16:colId xmlns:a16="http://schemas.microsoft.com/office/drawing/2014/main" val="3416413750"/>
                    </a:ext>
                  </a:extLst>
                </a:gridCol>
                <a:gridCol w="822960">
                  <a:extLst>
                    <a:ext uri="{9D8B030D-6E8A-4147-A177-3AD203B41FA5}">
                      <a16:colId xmlns:a16="http://schemas.microsoft.com/office/drawing/2014/main" val="305350356"/>
                    </a:ext>
                  </a:extLst>
                </a:gridCol>
                <a:gridCol w="822960">
                  <a:extLst>
                    <a:ext uri="{9D8B030D-6E8A-4147-A177-3AD203B41FA5}">
                      <a16:colId xmlns:a16="http://schemas.microsoft.com/office/drawing/2014/main" val="2631028296"/>
                    </a:ext>
                  </a:extLst>
                </a:gridCol>
                <a:gridCol w="822960">
                  <a:extLst>
                    <a:ext uri="{9D8B030D-6E8A-4147-A177-3AD203B41FA5}">
                      <a16:colId xmlns:a16="http://schemas.microsoft.com/office/drawing/2014/main" val="1107201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4251514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Domingo Trujillo Guedes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Vanguardia (359)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extLst>
                  <a:ext uri="{0D108BD9-81ED-4DB2-BD59-A6C34878D82A}">
                    <a16:rowId xmlns:a16="http://schemas.microsoft.com/office/drawing/2014/main" val="3569481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Manuel Alcaide Sanchez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El País (24), La Vanguardia (195)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extLst>
                  <a:ext uri="{0D108BD9-81ED-4DB2-BD59-A6C34878D82A}">
                    <a16:rowId xmlns:a16="http://schemas.microsoft.com/office/drawing/2014/main" val="1112325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David Winn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 País (210)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extLst>
                  <a:ext uri="{0D108BD9-81ED-4DB2-BD59-A6C34878D82A}">
                    <a16:rowId xmlns:a16="http://schemas.microsoft.com/office/drawing/2014/main" val="3555079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Javier Zoko Zoketemel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 País (185)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extLst>
                  <a:ext uri="{0D108BD9-81ED-4DB2-BD59-A6C34878D82A}">
                    <a16:rowId xmlns:a16="http://schemas.microsoft.com/office/drawing/2014/main" val="2857519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Salvador Boix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El País (5), La Vanguardia (158)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extLst>
                  <a:ext uri="{0D108BD9-81ED-4DB2-BD59-A6C34878D82A}">
                    <a16:rowId xmlns:a16="http://schemas.microsoft.com/office/drawing/2014/main" val="4017254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Cesar Adonais Quintian Pacheco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El País (9), La Vanguardia (148)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extLst>
                  <a:ext uri="{0D108BD9-81ED-4DB2-BD59-A6C34878D82A}">
                    <a16:rowId xmlns:a16="http://schemas.microsoft.com/office/drawing/2014/main" val="2695598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Logan Mason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Vanguardia (153)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extLst>
                  <a:ext uri="{0D108BD9-81ED-4DB2-BD59-A6C34878D82A}">
                    <a16:rowId xmlns:a16="http://schemas.microsoft.com/office/drawing/2014/main" val="1796568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Jesús Casero Díaz-Cano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 País (153)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extLst>
                  <a:ext uri="{0D108BD9-81ED-4DB2-BD59-A6C34878D82A}">
                    <a16:rowId xmlns:a16="http://schemas.microsoft.com/office/drawing/2014/main" val="2731626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Eugenio Hernando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 País (153)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extLst>
                  <a:ext uri="{0D108BD9-81ED-4DB2-BD59-A6C34878D82A}">
                    <a16:rowId xmlns:a16="http://schemas.microsoft.com/office/drawing/2014/main" val="683693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Sergio Perez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El País (2), La Vanguardia (150)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extLst>
                  <a:ext uri="{0D108BD9-81ED-4DB2-BD59-A6C34878D82A}">
                    <a16:rowId xmlns:a16="http://schemas.microsoft.com/office/drawing/2014/main" val="1173812319"/>
                  </a:ext>
                </a:extLst>
              </a:tr>
            </a:tbl>
          </a:graphicData>
        </a:graphic>
      </p:graphicFrame>
      <p:sp>
        <p:nvSpPr>
          <p:cNvPr id="4" name="Text Placeholder 3">
            <a:extLst>
              <a:ext uri="{FF2B5EF4-FFF2-40B4-BE49-F238E27FC236}">
                <a16:creationId xmlns:a16="http://schemas.microsoft.com/office/drawing/2014/main" id="{AA48DA01-D95F-437A-84F4-BDD40D5D178D}"/>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23079075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52CD7-0FBC-460F-A782-1530AB93B992}"/>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A3A0B433-85A5-492B-BE12-44B0D188ECF6}"/>
              </a:ext>
            </a:extLst>
          </p:cNvPr>
          <p:cNvGraphicFramePr>
            <a:graphicFrameLocks noGrp="1"/>
          </p:cNvGraphicFramePr>
          <p:nvPr>
            <p:ph type="tbl" sz="quarter" idx="13"/>
            <p:extLst>
              <p:ext uri="{D42A27DB-BD31-4B8C-83A1-F6EECF244321}">
                <p14:modId xmlns:p14="http://schemas.microsoft.com/office/powerpoint/2010/main" val="799559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88782769"/>
                    </a:ext>
                  </a:extLst>
                </a:gridCol>
                <a:gridCol w="2468880">
                  <a:extLst>
                    <a:ext uri="{9D8B030D-6E8A-4147-A177-3AD203B41FA5}">
                      <a16:colId xmlns:a16="http://schemas.microsoft.com/office/drawing/2014/main" val="1131741804"/>
                    </a:ext>
                  </a:extLst>
                </a:gridCol>
                <a:gridCol w="822960">
                  <a:extLst>
                    <a:ext uri="{9D8B030D-6E8A-4147-A177-3AD203B41FA5}">
                      <a16:colId xmlns:a16="http://schemas.microsoft.com/office/drawing/2014/main" val="1724288190"/>
                    </a:ext>
                  </a:extLst>
                </a:gridCol>
                <a:gridCol w="822960">
                  <a:extLst>
                    <a:ext uri="{9D8B030D-6E8A-4147-A177-3AD203B41FA5}">
                      <a16:colId xmlns:a16="http://schemas.microsoft.com/office/drawing/2014/main" val="933209286"/>
                    </a:ext>
                  </a:extLst>
                </a:gridCol>
                <a:gridCol w="822960">
                  <a:extLst>
                    <a:ext uri="{9D8B030D-6E8A-4147-A177-3AD203B41FA5}">
                      <a16:colId xmlns:a16="http://schemas.microsoft.com/office/drawing/2014/main" val="15593201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64512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Carlos Santiago Domènech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 País (147)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extLst>
                  <a:ext uri="{0D108BD9-81ED-4DB2-BD59-A6C34878D82A}">
                    <a16:rowId xmlns:a16="http://schemas.microsoft.com/office/drawing/2014/main" val="4019827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Justino Patrón Armado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Vanguardia (135)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extLst>
                  <a:ext uri="{0D108BD9-81ED-4DB2-BD59-A6C34878D82A}">
                    <a16:rowId xmlns:a16="http://schemas.microsoft.com/office/drawing/2014/main" val="3619245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Jesús Alberto Vilaboa Cárdenas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El País (5), La Vanguardia (128)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extLst>
                  <a:ext uri="{0D108BD9-81ED-4DB2-BD59-A6C34878D82A}">
                    <a16:rowId xmlns:a16="http://schemas.microsoft.com/office/drawing/2014/main" val="913986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Pedro Ruiperez Arroyo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El País (93), La Vanguardia (39)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extLst>
                  <a:ext uri="{0D108BD9-81ED-4DB2-BD59-A6C34878D82A}">
                    <a16:rowId xmlns:a16="http://schemas.microsoft.com/office/drawing/2014/main" val="2325125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Borja Allende Eulate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Vanguardia (130)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extLst>
                  <a:ext uri="{0D108BD9-81ED-4DB2-BD59-A6C34878D82A}">
                    <a16:rowId xmlns:a16="http://schemas.microsoft.com/office/drawing/2014/main" val="3033691637"/>
                  </a:ext>
                </a:extLst>
              </a:tr>
            </a:tbl>
          </a:graphicData>
        </a:graphic>
      </p:graphicFrame>
      <p:sp>
        <p:nvSpPr>
          <p:cNvPr id="4" name="Text Placeholder 3">
            <a:extLst>
              <a:ext uri="{FF2B5EF4-FFF2-40B4-BE49-F238E27FC236}">
                <a16:creationId xmlns:a16="http://schemas.microsoft.com/office/drawing/2014/main" id="{22912B81-C639-40C9-A110-782A70528CC6}"/>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33913848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90854-55A2-4456-8F1B-305F528B1947}"/>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32F84A6D-6F93-4EA8-927C-981FE7562811}"/>
              </a:ext>
            </a:extLst>
          </p:cNvPr>
          <p:cNvGraphicFramePr>
            <a:graphicFrameLocks noGrp="1"/>
          </p:cNvGraphicFramePr>
          <p:nvPr>
            <p:ph type="chart" sz="quarter" idx="13"/>
            <p:extLst>
              <p:ext uri="{D42A27DB-BD31-4B8C-83A1-F6EECF244321}">
                <p14:modId xmlns:p14="http://schemas.microsoft.com/office/powerpoint/2010/main" val="29470975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AC8AFD-41BB-4379-BE0D-7B3C0ED5C51F}"/>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4C78BA16-7587-4C16-B0BE-9A5F85A0DA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29130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10154-C847-4DAC-B556-016B30494610}"/>
              </a:ext>
            </a:extLst>
          </p:cNvPr>
          <p:cNvSpPr>
            <a:spLocks noGrp="1"/>
          </p:cNvSpPr>
          <p:nvPr>
            <p:ph type="title"/>
          </p:nvPr>
        </p:nvSpPr>
        <p:spPr/>
        <p:txBody>
          <a:bodyPr/>
          <a:lstStyle/>
          <a:p>
            <a:r>
              <a:rPr lang="en-US"/>
              <a:t>Facebook Hashtag Detection - 1 of 3</a:t>
            </a:r>
          </a:p>
        </p:txBody>
      </p:sp>
      <p:graphicFrame>
        <p:nvGraphicFramePr>
          <p:cNvPr id="5" name="Table Placeholder 4">
            <a:extLst>
              <a:ext uri="{FF2B5EF4-FFF2-40B4-BE49-F238E27FC236}">
                <a16:creationId xmlns:a16="http://schemas.microsoft.com/office/drawing/2014/main" id="{2992C9FD-44E2-41DB-9EE5-8D8D5906E841}"/>
              </a:ext>
            </a:extLst>
          </p:cNvPr>
          <p:cNvGraphicFramePr>
            <a:graphicFrameLocks noGrp="1"/>
          </p:cNvGraphicFramePr>
          <p:nvPr>
            <p:ph type="tbl" sz="quarter" idx="13"/>
            <p:extLst>
              <p:ext uri="{D42A27DB-BD31-4B8C-83A1-F6EECF244321}">
                <p14:modId xmlns:p14="http://schemas.microsoft.com/office/powerpoint/2010/main" val="3409638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20755274"/>
                    </a:ext>
                  </a:extLst>
                </a:gridCol>
                <a:gridCol w="1234440">
                  <a:extLst>
                    <a:ext uri="{9D8B030D-6E8A-4147-A177-3AD203B41FA5}">
                      <a16:colId xmlns:a16="http://schemas.microsoft.com/office/drawing/2014/main" val="118179616"/>
                    </a:ext>
                  </a:extLst>
                </a:gridCol>
                <a:gridCol w="1234440">
                  <a:extLst>
                    <a:ext uri="{9D8B030D-6E8A-4147-A177-3AD203B41FA5}">
                      <a16:colId xmlns:a16="http://schemas.microsoft.com/office/drawing/2014/main" val="2778837867"/>
                    </a:ext>
                  </a:extLst>
                </a:gridCol>
                <a:gridCol w="1234440">
                  <a:extLst>
                    <a:ext uri="{9D8B030D-6E8A-4147-A177-3AD203B41FA5}">
                      <a16:colId xmlns:a16="http://schemas.microsoft.com/office/drawing/2014/main" val="3695109660"/>
                    </a:ext>
                  </a:extLst>
                </a:gridCol>
                <a:gridCol w="1234440">
                  <a:extLst>
                    <a:ext uri="{9D8B030D-6E8A-4147-A177-3AD203B41FA5}">
                      <a16:colId xmlns:a16="http://schemas.microsoft.com/office/drawing/2014/main" val="1758637627"/>
                    </a:ext>
                  </a:extLst>
                </a:gridCol>
                <a:gridCol w="1234440">
                  <a:extLst>
                    <a:ext uri="{9D8B030D-6E8A-4147-A177-3AD203B41FA5}">
                      <a16:colId xmlns:a16="http://schemas.microsoft.com/office/drawing/2014/main" val="2854116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622574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#LigaMX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2291196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#Escaparate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128.72222222222</a:t>
                      </a:r>
                    </a:p>
                  </a:txBody>
                  <a:tcPr/>
                </a:tc>
                <a:extLst>
                  <a:ext uri="{0D108BD9-81ED-4DB2-BD59-A6C34878D82A}">
                    <a16:rowId xmlns:a16="http://schemas.microsoft.com/office/drawing/2014/main" val="84141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#hemeroteca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2379.3333333333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3084</a:t>
                      </a:r>
                    </a:p>
                  </a:txBody>
                  <a:tcPr/>
                </a:tc>
                <a:extLst>
                  <a:ext uri="{0D108BD9-81ED-4DB2-BD59-A6C34878D82A}">
                    <a16:rowId xmlns:a16="http://schemas.microsoft.com/office/drawing/2014/main" val="3917840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#MarcoAntonioSanchezFlores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extLst>
                  <a:ext uri="{0D108BD9-81ED-4DB2-BD59-A6C34878D82A}">
                    <a16:rowId xmlns:a16="http://schemas.microsoft.com/office/drawing/2014/main" val="2007762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#Netflix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1060</a:t>
                      </a:r>
                    </a:p>
                  </a:txBody>
                  <a:tcPr/>
                </a:tc>
                <a:extLst>
                  <a:ext uri="{0D108BD9-81ED-4DB2-BD59-A6C34878D82A}">
                    <a16:rowId xmlns:a16="http://schemas.microsoft.com/office/drawing/2014/main" val="2679449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#Almaia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extLst>
                  <a:ext uri="{0D108BD9-81ED-4DB2-BD59-A6C34878D82A}">
                    <a16:rowId xmlns:a16="http://schemas.microsoft.com/office/drawing/2014/main" val="18117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#Aitanawar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extLst>
                  <a:ext uri="{0D108BD9-81ED-4DB2-BD59-A6C34878D82A}">
                    <a16:rowId xmlns:a16="http://schemas.microsoft.com/office/drawing/2014/main" val="3999129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#OTEurovisión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extLst>
                  <a:ext uri="{0D108BD9-81ED-4DB2-BD59-A6C34878D82A}">
                    <a16:rowId xmlns:a16="http://schemas.microsoft.com/office/drawing/2014/main" val="3724738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#EurovisionOT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1390</a:t>
                      </a:r>
                    </a:p>
                  </a:txBody>
                  <a:tcPr/>
                </a:tc>
                <a:extLst>
                  <a:ext uri="{0D108BD9-81ED-4DB2-BD59-A6C34878D82A}">
                    <a16:rowId xmlns:a16="http://schemas.microsoft.com/office/drawing/2014/main" val="1195639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#Eurovisión2018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3576</a:t>
                      </a:r>
                    </a:p>
                  </a:txBody>
                  <a:tcPr/>
                </a:tc>
                <a:extLst>
                  <a:ext uri="{0D108BD9-81ED-4DB2-BD59-A6C34878D82A}">
                    <a16:rowId xmlns:a16="http://schemas.microsoft.com/office/drawing/2014/main" val="3047573894"/>
                  </a:ext>
                </a:extLst>
              </a:tr>
            </a:tbl>
          </a:graphicData>
        </a:graphic>
      </p:graphicFrame>
      <p:sp>
        <p:nvSpPr>
          <p:cNvPr id="4" name="Text Placeholder 3">
            <a:extLst>
              <a:ext uri="{FF2B5EF4-FFF2-40B4-BE49-F238E27FC236}">
                <a16:creationId xmlns:a16="http://schemas.microsoft.com/office/drawing/2014/main" id="{D22F6CF5-86F3-4867-8E4B-4E1BA91C5567}"/>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32859929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F1EE0-1392-4E1E-A80D-90DB1F62DBAC}"/>
              </a:ext>
            </a:extLst>
          </p:cNvPr>
          <p:cNvSpPr>
            <a:spLocks noGrp="1"/>
          </p:cNvSpPr>
          <p:nvPr>
            <p:ph type="title"/>
          </p:nvPr>
        </p:nvSpPr>
        <p:spPr/>
        <p:txBody>
          <a:bodyPr/>
          <a:lstStyle/>
          <a:p>
            <a:r>
              <a:rPr lang="en-US"/>
              <a:t>Facebook Hashtag Detection - 2 of 3</a:t>
            </a:r>
          </a:p>
        </p:txBody>
      </p:sp>
      <p:graphicFrame>
        <p:nvGraphicFramePr>
          <p:cNvPr id="5" name="Table Placeholder 4">
            <a:extLst>
              <a:ext uri="{FF2B5EF4-FFF2-40B4-BE49-F238E27FC236}">
                <a16:creationId xmlns:a16="http://schemas.microsoft.com/office/drawing/2014/main" id="{14B4785E-FEA4-42CA-BC50-CC8EDF4D40D0}"/>
              </a:ext>
            </a:extLst>
          </p:cNvPr>
          <p:cNvGraphicFramePr>
            <a:graphicFrameLocks noGrp="1"/>
          </p:cNvGraphicFramePr>
          <p:nvPr>
            <p:ph type="tbl" sz="quarter" idx="13"/>
            <p:extLst>
              <p:ext uri="{D42A27DB-BD31-4B8C-83A1-F6EECF244321}">
                <p14:modId xmlns:p14="http://schemas.microsoft.com/office/powerpoint/2010/main" val="1886288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7756612"/>
                    </a:ext>
                  </a:extLst>
                </a:gridCol>
                <a:gridCol w="1234440">
                  <a:extLst>
                    <a:ext uri="{9D8B030D-6E8A-4147-A177-3AD203B41FA5}">
                      <a16:colId xmlns:a16="http://schemas.microsoft.com/office/drawing/2014/main" val="1710933895"/>
                    </a:ext>
                  </a:extLst>
                </a:gridCol>
                <a:gridCol w="1234440">
                  <a:extLst>
                    <a:ext uri="{9D8B030D-6E8A-4147-A177-3AD203B41FA5}">
                      <a16:colId xmlns:a16="http://schemas.microsoft.com/office/drawing/2014/main" val="994744678"/>
                    </a:ext>
                  </a:extLst>
                </a:gridCol>
                <a:gridCol w="1234440">
                  <a:extLst>
                    <a:ext uri="{9D8B030D-6E8A-4147-A177-3AD203B41FA5}">
                      <a16:colId xmlns:a16="http://schemas.microsoft.com/office/drawing/2014/main" val="3122954567"/>
                    </a:ext>
                  </a:extLst>
                </a:gridCol>
                <a:gridCol w="1234440">
                  <a:extLst>
                    <a:ext uri="{9D8B030D-6E8A-4147-A177-3AD203B41FA5}">
                      <a16:colId xmlns:a16="http://schemas.microsoft.com/office/drawing/2014/main" val="1069625432"/>
                    </a:ext>
                  </a:extLst>
                </a:gridCol>
                <a:gridCol w="1234440">
                  <a:extLst>
                    <a:ext uri="{9D8B030D-6E8A-4147-A177-3AD203B41FA5}">
                      <a16:colId xmlns:a16="http://schemas.microsoft.com/office/drawing/2014/main" val="31802076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689054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#escaparate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a:t>
                      </a:r>
                    </a:p>
                  </a:txBody>
                  <a:tcPr/>
                </a:tc>
                <a:extLst>
                  <a:ext uri="{0D108BD9-81ED-4DB2-BD59-A6C34878D82A}">
                    <a16:rowId xmlns:a16="http://schemas.microsoft.com/office/drawing/2014/main" val="2283226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#Espana4040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585.5</a:t>
                      </a:r>
                    </a:p>
                  </a:txBody>
                  <a:tcPr/>
                </a:tc>
                <a:extLst>
                  <a:ext uri="{0D108BD9-81ED-4DB2-BD59-A6C34878D82A}">
                    <a16:rowId xmlns:a16="http://schemas.microsoft.com/office/drawing/2014/main" val="1397770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#MeToo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1418.6</a:t>
                      </a:r>
                    </a:p>
                  </a:txBody>
                  <a:tcPr/>
                </a:tc>
                <a:extLst>
                  <a:ext uri="{0D108BD9-81ED-4DB2-BD59-A6C34878D82A}">
                    <a16:rowId xmlns:a16="http://schemas.microsoft.com/office/drawing/2014/main" val="2021478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#YoSoyEuropa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extLst>
                  <a:ext uri="{0D108BD9-81ED-4DB2-BD59-A6C34878D82A}">
                    <a16:rowId xmlns:a16="http://schemas.microsoft.com/office/drawing/2014/main" val="4179508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#Metoo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extLst>
                  <a:ext uri="{0D108BD9-81ED-4DB2-BD59-A6C34878D82A}">
                    <a16:rowId xmlns:a16="http://schemas.microsoft.com/office/drawing/2014/main" val="3181550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#espacioeco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a:t>
                      </a:r>
                    </a:p>
                  </a:txBody>
                  <a:tcPr/>
                </a:tc>
                <a:extLst>
                  <a:ext uri="{0D108BD9-81ED-4DB2-BD59-A6C34878D82A}">
                    <a16:rowId xmlns:a16="http://schemas.microsoft.com/office/drawing/2014/main" val="129896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#GroundhogDay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1360</a:t>
                      </a:r>
                    </a:p>
                  </a:txBody>
                  <a:tcPr/>
                </a:tc>
                <a:extLst>
                  <a:ext uri="{0D108BD9-81ED-4DB2-BD59-A6C34878D82A}">
                    <a16:rowId xmlns:a16="http://schemas.microsoft.com/office/drawing/2014/main" val="2764336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#Miprogreso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1499350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#Goya2018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232.5</a:t>
                      </a:r>
                    </a:p>
                  </a:txBody>
                  <a:tcPr/>
                </a:tc>
                <a:extLst>
                  <a:ext uri="{0D108BD9-81ED-4DB2-BD59-A6C34878D82A}">
                    <a16:rowId xmlns:a16="http://schemas.microsoft.com/office/drawing/2014/main" val="647414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extLst>
                  <a:ext uri="{0D108BD9-81ED-4DB2-BD59-A6C34878D82A}">
                    <a16:rowId xmlns:a16="http://schemas.microsoft.com/office/drawing/2014/main" val="4248057648"/>
                  </a:ext>
                </a:extLst>
              </a:tr>
            </a:tbl>
          </a:graphicData>
        </a:graphic>
      </p:graphicFrame>
      <p:sp>
        <p:nvSpPr>
          <p:cNvPr id="4" name="Text Placeholder 3">
            <a:extLst>
              <a:ext uri="{FF2B5EF4-FFF2-40B4-BE49-F238E27FC236}">
                <a16:creationId xmlns:a16="http://schemas.microsoft.com/office/drawing/2014/main" id="{598227F2-5F6E-46D4-BBB4-EA04FA1AA068}"/>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31288296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23989-63BF-4AF0-96AD-B0A8D94E8164}"/>
              </a:ext>
            </a:extLst>
          </p:cNvPr>
          <p:cNvSpPr>
            <a:spLocks noGrp="1"/>
          </p:cNvSpPr>
          <p:nvPr>
            <p:ph type="title"/>
          </p:nvPr>
        </p:nvSpPr>
        <p:spPr/>
        <p:txBody>
          <a:bodyPr/>
          <a:lstStyle/>
          <a:p>
            <a:r>
              <a:rPr lang="en-US"/>
              <a:t>Facebook Hashtag Detection - 3 of 3</a:t>
            </a:r>
          </a:p>
        </p:txBody>
      </p:sp>
      <p:graphicFrame>
        <p:nvGraphicFramePr>
          <p:cNvPr id="5" name="Table Placeholder 4">
            <a:extLst>
              <a:ext uri="{FF2B5EF4-FFF2-40B4-BE49-F238E27FC236}">
                <a16:creationId xmlns:a16="http://schemas.microsoft.com/office/drawing/2014/main" id="{95A9A39F-0672-44D6-9153-0A80B15A8A14}"/>
              </a:ext>
            </a:extLst>
          </p:cNvPr>
          <p:cNvGraphicFramePr>
            <a:graphicFrameLocks noGrp="1"/>
          </p:cNvGraphicFramePr>
          <p:nvPr>
            <p:ph type="tbl" sz="quarter" idx="13"/>
            <p:extLst>
              <p:ext uri="{D42A27DB-BD31-4B8C-83A1-F6EECF244321}">
                <p14:modId xmlns:p14="http://schemas.microsoft.com/office/powerpoint/2010/main" val="2134459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49002560"/>
                    </a:ext>
                  </a:extLst>
                </a:gridCol>
                <a:gridCol w="1234440">
                  <a:extLst>
                    <a:ext uri="{9D8B030D-6E8A-4147-A177-3AD203B41FA5}">
                      <a16:colId xmlns:a16="http://schemas.microsoft.com/office/drawing/2014/main" val="622895060"/>
                    </a:ext>
                  </a:extLst>
                </a:gridCol>
                <a:gridCol w="1234440">
                  <a:extLst>
                    <a:ext uri="{9D8B030D-6E8A-4147-A177-3AD203B41FA5}">
                      <a16:colId xmlns:a16="http://schemas.microsoft.com/office/drawing/2014/main" val="3431410625"/>
                    </a:ext>
                  </a:extLst>
                </a:gridCol>
                <a:gridCol w="1234440">
                  <a:extLst>
                    <a:ext uri="{9D8B030D-6E8A-4147-A177-3AD203B41FA5}">
                      <a16:colId xmlns:a16="http://schemas.microsoft.com/office/drawing/2014/main" val="4002409954"/>
                    </a:ext>
                  </a:extLst>
                </a:gridCol>
                <a:gridCol w="1234440">
                  <a:extLst>
                    <a:ext uri="{9D8B030D-6E8A-4147-A177-3AD203B41FA5}">
                      <a16:colId xmlns:a16="http://schemas.microsoft.com/office/drawing/2014/main" val="2436051472"/>
                    </a:ext>
                  </a:extLst>
                </a:gridCol>
                <a:gridCol w="1234440">
                  <a:extLst>
                    <a:ext uri="{9D8B030D-6E8A-4147-A177-3AD203B41FA5}">
                      <a16:colId xmlns:a16="http://schemas.microsoft.com/office/drawing/2014/main" val="2274832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781847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#MASMUJERES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extLst>
                  <a:ext uri="{0D108BD9-81ED-4DB2-BD59-A6C34878D82A}">
                    <a16:rowId xmlns:a16="http://schemas.microsoft.com/office/drawing/2014/main" val="2891754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#Lomásvisto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1252.5</a:t>
                      </a:r>
                    </a:p>
                  </a:txBody>
                  <a:tcPr/>
                </a:tc>
                <a:extLst>
                  <a:ext uri="{0D108BD9-81ED-4DB2-BD59-A6C34878D82A}">
                    <a16:rowId xmlns:a16="http://schemas.microsoft.com/office/drawing/2014/main" val="2473260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#PremiosGoya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extLst>
                  <a:ext uri="{0D108BD9-81ED-4DB2-BD59-A6C34878D82A}">
                    <a16:rowId xmlns:a16="http://schemas.microsoft.com/office/drawing/2014/main" val="2626507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#SuperBowl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extLst>
                  <a:ext uri="{0D108BD9-81ED-4DB2-BD59-A6C34878D82A}">
                    <a16:rowId xmlns:a16="http://schemas.microsoft.com/office/drawing/2014/main" val="1682553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#selfiekid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extLst>
                  <a:ext uri="{0D108BD9-81ED-4DB2-BD59-A6C34878D82A}">
                    <a16:rowId xmlns:a16="http://schemas.microsoft.com/office/drawing/2014/main" val="858578670"/>
                  </a:ext>
                </a:extLst>
              </a:tr>
            </a:tbl>
          </a:graphicData>
        </a:graphic>
      </p:graphicFrame>
      <p:sp>
        <p:nvSpPr>
          <p:cNvPr id="4" name="Text Placeholder 3">
            <a:extLst>
              <a:ext uri="{FF2B5EF4-FFF2-40B4-BE49-F238E27FC236}">
                <a16:creationId xmlns:a16="http://schemas.microsoft.com/office/drawing/2014/main" id="{0629E375-06F0-498B-858A-8D898DABCB33}"/>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16611065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E7D5B-B192-4A3A-9E7E-B2FF9BC99302}"/>
              </a:ext>
            </a:extLst>
          </p:cNvPr>
          <p:cNvSpPr>
            <a:spLocks noGrp="1"/>
          </p:cNvSpPr>
          <p:nvPr>
            <p:ph type="title"/>
          </p:nvPr>
        </p:nvSpPr>
        <p:spPr/>
        <p:txBody>
          <a:bodyPr/>
          <a:lstStyle/>
          <a:p>
            <a:r>
              <a:rPr lang="en-US"/>
              <a:t>Facebook User Questions By Weekday</a:t>
            </a:r>
          </a:p>
        </p:txBody>
      </p:sp>
      <p:graphicFrame>
        <p:nvGraphicFramePr>
          <p:cNvPr id="6" name="Chart Placeholder 5">
            <a:extLst>
              <a:ext uri="{FF2B5EF4-FFF2-40B4-BE49-F238E27FC236}">
                <a16:creationId xmlns:a16="http://schemas.microsoft.com/office/drawing/2014/main" id="{1D38138D-842F-4838-96CD-B471086AAAEA}"/>
              </a:ext>
            </a:extLst>
          </p:cNvPr>
          <p:cNvGraphicFramePr>
            <a:graphicFrameLocks noGrp="1"/>
          </p:cNvGraphicFramePr>
          <p:nvPr>
            <p:ph type="chart" sz="quarter" idx="13"/>
            <p:extLst>
              <p:ext uri="{D42A27DB-BD31-4B8C-83A1-F6EECF244321}">
                <p14:modId xmlns:p14="http://schemas.microsoft.com/office/powerpoint/2010/main" val="41131779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5B9801-4E86-4F35-8F1F-EB6AF0524FEE}"/>
              </a:ext>
            </a:extLst>
          </p:cNvPr>
          <p:cNvSpPr>
            <a:spLocks noGrp="1"/>
          </p:cNvSpPr>
          <p:nvPr>
            <p:ph type="body" sz="quarter" idx="14"/>
          </p:nvPr>
        </p:nvSpPr>
        <p:spPr/>
        <p:txBody>
          <a:bodyPr/>
          <a:lstStyle/>
          <a:p>
            <a:r>
              <a:rPr lang="en-US"/>
              <a:t>01/28/2018 - 02/27/2018</a:t>
            </a:r>
          </a:p>
        </p:txBody>
      </p:sp>
      <p:sp>
        <p:nvSpPr>
          <p:cNvPr id="5" name="Footer Placeholder 4">
            <a:extLst>
              <a:ext uri="{FF2B5EF4-FFF2-40B4-BE49-F238E27FC236}">
                <a16:creationId xmlns:a16="http://schemas.microsoft.com/office/drawing/2014/main" id="{03B0EE26-73F9-44FA-B0D5-5810C13ECF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813641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1149</Words>
  <Application>Microsoft Office PowerPoint</Application>
  <PresentationFormat>On-screen Show (4:3)</PresentationFormat>
  <Paragraphs>592</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5</vt:lpstr>
      <vt:lpstr>Facebook Own Posts Table - 2 of 5</vt:lpstr>
      <vt:lpstr>Facebook Own Posts Table - 3 of 5</vt:lpstr>
      <vt:lpstr>Facebook Own Posts Table - 4 of 5</vt:lpstr>
      <vt:lpstr>Facebook Own Posts Table - 5 of 5</vt:lpstr>
      <vt:lpstr>Facebook Own Posts</vt:lpstr>
      <vt:lpstr>Facebook Own Posts By Weekday</vt:lpstr>
      <vt:lpstr>Facebook Interaction Rate By Weekday</vt:lpstr>
      <vt:lpstr>Facebook Post Type Distribution Per Profile</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lpstr>Facebook Hashtag Detection - 1 of 3</vt:lpstr>
      <vt:lpstr>Facebook Hashtag Detection - 2 of 3</vt:lpstr>
      <vt:lpstr>Facebook Hashtag Detection - 3 of 3</vt:lpstr>
      <vt:lpstr>Facebook User Questions By Weekday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2018-02-28T17:36:25Z</dcterms:created>
  <dcterms:modified xsi:type="dcterms:W3CDTF">2018-02-28T17:37:30Z</dcterms:modified>
</cp:coreProperties>
</file>