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9" r:id="rId23"/>
    <p:sldId id="280" r:id="rId24"/>
    <p:sldId id="282" r:id="rId25"/>
    <p:sldId id="283" r:id="rId26"/>
    <p:sldId id="284" r:id="rId27"/>
    <p:sldId id="285" r:id="rId28"/>
    <p:sldId id="286" r:id="rId29"/>
    <p:sldId id="287" r:id="rId30"/>
    <p:sldId id="288" r:id="rId31"/>
    <p:sldId id="289" r:id="rId32"/>
    <p:sldId id="290" r:id="rId33"/>
    <p:sldId id="292" r:id="rId34"/>
    <p:sldId id="293" r:id="rId35"/>
    <p:sldId id="294" r:id="rId36"/>
    <p:sldId id="295" r:id="rId37"/>
    <p:sldId id="296" r:id="rId38"/>
    <p:sldId id="298" r:id="rId39"/>
    <p:sldId id="299" r:id="rId40"/>
    <p:sldId id="300" r:id="rId41"/>
    <p:sldId id="301" r:id="rId42"/>
  </p:sldIdLst>
  <p:sldSz cx="9144000" cy="6858000" type="screen4x3"/>
  <p:notesSz cx="6858000" cy="9144000"/>
  <p:embeddedFontLst>
    <p:embeddedFont>
      <p:font typeface="Calibri" panose="020F0502020204030204" pitchFamily="34" charset="0"/>
      <p:regular r:id="rId43"/>
      <p:bold r:id="rId44"/>
      <p:italic r:id="rId45"/>
      <p:boldItalic r:id="rId4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6" autoAdjust="0"/>
    <p:restoredTop sz="94692" autoAdjust="0"/>
  </p:normalViewPr>
  <p:slideViewPr>
    <p:cSldViewPr snapToGrid="0">
      <p:cViewPr varScale="1">
        <p:scale>
          <a:sx n="75" d="100"/>
          <a:sy n="75" d="100"/>
        </p:scale>
        <p:origin x="648" y="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1.fntdata"/><Relationship Id="rId48" Type="http://schemas.openxmlformats.org/officeDocument/2006/relationships/viewProps" Target="view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Santander España</c:v>
                </c:pt>
              </c:strCache>
            </c:strRef>
          </c:tx>
          <c:spPr>
            <a:ln w="28575" cap="rnd">
              <a:solidFill>
                <a:schemeClr val="accent1"/>
              </a:solidFill>
              <a:round/>
            </a:ln>
            <a:effectLst/>
          </c:spPr>
          <c:marker>
            <c:symbol val="none"/>
          </c:marker>
          <c:cat>
            <c:numRef>
              <c:f>Sheet1!$A$2:$A$32</c:f>
              <c:numCache>
                <c:formatCode>m/d/yyyy</c:formatCode>
                <c:ptCount val="31"/>
                <c:pt idx="0">
                  <c:v>43128</c:v>
                </c:pt>
                <c:pt idx="1">
                  <c:v>43129</c:v>
                </c:pt>
                <c:pt idx="2">
                  <c:v>43130</c:v>
                </c:pt>
                <c:pt idx="3">
                  <c:v>43131</c:v>
                </c:pt>
                <c:pt idx="4">
                  <c:v>43132</c:v>
                </c:pt>
                <c:pt idx="5">
                  <c:v>43133</c:v>
                </c:pt>
                <c:pt idx="6">
                  <c:v>43134</c:v>
                </c:pt>
                <c:pt idx="7">
                  <c:v>43135</c:v>
                </c:pt>
                <c:pt idx="8">
                  <c:v>43136</c:v>
                </c:pt>
                <c:pt idx="9">
                  <c:v>43137</c:v>
                </c:pt>
                <c:pt idx="10">
                  <c:v>43138</c:v>
                </c:pt>
                <c:pt idx="11">
                  <c:v>43139</c:v>
                </c:pt>
                <c:pt idx="12">
                  <c:v>43140</c:v>
                </c:pt>
                <c:pt idx="13">
                  <c:v>43141</c:v>
                </c:pt>
                <c:pt idx="14">
                  <c:v>43142</c:v>
                </c:pt>
                <c:pt idx="15">
                  <c:v>43143</c:v>
                </c:pt>
                <c:pt idx="16">
                  <c:v>43144</c:v>
                </c:pt>
                <c:pt idx="17">
                  <c:v>43145</c:v>
                </c:pt>
                <c:pt idx="18">
                  <c:v>43146</c:v>
                </c:pt>
                <c:pt idx="19">
                  <c:v>43147</c:v>
                </c:pt>
                <c:pt idx="20">
                  <c:v>43148</c:v>
                </c:pt>
                <c:pt idx="21">
                  <c:v>43149</c:v>
                </c:pt>
                <c:pt idx="22">
                  <c:v>43150</c:v>
                </c:pt>
                <c:pt idx="23">
                  <c:v>43151</c:v>
                </c:pt>
                <c:pt idx="24">
                  <c:v>43152</c:v>
                </c:pt>
                <c:pt idx="25">
                  <c:v>43153</c:v>
                </c:pt>
                <c:pt idx="26">
                  <c:v>43154</c:v>
                </c:pt>
                <c:pt idx="27">
                  <c:v>43155</c:v>
                </c:pt>
                <c:pt idx="28">
                  <c:v>43156</c:v>
                </c:pt>
                <c:pt idx="29">
                  <c:v>43157</c:v>
                </c:pt>
                <c:pt idx="30">
                  <c:v>43158</c:v>
                </c:pt>
              </c:numCache>
            </c:numRef>
          </c:cat>
          <c:val>
            <c:numRef>
              <c:f>Sheet1!$B$2:$B$32</c:f>
              <c:numCache>
                <c:formatCode>General</c:formatCode>
                <c:ptCount val="31"/>
                <c:pt idx="0">
                  <c:v>159387</c:v>
                </c:pt>
                <c:pt idx="1">
                  <c:v>159441</c:v>
                </c:pt>
                <c:pt idx="2">
                  <c:v>159468</c:v>
                </c:pt>
                <c:pt idx="3">
                  <c:v>159498</c:v>
                </c:pt>
                <c:pt idx="4">
                  <c:v>159526</c:v>
                </c:pt>
                <c:pt idx="5">
                  <c:v>159756</c:v>
                </c:pt>
                <c:pt idx="6">
                  <c:v>159931</c:v>
                </c:pt>
                <c:pt idx="7">
                  <c:v>160089</c:v>
                </c:pt>
                <c:pt idx="8">
                  <c:v>160245</c:v>
                </c:pt>
                <c:pt idx="9">
                  <c:v>160397</c:v>
                </c:pt>
                <c:pt idx="10">
                  <c:v>160490</c:v>
                </c:pt>
                <c:pt idx="11">
                  <c:v>160589</c:v>
                </c:pt>
                <c:pt idx="12">
                  <c:v>160646</c:v>
                </c:pt>
                <c:pt idx="13">
                  <c:v>160696</c:v>
                </c:pt>
                <c:pt idx="14">
                  <c:v>160783</c:v>
                </c:pt>
                <c:pt idx="15">
                  <c:v>160909</c:v>
                </c:pt>
                <c:pt idx="16">
                  <c:v>161032</c:v>
                </c:pt>
                <c:pt idx="17">
                  <c:v>161070</c:v>
                </c:pt>
                <c:pt idx="18">
                  <c:v>161115</c:v>
                </c:pt>
                <c:pt idx="19">
                  <c:v>161239</c:v>
                </c:pt>
                <c:pt idx="20">
                  <c:v>161618</c:v>
                </c:pt>
                <c:pt idx="21">
                  <c:v>161909</c:v>
                </c:pt>
                <c:pt idx="22">
                  <c:v>162208</c:v>
                </c:pt>
                <c:pt idx="23">
                  <c:v>162383</c:v>
                </c:pt>
                <c:pt idx="24">
                  <c:v>162539</c:v>
                </c:pt>
                <c:pt idx="25">
                  <c:v>162684</c:v>
                </c:pt>
                <c:pt idx="26">
                  <c:v>162761</c:v>
                </c:pt>
                <c:pt idx="27">
                  <c:v>162828</c:v>
                </c:pt>
                <c:pt idx="28">
                  <c:v>162865</c:v>
                </c:pt>
                <c:pt idx="29">
                  <c:v>162984</c:v>
                </c:pt>
                <c:pt idx="30">
                  <c:v>163104</c:v>
                </c:pt>
              </c:numCache>
            </c:numRef>
          </c:val>
          <c:smooth val="0"/>
          <c:extLst>
            <c:ext xmlns:c16="http://schemas.microsoft.com/office/drawing/2014/chart" uri="{C3380CC4-5D6E-409C-BE32-E72D297353CC}">
              <c16:uniqueId val="{00000000-EF61-4202-ABE3-F0EE6674B4A6}"/>
            </c:ext>
          </c:extLst>
        </c:ser>
        <c:ser>
          <c:idx val="1"/>
          <c:order val="1"/>
          <c:tx>
            <c:strRef>
              <c:f>Sheet1!$C$1</c:f>
              <c:strCache>
                <c:ptCount val="1"/>
                <c:pt idx="0">
                  <c:v>Banco Sabadell</c:v>
                </c:pt>
              </c:strCache>
            </c:strRef>
          </c:tx>
          <c:spPr>
            <a:ln w="28575" cap="rnd">
              <a:solidFill>
                <a:schemeClr val="accent2"/>
              </a:solidFill>
              <a:round/>
            </a:ln>
            <a:effectLst/>
          </c:spPr>
          <c:marker>
            <c:symbol val="none"/>
          </c:marker>
          <c:cat>
            <c:numRef>
              <c:f>Sheet1!$A$2:$A$32</c:f>
              <c:numCache>
                <c:formatCode>m/d/yyyy</c:formatCode>
                <c:ptCount val="31"/>
                <c:pt idx="0">
                  <c:v>43128</c:v>
                </c:pt>
                <c:pt idx="1">
                  <c:v>43129</c:v>
                </c:pt>
                <c:pt idx="2">
                  <c:v>43130</c:v>
                </c:pt>
                <c:pt idx="3">
                  <c:v>43131</c:v>
                </c:pt>
                <c:pt idx="4">
                  <c:v>43132</c:v>
                </c:pt>
                <c:pt idx="5">
                  <c:v>43133</c:v>
                </c:pt>
                <c:pt idx="6">
                  <c:v>43134</c:v>
                </c:pt>
                <c:pt idx="7">
                  <c:v>43135</c:v>
                </c:pt>
                <c:pt idx="8">
                  <c:v>43136</c:v>
                </c:pt>
                <c:pt idx="9">
                  <c:v>43137</c:v>
                </c:pt>
                <c:pt idx="10">
                  <c:v>43138</c:v>
                </c:pt>
                <c:pt idx="11">
                  <c:v>43139</c:v>
                </c:pt>
                <c:pt idx="12">
                  <c:v>43140</c:v>
                </c:pt>
                <c:pt idx="13">
                  <c:v>43141</c:v>
                </c:pt>
                <c:pt idx="14">
                  <c:v>43142</c:v>
                </c:pt>
                <c:pt idx="15">
                  <c:v>43143</c:v>
                </c:pt>
                <c:pt idx="16">
                  <c:v>43144</c:v>
                </c:pt>
                <c:pt idx="17">
                  <c:v>43145</c:v>
                </c:pt>
                <c:pt idx="18">
                  <c:v>43146</c:v>
                </c:pt>
                <c:pt idx="19">
                  <c:v>43147</c:v>
                </c:pt>
                <c:pt idx="20">
                  <c:v>43148</c:v>
                </c:pt>
                <c:pt idx="21">
                  <c:v>43149</c:v>
                </c:pt>
                <c:pt idx="22">
                  <c:v>43150</c:v>
                </c:pt>
                <c:pt idx="23">
                  <c:v>43151</c:v>
                </c:pt>
                <c:pt idx="24">
                  <c:v>43152</c:v>
                </c:pt>
                <c:pt idx="25">
                  <c:v>43153</c:v>
                </c:pt>
                <c:pt idx="26">
                  <c:v>43154</c:v>
                </c:pt>
                <c:pt idx="27">
                  <c:v>43155</c:v>
                </c:pt>
                <c:pt idx="28">
                  <c:v>43156</c:v>
                </c:pt>
                <c:pt idx="29">
                  <c:v>43157</c:v>
                </c:pt>
                <c:pt idx="30">
                  <c:v>43158</c:v>
                </c:pt>
              </c:numCache>
            </c:numRef>
          </c:cat>
          <c:val>
            <c:numRef>
              <c:f>Sheet1!$C$2:$C$32</c:f>
              <c:numCache>
                <c:formatCode>General</c:formatCode>
                <c:ptCount val="31"/>
                <c:pt idx="0">
                  <c:v>53912</c:v>
                </c:pt>
                <c:pt idx="1">
                  <c:v>53909</c:v>
                </c:pt>
                <c:pt idx="2">
                  <c:v>53913</c:v>
                </c:pt>
                <c:pt idx="3">
                  <c:v>53923</c:v>
                </c:pt>
                <c:pt idx="4">
                  <c:v>53931</c:v>
                </c:pt>
                <c:pt idx="5">
                  <c:v>53937</c:v>
                </c:pt>
                <c:pt idx="6">
                  <c:v>53946</c:v>
                </c:pt>
                <c:pt idx="7">
                  <c:v>53949</c:v>
                </c:pt>
                <c:pt idx="8">
                  <c:v>53959</c:v>
                </c:pt>
                <c:pt idx="9">
                  <c:v>53964</c:v>
                </c:pt>
                <c:pt idx="10">
                  <c:v>53972</c:v>
                </c:pt>
                <c:pt idx="11">
                  <c:v>53992</c:v>
                </c:pt>
                <c:pt idx="12">
                  <c:v>53997</c:v>
                </c:pt>
                <c:pt idx="13">
                  <c:v>54000</c:v>
                </c:pt>
                <c:pt idx="14">
                  <c:v>54004</c:v>
                </c:pt>
                <c:pt idx="15">
                  <c:v>54010</c:v>
                </c:pt>
                <c:pt idx="16">
                  <c:v>54023</c:v>
                </c:pt>
                <c:pt idx="17">
                  <c:v>54029</c:v>
                </c:pt>
                <c:pt idx="18">
                  <c:v>54034</c:v>
                </c:pt>
                <c:pt idx="19">
                  <c:v>54039</c:v>
                </c:pt>
                <c:pt idx="20">
                  <c:v>54043</c:v>
                </c:pt>
                <c:pt idx="21">
                  <c:v>54048</c:v>
                </c:pt>
                <c:pt idx="22">
                  <c:v>54054</c:v>
                </c:pt>
                <c:pt idx="23">
                  <c:v>54062</c:v>
                </c:pt>
                <c:pt idx="24">
                  <c:v>54066</c:v>
                </c:pt>
                <c:pt idx="25">
                  <c:v>54064</c:v>
                </c:pt>
                <c:pt idx="26">
                  <c:v>54072</c:v>
                </c:pt>
                <c:pt idx="27">
                  <c:v>54075</c:v>
                </c:pt>
                <c:pt idx="28">
                  <c:v>54070</c:v>
                </c:pt>
                <c:pt idx="29">
                  <c:v>54073</c:v>
                </c:pt>
                <c:pt idx="30">
                  <c:v>54084</c:v>
                </c:pt>
              </c:numCache>
            </c:numRef>
          </c:val>
          <c:smooth val="0"/>
          <c:extLst>
            <c:ext xmlns:c16="http://schemas.microsoft.com/office/drawing/2014/chart" uri="{C3380CC4-5D6E-409C-BE32-E72D297353CC}">
              <c16:uniqueId val="{00000001-EF61-4202-ABE3-F0EE6674B4A6}"/>
            </c:ext>
          </c:extLst>
        </c:ser>
        <c:ser>
          <c:idx val="2"/>
          <c:order val="2"/>
          <c:tx>
            <c:strRef>
              <c:f>Sheet1!$D$1</c:f>
              <c:strCache>
                <c:ptCount val="1"/>
                <c:pt idx="0">
                  <c:v>ING España</c:v>
                </c:pt>
              </c:strCache>
            </c:strRef>
          </c:tx>
          <c:spPr>
            <a:ln w="28575" cap="rnd">
              <a:solidFill>
                <a:schemeClr val="accent3"/>
              </a:solidFill>
              <a:round/>
            </a:ln>
            <a:effectLst/>
          </c:spPr>
          <c:marker>
            <c:symbol val="none"/>
          </c:marker>
          <c:cat>
            <c:numRef>
              <c:f>Sheet1!$A$2:$A$32</c:f>
              <c:numCache>
                <c:formatCode>m/d/yyyy</c:formatCode>
                <c:ptCount val="31"/>
                <c:pt idx="0">
                  <c:v>43128</c:v>
                </c:pt>
                <c:pt idx="1">
                  <c:v>43129</c:v>
                </c:pt>
                <c:pt idx="2">
                  <c:v>43130</c:v>
                </c:pt>
                <c:pt idx="3">
                  <c:v>43131</c:v>
                </c:pt>
                <c:pt idx="4">
                  <c:v>43132</c:v>
                </c:pt>
                <c:pt idx="5">
                  <c:v>43133</c:v>
                </c:pt>
                <c:pt idx="6">
                  <c:v>43134</c:v>
                </c:pt>
                <c:pt idx="7">
                  <c:v>43135</c:v>
                </c:pt>
                <c:pt idx="8">
                  <c:v>43136</c:v>
                </c:pt>
                <c:pt idx="9">
                  <c:v>43137</c:v>
                </c:pt>
                <c:pt idx="10">
                  <c:v>43138</c:v>
                </c:pt>
                <c:pt idx="11">
                  <c:v>43139</c:v>
                </c:pt>
                <c:pt idx="12">
                  <c:v>43140</c:v>
                </c:pt>
                <c:pt idx="13">
                  <c:v>43141</c:v>
                </c:pt>
                <c:pt idx="14">
                  <c:v>43142</c:v>
                </c:pt>
                <c:pt idx="15">
                  <c:v>43143</c:v>
                </c:pt>
                <c:pt idx="16">
                  <c:v>43144</c:v>
                </c:pt>
                <c:pt idx="17">
                  <c:v>43145</c:v>
                </c:pt>
                <c:pt idx="18">
                  <c:v>43146</c:v>
                </c:pt>
                <c:pt idx="19">
                  <c:v>43147</c:v>
                </c:pt>
                <c:pt idx="20">
                  <c:v>43148</c:v>
                </c:pt>
                <c:pt idx="21">
                  <c:v>43149</c:v>
                </c:pt>
                <c:pt idx="22">
                  <c:v>43150</c:v>
                </c:pt>
                <c:pt idx="23">
                  <c:v>43151</c:v>
                </c:pt>
                <c:pt idx="24">
                  <c:v>43152</c:v>
                </c:pt>
                <c:pt idx="25">
                  <c:v>43153</c:v>
                </c:pt>
                <c:pt idx="26">
                  <c:v>43154</c:v>
                </c:pt>
                <c:pt idx="27">
                  <c:v>43155</c:v>
                </c:pt>
                <c:pt idx="28">
                  <c:v>43156</c:v>
                </c:pt>
                <c:pt idx="29">
                  <c:v>43157</c:v>
                </c:pt>
                <c:pt idx="30">
                  <c:v>43158</c:v>
                </c:pt>
              </c:numCache>
            </c:numRef>
          </c:cat>
          <c:val>
            <c:numRef>
              <c:f>Sheet1!$D$2:$D$32</c:f>
              <c:numCache>
                <c:formatCode>General</c:formatCode>
                <c:ptCount val="31"/>
                <c:pt idx="0">
                  <c:v>250837</c:v>
                </c:pt>
                <c:pt idx="1">
                  <c:v>250896</c:v>
                </c:pt>
                <c:pt idx="2">
                  <c:v>250968</c:v>
                </c:pt>
                <c:pt idx="3">
                  <c:v>251038</c:v>
                </c:pt>
                <c:pt idx="4">
                  <c:v>251147</c:v>
                </c:pt>
                <c:pt idx="5">
                  <c:v>251186</c:v>
                </c:pt>
                <c:pt idx="6">
                  <c:v>251226</c:v>
                </c:pt>
                <c:pt idx="7">
                  <c:v>251266</c:v>
                </c:pt>
                <c:pt idx="8">
                  <c:v>251296</c:v>
                </c:pt>
                <c:pt idx="9">
                  <c:v>251382</c:v>
                </c:pt>
                <c:pt idx="10">
                  <c:v>251437</c:v>
                </c:pt>
                <c:pt idx="11">
                  <c:v>251461</c:v>
                </c:pt>
                <c:pt idx="12">
                  <c:v>251515</c:v>
                </c:pt>
                <c:pt idx="13">
                  <c:v>251547</c:v>
                </c:pt>
                <c:pt idx="14">
                  <c:v>251598</c:v>
                </c:pt>
                <c:pt idx="15">
                  <c:v>251659</c:v>
                </c:pt>
                <c:pt idx="16">
                  <c:v>251709</c:v>
                </c:pt>
                <c:pt idx="17">
                  <c:v>251774</c:v>
                </c:pt>
                <c:pt idx="18">
                  <c:v>251807</c:v>
                </c:pt>
                <c:pt idx="19">
                  <c:v>251853</c:v>
                </c:pt>
                <c:pt idx="20">
                  <c:v>251897</c:v>
                </c:pt>
                <c:pt idx="21">
                  <c:v>251963</c:v>
                </c:pt>
                <c:pt idx="22">
                  <c:v>252012</c:v>
                </c:pt>
                <c:pt idx="23">
                  <c:v>252090</c:v>
                </c:pt>
                <c:pt idx="24">
                  <c:v>252151</c:v>
                </c:pt>
                <c:pt idx="25">
                  <c:v>252221</c:v>
                </c:pt>
                <c:pt idx="26">
                  <c:v>252263</c:v>
                </c:pt>
                <c:pt idx="27">
                  <c:v>252298</c:v>
                </c:pt>
                <c:pt idx="28">
                  <c:v>252369</c:v>
                </c:pt>
                <c:pt idx="29">
                  <c:v>252435</c:v>
                </c:pt>
                <c:pt idx="30">
                  <c:v>252472</c:v>
                </c:pt>
              </c:numCache>
            </c:numRef>
          </c:val>
          <c:smooth val="0"/>
          <c:extLst>
            <c:ext xmlns:c16="http://schemas.microsoft.com/office/drawing/2014/chart" uri="{C3380CC4-5D6E-409C-BE32-E72D297353CC}">
              <c16:uniqueId val="{00000002-EF61-4202-ABE3-F0EE6674B4A6}"/>
            </c:ext>
          </c:extLst>
        </c:ser>
        <c:ser>
          <c:idx val="3"/>
          <c:order val="3"/>
          <c:tx>
            <c:strRef>
              <c:f>Sheet1!$E$1</c:f>
              <c:strCache>
                <c:ptCount val="1"/>
                <c:pt idx="0">
                  <c:v>bankinter</c:v>
                </c:pt>
              </c:strCache>
            </c:strRef>
          </c:tx>
          <c:spPr>
            <a:ln w="28575" cap="rnd">
              <a:solidFill>
                <a:schemeClr val="accent4"/>
              </a:solidFill>
              <a:round/>
            </a:ln>
            <a:effectLst/>
          </c:spPr>
          <c:marker>
            <c:symbol val="none"/>
          </c:marker>
          <c:cat>
            <c:numRef>
              <c:f>Sheet1!$A$2:$A$32</c:f>
              <c:numCache>
                <c:formatCode>m/d/yyyy</c:formatCode>
                <c:ptCount val="31"/>
                <c:pt idx="0">
                  <c:v>43128</c:v>
                </c:pt>
                <c:pt idx="1">
                  <c:v>43129</c:v>
                </c:pt>
                <c:pt idx="2">
                  <c:v>43130</c:v>
                </c:pt>
                <c:pt idx="3">
                  <c:v>43131</c:v>
                </c:pt>
                <c:pt idx="4">
                  <c:v>43132</c:v>
                </c:pt>
                <c:pt idx="5">
                  <c:v>43133</c:v>
                </c:pt>
                <c:pt idx="6">
                  <c:v>43134</c:v>
                </c:pt>
                <c:pt idx="7">
                  <c:v>43135</c:v>
                </c:pt>
                <c:pt idx="8">
                  <c:v>43136</c:v>
                </c:pt>
                <c:pt idx="9">
                  <c:v>43137</c:v>
                </c:pt>
                <c:pt idx="10">
                  <c:v>43138</c:v>
                </c:pt>
                <c:pt idx="11">
                  <c:v>43139</c:v>
                </c:pt>
                <c:pt idx="12">
                  <c:v>43140</c:v>
                </c:pt>
                <c:pt idx="13">
                  <c:v>43141</c:v>
                </c:pt>
                <c:pt idx="14">
                  <c:v>43142</c:v>
                </c:pt>
                <c:pt idx="15">
                  <c:v>43143</c:v>
                </c:pt>
                <c:pt idx="16">
                  <c:v>43144</c:v>
                </c:pt>
                <c:pt idx="17">
                  <c:v>43145</c:v>
                </c:pt>
                <c:pt idx="18">
                  <c:v>43146</c:v>
                </c:pt>
                <c:pt idx="19">
                  <c:v>43147</c:v>
                </c:pt>
                <c:pt idx="20">
                  <c:v>43148</c:v>
                </c:pt>
                <c:pt idx="21">
                  <c:v>43149</c:v>
                </c:pt>
                <c:pt idx="22">
                  <c:v>43150</c:v>
                </c:pt>
                <c:pt idx="23">
                  <c:v>43151</c:v>
                </c:pt>
                <c:pt idx="24">
                  <c:v>43152</c:v>
                </c:pt>
                <c:pt idx="25">
                  <c:v>43153</c:v>
                </c:pt>
                <c:pt idx="26">
                  <c:v>43154</c:v>
                </c:pt>
                <c:pt idx="27">
                  <c:v>43155</c:v>
                </c:pt>
                <c:pt idx="28">
                  <c:v>43156</c:v>
                </c:pt>
                <c:pt idx="29">
                  <c:v>43157</c:v>
                </c:pt>
                <c:pt idx="30">
                  <c:v>43158</c:v>
                </c:pt>
              </c:numCache>
            </c:numRef>
          </c:cat>
          <c:val>
            <c:numRef>
              <c:f>Sheet1!$E$2:$E$32</c:f>
              <c:numCache>
                <c:formatCode>General</c:formatCode>
                <c:ptCount val="31"/>
                <c:pt idx="0">
                  <c:v>101198</c:v>
                </c:pt>
                <c:pt idx="1">
                  <c:v>101247</c:v>
                </c:pt>
                <c:pt idx="2">
                  <c:v>101302</c:v>
                </c:pt>
                <c:pt idx="3">
                  <c:v>101372</c:v>
                </c:pt>
                <c:pt idx="4">
                  <c:v>101406</c:v>
                </c:pt>
                <c:pt idx="5">
                  <c:v>101425</c:v>
                </c:pt>
                <c:pt idx="6">
                  <c:v>101414</c:v>
                </c:pt>
                <c:pt idx="7">
                  <c:v>101413</c:v>
                </c:pt>
                <c:pt idx="8">
                  <c:v>101416</c:v>
                </c:pt>
                <c:pt idx="9">
                  <c:v>101472</c:v>
                </c:pt>
                <c:pt idx="10">
                  <c:v>101493</c:v>
                </c:pt>
                <c:pt idx="11">
                  <c:v>101523</c:v>
                </c:pt>
                <c:pt idx="12">
                  <c:v>101551</c:v>
                </c:pt>
                <c:pt idx="13">
                  <c:v>101582</c:v>
                </c:pt>
                <c:pt idx="14">
                  <c:v>101602</c:v>
                </c:pt>
                <c:pt idx="15">
                  <c:v>101628</c:v>
                </c:pt>
                <c:pt idx="16">
                  <c:v>101650</c:v>
                </c:pt>
                <c:pt idx="17">
                  <c:v>101678</c:v>
                </c:pt>
                <c:pt idx="18">
                  <c:v>101703</c:v>
                </c:pt>
                <c:pt idx="19">
                  <c:v>101719</c:v>
                </c:pt>
                <c:pt idx="20">
                  <c:v>101743</c:v>
                </c:pt>
                <c:pt idx="21">
                  <c:v>101782</c:v>
                </c:pt>
                <c:pt idx="22">
                  <c:v>101811</c:v>
                </c:pt>
                <c:pt idx="23">
                  <c:v>101839</c:v>
                </c:pt>
                <c:pt idx="24">
                  <c:v>101867</c:v>
                </c:pt>
                <c:pt idx="25">
                  <c:v>101885</c:v>
                </c:pt>
                <c:pt idx="26">
                  <c:v>101907</c:v>
                </c:pt>
                <c:pt idx="27">
                  <c:v>101940</c:v>
                </c:pt>
                <c:pt idx="28">
                  <c:v>101970</c:v>
                </c:pt>
                <c:pt idx="29">
                  <c:v>102005</c:v>
                </c:pt>
                <c:pt idx="30">
                  <c:v>102024</c:v>
                </c:pt>
              </c:numCache>
            </c:numRef>
          </c:val>
          <c:smooth val="0"/>
          <c:extLst>
            <c:ext xmlns:c16="http://schemas.microsoft.com/office/drawing/2014/chart" uri="{C3380CC4-5D6E-409C-BE32-E72D297353CC}">
              <c16:uniqueId val="{00000003-EF61-4202-ABE3-F0EE6674B4A6}"/>
            </c:ext>
          </c:extLst>
        </c:ser>
        <c:ser>
          <c:idx val="4"/>
          <c:order val="4"/>
          <c:tx>
            <c:strRef>
              <c:f>Sheet1!$F$1</c:f>
              <c:strCache>
                <c:ptCount val="1"/>
                <c:pt idx="0">
                  <c:v>BBVA España</c:v>
                </c:pt>
              </c:strCache>
            </c:strRef>
          </c:tx>
          <c:spPr>
            <a:ln w="28575" cap="rnd">
              <a:solidFill>
                <a:schemeClr val="accent5"/>
              </a:solidFill>
              <a:round/>
            </a:ln>
            <a:effectLst/>
          </c:spPr>
          <c:marker>
            <c:symbol val="none"/>
          </c:marker>
          <c:cat>
            <c:numRef>
              <c:f>Sheet1!$A$2:$A$32</c:f>
              <c:numCache>
                <c:formatCode>m/d/yyyy</c:formatCode>
                <c:ptCount val="31"/>
                <c:pt idx="0">
                  <c:v>43128</c:v>
                </c:pt>
                <c:pt idx="1">
                  <c:v>43129</c:v>
                </c:pt>
                <c:pt idx="2">
                  <c:v>43130</c:v>
                </c:pt>
                <c:pt idx="3">
                  <c:v>43131</c:v>
                </c:pt>
                <c:pt idx="4">
                  <c:v>43132</c:v>
                </c:pt>
                <c:pt idx="5">
                  <c:v>43133</c:v>
                </c:pt>
                <c:pt idx="6">
                  <c:v>43134</c:v>
                </c:pt>
                <c:pt idx="7">
                  <c:v>43135</c:v>
                </c:pt>
                <c:pt idx="8">
                  <c:v>43136</c:v>
                </c:pt>
                <c:pt idx="9">
                  <c:v>43137</c:v>
                </c:pt>
                <c:pt idx="10">
                  <c:v>43138</c:v>
                </c:pt>
                <c:pt idx="11">
                  <c:v>43139</c:v>
                </c:pt>
                <c:pt idx="12">
                  <c:v>43140</c:v>
                </c:pt>
                <c:pt idx="13">
                  <c:v>43141</c:v>
                </c:pt>
                <c:pt idx="14">
                  <c:v>43142</c:v>
                </c:pt>
                <c:pt idx="15">
                  <c:v>43143</c:v>
                </c:pt>
                <c:pt idx="16">
                  <c:v>43144</c:v>
                </c:pt>
                <c:pt idx="17">
                  <c:v>43145</c:v>
                </c:pt>
                <c:pt idx="18">
                  <c:v>43146</c:v>
                </c:pt>
                <c:pt idx="19">
                  <c:v>43147</c:v>
                </c:pt>
                <c:pt idx="20">
                  <c:v>43148</c:v>
                </c:pt>
                <c:pt idx="21">
                  <c:v>43149</c:v>
                </c:pt>
                <c:pt idx="22">
                  <c:v>43150</c:v>
                </c:pt>
                <c:pt idx="23">
                  <c:v>43151</c:v>
                </c:pt>
                <c:pt idx="24">
                  <c:v>43152</c:v>
                </c:pt>
                <c:pt idx="25">
                  <c:v>43153</c:v>
                </c:pt>
                <c:pt idx="26">
                  <c:v>43154</c:v>
                </c:pt>
                <c:pt idx="27">
                  <c:v>43155</c:v>
                </c:pt>
                <c:pt idx="28">
                  <c:v>43156</c:v>
                </c:pt>
                <c:pt idx="29">
                  <c:v>43157</c:v>
                </c:pt>
                <c:pt idx="30">
                  <c:v>43158</c:v>
                </c:pt>
              </c:numCache>
            </c:numRef>
          </c:cat>
          <c:val>
            <c:numRef>
              <c:f>Sheet1!$F$2:$F$32</c:f>
              <c:numCache>
                <c:formatCode>General</c:formatCode>
                <c:ptCount val="31"/>
                <c:pt idx="0">
                  <c:v>165658</c:v>
                </c:pt>
                <c:pt idx="1">
                  <c:v>165686</c:v>
                </c:pt>
                <c:pt idx="2">
                  <c:v>165702</c:v>
                </c:pt>
                <c:pt idx="3">
                  <c:v>165725</c:v>
                </c:pt>
                <c:pt idx="4">
                  <c:v>165747</c:v>
                </c:pt>
                <c:pt idx="5">
                  <c:v>165779</c:v>
                </c:pt>
                <c:pt idx="6">
                  <c:v>165800</c:v>
                </c:pt>
                <c:pt idx="7">
                  <c:v>165828</c:v>
                </c:pt>
                <c:pt idx="8">
                  <c:v>165879</c:v>
                </c:pt>
                <c:pt idx="9">
                  <c:v>165955</c:v>
                </c:pt>
                <c:pt idx="10">
                  <c:v>166013</c:v>
                </c:pt>
                <c:pt idx="11">
                  <c:v>166084</c:v>
                </c:pt>
                <c:pt idx="12">
                  <c:v>166131</c:v>
                </c:pt>
                <c:pt idx="13">
                  <c:v>166189</c:v>
                </c:pt>
                <c:pt idx="14">
                  <c:v>166236</c:v>
                </c:pt>
                <c:pt idx="15">
                  <c:v>166305</c:v>
                </c:pt>
                <c:pt idx="16">
                  <c:v>166369</c:v>
                </c:pt>
                <c:pt idx="17">
                  <c:v>166430</c:v>
                </c:pt>
                <c:pt idx="18">
                  <c:v>166613</c:v>
                </c:pt>
                <c:pt idx="19">
                  <c:v>166848</c:v>
                </c:pt>
                <c:pt idx="20">
                  <c:v>166920</c:v>
                </c:pt>
                <c:pt idx="21">
                  <c:v>167008</c:v>
                </c:pt>
                <c:pt idx="22">
                  <c:v>167066</c:v>
                </c:pt>
                <c:pt idx="23">
                  <c:v>167094</c:v>
                </c:pt>
                <c:pt idx="24">
                  <c:v>167169</c:v>
                </c:pt>
                <c:pt idx="25">
                  <c:v>167241</c:v>
                </c:pt>
                <c:pt idx="26">
                  <c:v>167357</c:v>
                </c:pt>
                <c:pt idx="27">
                  <c:v>167455</c:v>
                </c:pt>
                <c:pt idx="28">
                  <c:v>167537</c:v>
                </c:pt>
                <c:pt idx="29">
                  <c:v>167658</c:v>
                </c:pt>
                <c:pt idx="30">
                  <c:v>167759</c:v>
                </c:pt>
              </c:numCache>
            </c:numRef>
          </c:val>
          <c:smooth val="0"/>
          <c:extLst>
            <c:ext xmlns:c16="http://schemas.microsoft.com/office/drawing/2014/chart" uri="{C3380CC4-5D6E-409C-BE32-E72D297353CC}">
              <c16:uniqueId val="{00000004-EF61-4202-ABE3-F0EE6674B4A6}"/>
            </c:ext>
          </c:extLst>
        </c:ser>
        <c:dLbls>
          <c:showLegendKey val="0"/>
          <c:showVal val="0"/>
          <c:showCatName val="0"/>
          <c:showSerName val="0"/>
          <c:showPercent val="0"/>
          <c:showBubbleSize val="0"/>
        </c:dLbls>
        <c:smooth val="0"/>
        <c:axId val="341192592"/>
        <c:axId val="341190296"/>
      </c:lineChart>
      <c:dateAx>
        <c:axId val="3411925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1190296"/>
        <c:crosses val="autoZero"/>
        <c:auto val="1"/>
        <c:lblOffset val="100"/>
        <c:baseTimeUnit val="days"/>
      </c:dateAx>
      <c:valAx>
        <c:axId val="3411902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1192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Banco Santander España</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64.602800000000002</c:v>
                </c:pt>
                <c:pt idx="1">
                  <c:v>48.4848</c:v>
                </c:pt>
                <c:pt idx="2">
                  <c:v>100</c:v>
                </c:pt>
                <c:pt idx="3">
                  <c:v>60</c:v>
                </c:pt>
                <c:pt idx="4">
                  <c:v>100</c:v>
                </c:pt>
                <c:pt idx="5">
                  <c:v>100</c:v>
                </c:pt>
              </c:numCache>
            </c:numRef>
          </c:val>
          <c:extLst>
            <c:ext xmlns:c16="http://schemas.microsoft.com/office/drawing/2014/chart" uri="{C3380CC4-5D6E-409C-BE32-E72D297353CC}">
              <c16:uniqueId val="{00000000-16C5-457D-AEC8-54372A23105A}"/>
            </c:ext>
          </c:extLst>
        </c:ser>
        <c:ser>
          <c:idx val="1"/>
          <c:order val="1"/>
          <c:tx>
            <c:strRef>
              <c:f>Sheet1!$C$1</c:f>
              <c:strCache>
                <c:ptCount val="1"/>
                <c:pt idx="0">
                  <c:v>Banco Sabadell</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21.421800000000001</c:v>
                </c:pt>
                <c:pt idx="1">
                  <c:v>90.909099999999995</c:v>
                </c:pt>
                <c:pt idx="2">
                  <c:v>6.6571999999999996</c:v>
                </c:pt>
                <c:pt idx="3">
                  <c:v>0</c:v>
                </c:pt>
                <c:pt idx="4">
                  <c:v>10.601699999999999</c:v>
                </c:pt>
                <c:pt idx="5">
                  <c:v>13.5337</c:v>
                </c:pt>
              </c:numCache>
            </c:numRef>
          </c:val>
          <c:extLst>
            <c:ext xmlns:c16="http://schemas.microsoft.com/office/drawing/2014/chart" uri="{C3380CC4-5D6E-409C-BE32-E72D297353CC}">
              <c16:uniqueId val="{00000001-16C5-457D-AEC8-54372A23105A}"/>
            </c:ext>
          </c:extLst>
        </c:ser>
        <c:ser>
          <c:idx val="2"/>
          <c:order val="2"/>
          <c:tx>
            <c:strRef>
              <c:f>Sheet1!$D$1</c:f>
              <c:strCache>
                <c:ptCount val="1"/>
                <c:pt idx="0">
                  <c:v>ING España</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100</c:v>
                </c:pt>
                <c:pt idx="1">
                  <c:v>57.575800000000001</c:v>
                </c:pt>
                <c:pt idx="2">
                  <c:v>17.627199999999998</c:v>
                </c:pt>
                <c:pt idx="3">
                  <c:v>55</c:v>
                </c:pt>
                <c:pt idx="4">
                  <c:v>9.5114999999999998</c:v>
                </c:pt>
                <c:pt idx="5">
                  <c:v>28.651599999999998</c:v>
                </c:pt>
              </c:numCache>
            </c:numRef>
          </c:val>
          <c:extLst>
            <c:ext xmlns:c16="http://schemas.microsoft.com/office/drawing/2014/chart" uri="{C3380CC4-5D6E-409C-BE32-E72D297353CC}">
              <c16:uniqueId val="{00000002-16C5-457D-AEC8-54372A23105A}"/>
            </c:ext>
          </c:extLst>
        </c:ser>
        <c:ser>
          <c:idx val="3"/>
          <c:order val="3"/>
          <c:tx>
            <c:strRef>
              <c:f>Sheet1!$E$1</c:f>
              <c:strCache>
                <c:ptCount val="1"/>
                <c:pt idx="0">
                  <c:v>bankinter</c:v>
                </c:pt>
              </c:strCache>
            </c:strRef>
          </c:tx>
          <c:spPr>
            <a:ln w="28575" cap="rnd">
              <a:solidFill>
                <a:schemeClr val="accent4"/>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Sheet1!$E$2:$E$7</c:f>
              <c:numCache>
                <c:formatCode>General</c:formatCode>
                <c:ptCount val="6"/>
                <c:pt idx="0">
                  <c:v>40.409999999999997</c:v>
                </c:pt>
                <c:pt idx="1">
                  <c:v>34.848500000000001</c:v>
                </c:pt>
                <c:pt idx="2">
                  <c:v>6.4764999999999997</c:v>
                </c:pt>
                <c:pt idx="3">
                  <c:v>100</c:v>
                </c:pt>
                <c:pt idx="4">
                  <c:v>14.301299999999999</c:v>
                </c:pt>
                <c:pt idx="5">
                  <c:v>36.613500000000002</c:v>
                </c:pt>
              </c:numCache>
            </c:numRef>
          </c:val>
          <c:extLst>
            <c:ext xmlns:c16="http://schemas.microsoft.com/office/drawing/2014/chart" uri="{C3380CC4-5D6E-409C-BE32-E72D297353CC}">
              <c16:uniqueId val="{00000003-16C5-457D-AEC8-54372A23105A}"/>
            </c:ext>
          </c:extLst>
        </c:ser>
        <c:ser>
          <c:idx val="4"/>
          <c:order val="4"/>
          <c:tx>
            <c:strRef>
              <c:f>Sheet1!$F$1</c:f>
              <c:strCache>
                <c:ptCount val="1"/>
                <c:pt idx="0">
                  <c:v>BBVA España</c:v>
                </c:pt>
              </c:strCache>
            </c:strRef>
          </c:tx>
          <c:spPr>
            <a:ln w="28575" cap="rnd">
              <a:solidFill>
                <a:schemeClr val="accent5"/>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Sheet1!$F$2:$F$7</c:f>
              <c:numCache>
                <c:formatCode>General</c:formatCode>
                <c:ptCount val="6"/>
                <c:pt idx="0">
                  <c:v>66.446600000000004</c:v>
                </c:pt>
                <c:pt idx="1">
                  <c:v>100</c:v>
                </c:pt>
                <c:pt idx="2">
                  <c:v>26.125800000000002</c:v>
                </c:pt>
                <c:pt idx="3">
                  <c:v>0</c:v>
                </c:pt>
                <c:pt idx="4">
                  <c:v>12.251899999999999</c:v>
                </c:pt>
                <c:pt idx="5">
                  <c:v>54.585700000000003</c:v>
                </c:pt>
              </c:numCache>
            </c:numRef>
          </c:val>
          <c:extLst>
            <c:ext xmlns:c16="http://schemas.microsoft.com/office/drawing/2014/chart" uri="{C3380CC4-5D6E-409C-BE32-E72D297353CC}">
              <c16:uniqueId val="{00000004-16C5-457D-AEC8-54372A23105A}"/>
            </c:ext>
          </c:extLst>
        </c:ser>
        <c:dLbls>
          <c:showLegendKey val="0"/>
          <c:showVal val="0"/>
          <c:showCatName val="0"/>
          <c:showSerName val="0"/>
          <c:showPercent val="0"/>
          <c:showBubbleSize val="0"/>
        </c:dLbls>
        <c:axId val="341195872"/>
        <c:axId val="341196200"/>
      </c:radarChart>
      <c:catAx>
        <c:axId val="3411958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1196200"/>
        <c:crosses val="autoZero"/>
        <c:auto val="1"/>
        <c:lblAlgn val="ctr"/>
        <c:lblOffset val="100"/>
        <c:noMultiLvlLbl val="0"/>
      </c:catAx>
      <c:valAx>
        <c:axId val="3411962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1195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Santander España</c:v>
                </c:pt>
              </c:strCache>
            </c:strRef>
          </c:tx>
          <c:spPr>
            <a:ln w="28575" cap="rnd">
              <a:solidFill>
                <a:schemeClr val="accent1"/>
              </a:solidFill>
              <a:round/>
            </a:ln>
            <a:effectLst/>
          </c:spPr>
          <c:marker>
            <c:symbol val="none"/>
          </c:marker>
          <c:cat>
            <c:numRef>
              <c:f>Sheet1!$A$2:$A$32</c:f>
              <c:numCache>
                <c:formatCode>m/d/yyyy</c:formatCode>
                <c:ptCount val="31"/>
                <c:pt idx="0">
                  <c:v>43128</c:v>
                </c:pt>
                <c:pt idx="1">
                  <c:v>43129</c:v>
                </c:pt>
                <c:pt idx="2">
                  <c:v>43130</c:v>
                </c:pt>
                <c:pt idx="3">
                  <c:v>43131</c:v>
                </c:pt>
                <c:pt idx="4">
                  <c:v>43132</c:v>
                </c:pt>
                <c:pt idx="5">
                  <c:v>43133</c:v>
                </c:pt>
                <c:pt idx="6">
                  <c:v>43134</c:v>
                </c:pt>
                <c:pt idx="7">
                  <c:v>43135</c:v>
                </c:pt>
                <c:pt idx="8">
                  <c:v>43136</c:v>
                </c:pt>
                <c:pt idx="9">
                  <c:v>43137</c:v>
                </c:pt>
                <c:pt idx="10">
                  <c:v>43138</c:v>
                </c:pt>
                <c:pt idx="11">
                  <c:v>43139</c:v>
                </c:pt>
                <c:pt idx="12">
                  <c:v>43140</c:v>
                </c:pt>
                <c:pt idx="13">
                  <c:v>43141</c:v>
                </c:pt>
                <c:pt idx="14">
                  <c:v>43142</c:v>
                </c:pt>
                <c:pt idx="15">
                  <c:v>43143</c:v>
                </c:pt>
                <c:pt idx="16">
                  <c:v>43144</c:v>
                </c:pt>
                <c:pt idx="17">
                  <c:v>43145</c:v>
                </c:pt>
                <c:pt idx="18">
                  <c:v>43146</c:v>
                </c:pt>
                <c:pt idx="19">
                  <c:v>43147</c:v>
                </c:pt>
                <c:pt idx="20">
                  <c:v>43148</c:v>
                </c:pt>
                <c:pt idx="21">
                  <c:v>43149</c:v>
                </c:pt>
                <c:pt idx="22">
                  <c:v>43150</c:v>
                </c:pt>
                <c:pt idx="23">
                  <c:v>43151</c:v>
                </c:pt>
                <c:pt idx="24">
                  <c:v>43152</c:v>
                </c:pt>
                <c:pt idx="25">
                  <c:v>43153</c:v>
                </c:pt>
                <c:pt idx="26">
                  <c:v>43154</c:v>
                </c:pt>
                <c:pt idx="27">
                  <c:v>43155</c:v>
                </c:pt>
                <c:pt idx="28">
                  <c:v>43156</c:v>
                </c:pt>
                <c:pt idx="29">
                  <c:v>43157</c:v>
                </c:pt>
                <c:pt idx="30">
                  <c:v>43158</c:v>
                </c:pt>
              </c:numCache>
            </c:numRef>
          </c:cat>
          <c:val>
            <c:numRef>
              <c:f>Sheet1!$B$2:$B$32</c:f>
              <c:numCache>
                <c:formatCode>General</c:formatCode>
                <c:ptCount val="31"/>
                <c:pt idx="0">
                  <c:v>0.18132992006425</c:v>
                </c:pt>
                <c:pt idx="1">
                  <c:v>1.2527130615880999</c:v>
                </c:pt>
                <c:pt idx="2">
                  <c:v>0.54341691020607996</c:v>
                </c:pt>
                <c:pt idx="3">
                  <c:v>0.15550246734761999</c:v>
                </c:pt>
                <c:pt idx="4">
                  <c:v>0.22380761322032</c:v>
                </c:pt>
                <c:pt idx="5">
                  <c:v>0.58067789602922004</c:v>
                </c:pt>
                <c:pt idx="6">
                  <c:v>0</c:v>
                </c:pt>
                <c:pt idx="7">
                  <c:v>0</c:v>
                </c:pt>
                <c:pt idx="8">
                  <c:v>0.24911498623312001</c:v>
                </c:pt>
                <c:pt idx="9">
                  <c:v>0.56168561822842999</c:v>
                </c:pt>
                <c:pt idx="10">
                  <c:v>5.1731767668268001E-2</c:v>
                </c:pt>
                <c:pt idx="11">
                  <c:v>6.6027569624826005E-2</c:v>
                </c:pt>
                <c:pt idx="12">
                  <c:v>0.23409726243175</c:v>
                </c:pt>
                <c:pt idx="13">
                  <c:v>0</c:v>
                </c:pt>
                <c:pt idx="14">
                  <c:v>0</c:v>
                </c:pt>
                <c:pt idx="15">
                  <c:v>0.34505054524202999</c:v>
                </c:pt>
                <c:pt idx="16">
                  <c:v>0.42430266509287001</c:v>
                </c:pt>
                <c:pt idx="17">
                  <c:v>0.95808160148027999</c:v>
                </c:pt>
                <c:pt idx="18">
                  <c:v>0.18684975045315999</c:v>
                </c:pt>
                <c:pt idx="19">
                  <c:v>0.40018116728814002</c:v>
                </c:pt>
                <c:pt idx="20">
                  <c:v>0</c:v>
                </c:pt>
                <c:pt idx="21">
                  <c:v>0</c:v>
                </c:pt>
                <c:pt idx="22">
                  <c:v>0.20548198793024999</c:v>
                </c:pt>
                <c:pt idx="23">
                  <c:v>0.54838411534551001</c:v>
                </c:pt>
                <c:pt idx="24">
                  <c:v>3.0161084814201999E-2</c:v>
                </c:pt>
                <c:pt idx="25">
                  <c:v>5.7191702898327999E-2</c:v>
                </c:pt>
                <c:pt idx="26">
                  <c:v>9.9863570998389994E-2</c:v>
                </c:pt>
                <c:pt idx="27">
                  <c:v>0</c:v>
                </c:pt>
                <c:pt idx="28">
                  <c:v>0</c:v>
                </c:pt>
                <c:pt idx="29">
                  <c:v>0.26638187130196</c:v>
                </c:pt>
                <c:pt idx="30">
                  <c:v>9.6906356566325999E-2</c:v>
                </c:pt>
              </c:numCache>
            </c:numRef>
          </c:val>
          <c:smooth val="0"/>
          <c:extLst>
            <c:ext xmlns:c16="http://schemas.microsoft.com/office/drawing/2014/chart" uri="{C3380CC4-5D6E-409C-BE32-E72D297353CC}">
              <c16:uniqueId val="{00000000-67B7-484D-8323-9E87AE96AEEF}"/>
            </c:ext>
          </c:extLst>
        </c:ser>
        <c:ser>
          <c:idx val="1"/>
          <c:order val="1"/>
          <c:tx>
            <c:strRef>
              <c:f>Sheet1!$C$1</c:f>
              <c:strCache>
                <c:ptCount val="1"/>
                <c:pt idx="0">
                  <c:v>Banco Sabadell</c:v>
                </c:pt>
              </c:strCache>
            </c:strRef>
          </c:tx>
          <c:spPr>
            <a:ln w="28575" cap="rnd">
              <a:solidFill>
                <a:schemeClr val="accent2"/>
              </a:solidFill>
              <a:round/>
            </a:ln>
            <a:effectLst/>
          </c:spPr>
          <c:marker>
            <c:symbol val="none"/>
          </c:marker>
          <c:cat>
            <c:numRef>
              <c:f>Sheet1!$A$2:$A$32</c:f>
              <c:numCache>
                <c:formatCode>m/d/yyyy</c:formatCode>
                <c:ptCount val="31"/>
                <c:pt idx="0">
                  <c:v>43128</c:v>
                </c:pt>
                <c:pt idx="1">
                  <c:v>43129</c:v>
                </c:pt>
                <c:pt idx="2">
                  <c:v>43130</c:v>
                </c:pt>
                <c:pt idx="3">
                  <c:v>43131</c:v>
                </c:pt>
                <c:pt idx="4">
                  <c:v>43132</c:v>
                </c:pt>
                <c:pt idx="5">
                  <c:v>43133</c:v>
                </c:pt>
                <c:pt idx="6">
                  <c:v>43134</c:v>
                </c:pt>
                <c:pt idx="7">
                  <c:v>43135</c:v>
                </c:pt>
                <c:pt idx="8">
                  <c:v>43136</c:v>
                </c:pt>
                <c:pt idx="9">
                  <c:v>43137</c:v>
                </c:pt>
                <c:pt idx="10">
                  <c:v>43138</c:v>
                </c:pt>
                <c:pt idx="11">
                  <c:v>43139</c:v>
                </c:pt>
                <c:pt idx="12">
                  <c:v>43140</c:v>
                </c:pt>
                <c:pt idx="13">
                  <c:v>43141</c:v>
                </c:pt>
                <c:pt idx="14">
                  <c:v>43142</c:v>
                </c:pt>
                <c:pt idx="15">
                  <c:v>43143</c:v>
                </c:pt>
                <c:pt idx="16">
                  <c:v>43144</c:v>
                </c:pt>
                <c:pt idx="17">
                  <c:v>43145</c:v>
                </c:pt>
                <c:pt idx="18">
                  <c:v>43146</c:v>
                </c:pt>
                <c:pt idx="19">
                  <c:v>43147</c:v>
                </c:pt>
                <c:pt idx="20">
                  <c:v>43148</c:v>
                </c:pt>
                <c:pt idx="21">
                  <c:v>43149</c:v>
                </c:pt>
                <c:pt idx="22">
                  <c:v>43150</c:v>
                </c:pt>
                <c:pt idx="23">
                  <c:v>43151</c:v>
                </c:pt>
                <c:pt idx="24">
                  <c:v>43152</c:v>
                </c:pt>
                <c:pt idx="25">
                  <c:v>43153</c:v>
                </c:pt>
                <c:pt idx="26">
                  <c:v>43154</c:v>
                </c:pt>
                <c:pt idx="27">
                  <c:v>43155</c:v>
                </c:pt>
                <c:pt idx="28">
                  <c:v>43156</c:v>
                </c:pt>
                <c:pt idx="29">
                  <c:v>43157</c:v>
                </c:pt>
                <c:pt idx="30">
                  <c:v>43158</c:v>
                </c:pt>
              </c:numCache>
            </c:numRef>
          </c:cat>
          <c:val>
            <c:numRef>
              <c:f>Sheet1!$C$2:$C$32</c:f>
              <c:numCache>
                <c:formatCode>General</c:formatCode>
                <c:ptCount val="31"/>
                <c:pt idx="0">
                  <c:v>4.8226739872385002E-2</c:v>
                </c:pt>
                <c:pt idx="1">
                  <c:v>6.8014592221603998E-2</c:v>
                </c:pt>
                <c:pt idx="2">
                  <c:v>3.8953089350967002E-2</c:v>
                </c:pt>
                <c:pt idx="3">
                  <c:v>2.8747357097815E-2</c:v>
                </c:pt>
                <c:pt idx="4">
                  <c:v>5.9339477441726997E-2</c:v>
                </c:pt>
                <c:pt idx="5">
                  <c:v>0</c:v>
                </c:pt>
                <c:pt idx="6">
                  <c:v>0.12235590738028999</c:v>
                </c:pt>
                <c:pt idx="7">
                  <c:v>0</c:v>
                </c:pt>
                <c:pt idx="8">
                  <c:v>3.1508321903843999E-2</c:v>
                </c:pt>
                <c:pt idx="9">
                  <c:v>3.5210615073850003E-2</c:v>
                </c:pt>
                <c:pt idx="10">
                  <c:v>2.5941298547286998E-2</c:v>
                </c:pt>
                <c:pt idx="11">
                  <c:v>4.2606794857544997E-2</c:v>
                </c:pt>
                <c:pt idx="12">
                  <c:v>3.5189095084639001E-2</c:v>
                </c:pt>
                <c:pt idx="13">
                  <c:v>4.1976863340618002E-2</c:v>
                </c:pt>
                <c:pt idx="14">
                  <c:v>7.4071330691455994E-2</c:v>
                </c:pt>
                <c:pt idx="15">
                  <c:v>2.9625789249542001E-2</c:v>
                </c:pt>
                <c:pt idx="16">
                  <c:v>1.5550947867299001E-2</c:v>
                </c:pt>
                <c:pt idx="17">
                  <c:v>8.8229124248818E-2</c:v>
                </c:pt>
                <c:pt idx="18">
                  <c:v>5.4906751062661997E-2</c:v>
                </c:pt>
                <c:pt idx="19">
                  <c:v>4.163890739507E-2</c:v>
                </c:pt>
                <c:pt idx="20">
                  <c:v>1.1102681297533E-2</c:v>
                </c:pt>
                <c:pt idx="21">
                  <c:v>2.4054029049866001E-2</c:v>
                </c:pt>
                <c:pt idx="22">
                  <c:v>6.1978501785350998E-2</c:v>
                </c:pt>
                <c:pt idx="23">
                  <c:v>4.3163515730017997E-2</c:v>
                </c:pt>
                <c:pt idx="24">
                  <c:v>3.6068363421130997E-2</c:v>
                </c:pt>
                <c:pt idx="25">
                  <c:v>3.4218070840655E-2</c:v>
                </c:pt>
                <c:pt idx="26">
                  <c:v>4.2539024931567998E-2</c:v>
                </c:pt>
                <c:pt idx="27">
                  <c:v>0</c:v>
                </c:pt>
                <c:pt idx="28">
                  <c:v>1.2945702026927E-2</c:v>
                </c:pt>
                <c:pt idx="29">
                  <c:v>2.9590723308243E-2</c:v>
                </c:pt>
                <c:pt idx="30">
                  <c:v>2.7737712193498E-2</c:v>
                </c:pt>
              </c:numCache>
            </c:numRef>
          </c:val>
          <c:smooth val="0"/>
          <c:extLst>
            <c:ext xmlns:c16="http://schemas.microsoft.com/office/drawing/2014/chart" uri="{C3380CC4-5D6E-409C-BE32-E72D297353CC}">
              <c16:uniqueId val="{00000001-67B7-484D-8323-9E87AE96AEEF}"/>
            </c:ext>
          </c:extLst>
        </c:ser>
        <c:ser>
          <c:idx val="2"/>
          <c:order val="2"/>
          <c:tx>
            <c:strRef>
              <c:f>Sheet1!$D$1</c:f>
              <c:strCache>
                <c:ptCount val="1"/>
                <c:pt idx="0">
                  <c:v>ING España</c:v>
                </c:pt>
              </c:strCache>
            </c:strRef>
          </c:tx>
          <c:spPr>
            <a:ln w="28575" cap="rnd">
              <a:solidFill>
                <a:schemeClr val="accent3"/>
              </a:solidFill>
              <a:round/>
            </a:ln>
            <a:effectLst/>
          </c:spPr>
          <c:marker>
            <c:symbol val="none"/>
          </c:marker>
          <c:cat>
            <c:numRef>
              <c:f>Sheet1!$A$2:$A$32</c:f>
              <c:numCache>
                <c:formatCode>m/d/yyyy</c:formatCode>
                <c:ptCount val="31"/>
                <c:pt idx="0">
                  <c:v>43128</c:v>
                </c:pt>
                <c:pt idx="1">
                  <c:v>43129</c:v>
                </c:pt>
                <c:pt idx="2">
                  <c:v>43130</c:v>
                </c:pt>
                <c:pt idx="3">
                  <c:v>43131</c:v>
                </c:pt>
                <c:pt idx="4">
                  <c:v>43132</c:v>
                </c:pt>
                <c:pt idx="5">
                  <c:v>43133</c:v>
                </c:pt>
                <c:pt idx="6">
                  <c:v>43134</c:v>
                </c:pt>
                <c:pt idx="7">
                  <c:v>43135</c:v>
                </c:pt>
                <c:pt idx="8">
                  <c:v>43136</c:v>
                </c:pt>
                <c:pt idx="9">
                  <c:v>43137</c:v>
                </c:pt>
                <c:pt idx="10">
                  <c:v>43138</c:v>
                </c:pt>
                <c:pt idx="11">
                  <c:v>43139</c:v>
                </c:pt>
                <c:pt idx="12">
                  <c:v>43140</c:v>
                </c:pt>
                <c:pt idx="13">
                  <c:v>43141</c:v>
                </c:pt>
                <c:pt idx="14">
                  <c:v>43142</c:v>
                </c:pt>
                <c:pt idx="15">
                  <c:v>43143</c:v>
                </c:pt>
                <c:pt idx="16">
                  <c:v>43144</c:v>
                </c:pt>
                <c:pt idx="17">
                  <c:v>43145</c:v>
                </c:pt>
                <c:pt idx="18">
                  <c:v>43146</c:v>
                </c:pt>
                <c:pt idx="19">
                  <c:v>43147</c:v>
                </c:pt>
                <c:pt idx="20">
                  <c:v>43148</c:v>
                </c:pt>
                <c:pt idx="21">
                  <c:v>43149</c:v>
                </c:pt>
                <c:pt idx="22">
                  <c:v>43150</c:v>
                </c:pt>
                <c:pt idx="23">
                  <c:v>43151</c:v>
                </c:pt>
                <c:pt idx="24">
                  <c:v>43152</c:v>
                </c:pt>
                <c:pt idx="25">
                  <c:v>43153</c:v>
                </c:pt>
                <c:pt idx="26">
                  <c:v>43154</c:v>
                </c:pt>
                <c:pt idx="27">
                  <c:v>43155</c:v>
                </c:pt>
                <c:pt idx="28">
                  <c:v>43156</c:v>
                </c:pt>
                <c:pt idx="29">
                  <c:v>43157</c:v>
                </c:pt>
                <c:pt idx="30">
                  <c:v>43158</c:v>
                </c:pt>
              </c:numCache>
            </c:numRef>
          </c:cat>
          <c:val>
            <c:numRef>
              <c:f>Sheet1!$D$2:$D$32</c:f>
              <c:numCache>
                <c:formatCode>General</c:formatCode>
                <c:ptCount val="31"/>
                <c:pt idx="0">
                  <c:v>0</c:v>
                </c:pt>
                <c:pt idx="1">
                  <c:v>9.5668603955896998E-3</c:v>
                </c:pt>
                <c:pt idx="2">
                  <c:v>1.7933145234566E-2</c:v>
                </c:pt>
                <c:pt idx="3">
                  <c:v>1.0756843543703E-2</c:v>
                </c:pt>
                <c:pt idx="4">
                  <c:v>0.19245933761330999</c:v>
                </c:pt>
                <c:pt idx="5">
                  <c:v>4.2004092910665002E-2</c:v>
                </c:pt>
                <c:pt idx="6">
                  <c:v>0</c:v>
                </c:pt>
                <c:pt idx="7">
                  <c:v>0</c:v>
                </c:pt>
                <c:pt idx="8">
                  <c:v>1.0545962488209999E-2</c:v>
                </c:pt>
                <c:pt idx="9">
                  <c:v>5.5701661898869999E-3</c:v>
                </c:pt>
                <c:pt idx="10">
                  <c:v>1.3126021741465E-2</c:v>
                </c:pt>
                <c:pt idx="11">
                  <c:v>3.1815596800942002E-3</c:v>
                </c:pt>
                <c:pt idx="12">
                  <c:v>9.0130211646944E-3</c:v>
                </c:pt>
                <c:pt idx="13">
                  <c:v>0</c:v>
                </c:pt>
                <c:pt idx="14">
                  <c:v>0</c:v>
                </c:pt>
                <c:pt idx="15">
                  <c:v>1.3313303765876999E-2</c:v>
                </c:pt>
                <c:pt idx="16">
                  <c:v>0</c:v>
                </c:pt>
                <c:pt idx="17">
                  <c:v>6.5543554685172003E-3</c:v>
                </c:pt>
                <c:pt idx="18">
                  <c:v>2.1347154374677001E-2</c:v>
                </c:pt>
                <c:pt idx="19">
                  <c:v>0</c:v>
                </c:pt>
                <c:pt idx="20">
                  <c:v>0</c:v>
                </c:pt>
                <c:pt idx="21">
                  <c:v>0</c:v>
                </c:pt>
                <c:pt idx="22">
                  <c:v>1.3360477590774999E-2</c:v>
                </c:pt>
                <c:pt idx="23">
                  <c:v>1.2894215853140999E-2</c:v>
                </c:pt>
                <c:pt idx="24">
                  <c:v>2.6376328732350001E-2</c:v>
                </c:pt>
                <c:pt idx="25">
                  <c:v>6.4767010592711005E-2</c:v>
                </c:pt>
                <c:pt idx="26">
                  <c:v>7.1360043133182E-3</c:v>
                </c:pt>
                <c:pt idx="27">
                  <c:v>0</c:v>
                </c:pt>
                <c:pt idx="28">
                  <c:v>0</c:v>
                </c:pt>
                <c:pt idx="29">
                  <c:v>1.8621088580915001E-2</c:v>
                </c:pt>
                <c:pt idx="30">
                  <c:v>9.5067200627443997E-3</c:v>
                </c:pt>
              </c:numCache>
            </c:numRef>
          </c:val>
          <c:smooth val="0"/>
          <c:extLst>
            <c:ext xmlns:c16="http://schemas.microsoft.com/office/drawing/2014/chart" uri="{C3380CC4-5D6E-409C-BE32-E72D297353CC}">
              <c16:uniqueId val="{00000002-67B7-484D-8323-9E87AE96AEEF}"/>
            </c:ext>
          </c:extLst>
        </c:ser>
        <c:ser>
          <c:idx val="3"/>
          <c:order val="3"/>
          <c:tx>
            <c:strRef>
              <c:f>Sheet1!$E$1</c:f>
              <c:strCache>
                <c:ptCount val="1"/>
                <c:pt idx="0">
                  <c:v>bankinter</c:v>
                </c:pt>
              </c:strCache>
            </c:strRef>
          </c:tx>
          <c:spPr>
            <a:ln w="28575" cap="rnd">
              <a:solidFill>
                <a:schemeClr val="accent4"/>
              </a:solidFill>
              <a:round/>
            </a:ln>
            <a:effectLst/>
          </c:spPr>
          <c:marker>
            <c:symbol val="none"/>
          </c:marker>
          <c:cat>
            <c:numRef>
              <c:f>Sheet1!$A$2:$A$32</c:f>
              <c:numCache>
                <c:formatCode>m/d/yyyy</c:formatCode>
                <c:ptCount val="31"/>
                <c:pt idx="0">
                  <c:v>43128</c:v>
                </c:pt>
                <c:pt idx="1">
                  <c:v>43129</c:v>
                </c:pt>
                <c:pt idx="2">
                  <c:v>43130</c:v>
                </c:pt>
                <c:pt idx="3">
                  <c:v>43131</c:v>
                </c:pt>
                <c:pt idx="4">
                  <c:v>43132</c:v>
                </c:pt>
                <c:pt idx="5">
                  <c:v>43133</c:v>
                </c:pt>
                <c:pt idx="6">
                  <c:v>43134</c:v>
                </c:pt>
                <c:pt idx="7">
                  <c:v>43135</c:v>
                </c:pt>
                <c:pt idx="8">
                  <c:v>43136</c:v>
                </c:pt>
                <c:pt idx="9">
                  <c:v>43137</c:v>
                </c:pt>
                <c:pt idx="10">
                  <c:v>43138</c:v>
                </c:pt>
                <c:pt idx="11">
                  <c:v>43139</c:v>
                </c:pt>
                <c:pt idx="12">
                  <c:v>43140</c:v>
                </c:pt>
                <c:pt idx="13">
                  <c:v>43141</c:v>
                </c:pt>
                <c:pt idx="14">
                  <c:v>43142</c:v>
                </c:pt>
                <c:pt idx="15">
                  <c:v>43143</c:v>
                </c:pt>
                <c:pt idx="16">
                  <c:v>43144</c:v>
                </c:pt>
                <c:pt idx="17">
                  <c:v>43145</c:v>
                </c:pt>
                <c:pt idx="18">
                  <c:v>43146</c:v>
                </c:pt>
                <c:pt idx="19">
                  <c:v>43147</c:v>
                </c:pt>
                <c:pt idx="20">
                  <c:v>43148</c:v>
                </c:pt>
                <c:pt idx="21">
                  <c:v>43149</c:v>
                </c:pt>
                <c:pt idx="22">
                  <c:v>43150</c:v>
                </c:pt>
                <c:pt idx="23">
                  <c:v>43151</c:v>
                </c:pt>
                <c:pt idx="24">
                  <c:v>43152</c:v>
                </c:pt>
                <c:pt idx="25">
                  <c:v>43153</c:v>
                </c:pt>
                <c:pt idx="26">
                  <c:v>43154</c:v>
                </c:pt>
                <c:pt idx="27">
                  <c:v>43155</c:v>
                </c:pt>
                <c:pt idx="28">
                  <c:v>43156</c:v>
                </c:pt>
                <c:pt idx="29">
                  <c:v>43157</c:v>
                </c:pt>
                <c:pt idx="30">
                  <c:v>43158</c:v>
                </c:pt>
              </c:numCache>
            </c:numRef>
          </c:cat>
          <c:val>
            <c:numRef>
              <c:f>Sheet1!$E$2:$E$32</c:f>
              <c:numCache>
                <c:formatCode>General</c:formatCode>
                <c:ptCount val="31"/>
                <c:pt idx="0">
                  <c:v>1.7790604584046001E-2</c:v>
                </c:pt>
                <c:pt idx="1">
                  <c:v>1.7782695461460999E-2</c:v>
                </c:pt>
                <c:pt idx="2">
                  <c:v>6.9119418606947E-3</c:v>
                </c:pt>
                <c:pt idx="3">
                  <c:v>9.3417672386854E-2</c:v>
                </c:pt>
                <c:pt idx="4">
                  <c:v>0</c:v>
                </c:pt>
                <c:pt idx="5">
                  <c:v>5.9162845732880004E-3</c:v>
                </c:pt>
                <c:pt idx="6">
                  <c:v>0.13705518689792001</c:v>
                </c:pt>
                <c:pt idx="7">
                  <c:v>0</c:v>
                </c:pt>
                <c:pt idx="8">
                  <c:v>2.8595657404303001E-2</c:v>
                </c:pt>
                <c:pt idx="9">
                  <c:v>2.0701076455975999E-2</c:v>
                </c:pt>
                <c:pt idx="10">
                  <c:v>0.12711613882264999</c:v>
                </c:pt>
                <c:pt idx="11">
                  <c:v>0</c:v>
                </c:pt>
                <c:pt idx="12">
                  <c:v>0</c:v>
                </c:pt>
                <c:pt idx="13">
                  <c:v>3.5444932359254E-2</c:v>
                </c:pt>
                <c:pt idx="14">
                  <c:v>0</c:v>
                </c:pt>
                <c:pt idx="15">
                  <c:v>5.0189440535353999E-2</c:v>
                </c:pt>
                <c:pt idx="16">
                  <c:v>0.13479077913005999</c:v>
                </c:pt>
                <c:pt idx="17">
                  <c:v>6.0985206169341999E-2</c:v>
                </c:pt>
                <c:pt idx="18">
                  <c:v>3.8351853672928003E-2</c:v>
                </c:pt>
                <c:pt idx="19">
                  <c:v>0</c:v>
                </c:pt>
                <c:pt idx="20">
                  <c:v>0</c:v>
                </c:pt>
                <c:pt idx="21">
                  <c:v>0</c:v>
                </c:pt>
                <c:pt idx="22">
                  <c:v>0</c:v>
                </c:pt>
                <c:pt idx="23">
                  <c:v>0</c:v>
                </c:pt>
                <c:pt idx="24">
                  <c:v>4.5163127252019999E-2</c:v>
                </c:pt>
                <c:pt idx="25">
                  <c:v>0</c:v>
                </c:pt>
                <c:pt idx="26">
                  <c:v>0</c:v>
                </c:pt>
                <c:pt idx="27">
                  <c:v>0</c:v>
                </c:pt>
                <c:pt idx="28">
                  <c:v>0</c:v>
                </c:pt>
                <c:pt idx="29">
                  <c:v>1.5688273995705E-2</c:v>
                </c:pt>
                <c:pt idx="30">
                  <c:v>0.10096653400514</c:v>
                </c:pt>
              </c:numCache>
            </c:numRef>
          </c:val>
          <c:smooth val="0"/>
          <c:extLst>
            <c:ext xmlns:c16="http://schemas.microsoft.com/office/drawing/2014/chart" uri="{C3380CC4-5D6E-409C-BE32-E72D297353CC}">
              <c16:uniqueId val="{00000003-67B7-484D-8323-9E87AE96AEEF}"/>
            </c:ext>
          </c:extLst>
        </c:ser>
        <c:ser>
          <c:idx val="4"/>
          <c:order val="4"/>
          <c:tx>
            <c:strRef>
              <c:f>Sheet1!$F$1</c:f>
              <c:strCache>
                <c:ptCount val="1"/>
                <c:pt idx="0">
                  <c:v>BBVA España</c:v>
                </c:pt>
              </c:strCache>
            </c:strRef>
          </c:tx>
          <c:spPr>
            <a:ln w="28575" cap="rnd">
              <a:solidFill>
                <a:schemeClr val="accent5"/>
              </a:solidFill>
              <a:round/>
            </a:ln>
            <a:effectLst/>
          </c:spPr>
          <c:marker>
            <c:symbol val="none"/>
          </c:marker>
          <c:cat>
            <c:numRef>
              <c:f>Sheet1!$A$2:$A$32</c:f>
              <c:numCache>
                <c:formatCode>m/d/yyyy</c:formatCode>
                <c:ptCount val="31"/>
                <c:pt idx="0">
                  <c:v>43128</c:v>
                </c:pt>
                <c:pt idx="1">
                  <c:v>43129</c:v>
                </c:pt>
                <c:pt idx="2">
                  <c:v>43130</c:v>
                </c:pt>
                <c:pt idx="3">
                  <c:v>43131</c:v>
                </c:pt>
                <c:pt idx="4">
                  <c:v>43132</c:v>
                </c:pt>
                <c:pt idx="5">
                  <c:v>43133</c:v>
                </c:pt>
                <c:pt idx="6">
                  <c:v>43134</c:v>
                </c:pt>
                <c:pt idx="7">
                  <c:v>43135</c:v>
                </c:pt>
                <c:pt idx="8">
                  <c:v>43136</c:v>
                </c:pt>
                <c:pt idx="9">
                  <c:v>43137</c:v>
                </c:pt>
                <c:pt idx="10">
                  <c:v>43138</c:v>
                </c:pt>
                <c:pt idx="11">
                  <c:v>43139</c:v>
                </c:pt>
                <c:pt idx="12">
                  <c:v>43140</c:v>
                </c:pt>
                <c:pt idx="13">
                  <c:v>43141</c:v>
                </c:pt>
                <c:pt idx="14">
                  <c:v>43142</c:v>
                </c:pt>
                <c:pt idx="15">
                  <c:v>43143</c:v>
                </c:pt>
                <c:pt idx="16">
                  <c:v>43144</c:v>
                </c:pt>
                <c:pt idx="17">
                  <c:v>43145</c:v>
                </c:pt>
                <c:pt idx="18">
                  <c:v>43146</c:v>
                </c:pt>
                <c:pt idx="19">
                  <c:v>43147</c:v>
                </c:pt>
                <c:pt idx="20">
                  <c:v>43148</c:v>
                </c:pt>
                <c:pt idx="21">
                  <c:v>43149</c:v>
                </c:pt>
                <c:pt idx="22">
                  <c:v>43150</c:v>
                </c:pt>
                <c:pt idx="23">
                  <c:v>43151</c:v>
                </c:pt>
                <c:pt idx="24">
                  <c:v>43152</c:v>
                </c:pt>
                <c:pt idx="25">
                  <c:v>43153</c:v>
                </c:pt>
                <c:pt idx="26">
                  <c:v>43154</c:v>
                </c:pt>
                <c:pt idx="27">
                  <c:v>43155</c:v>
                </c:pt>
                <c:pt idx="28">
                  <c:v>43156</c:v>
                </c:pt>
                <c:pt idx="29">
                  <c:v>43157</c:v>
                </c:pt>
                <c:pt idx="30">
                  <c:v>43158</c:v>
                </c:pt>
              </c:numCache>
            </c:numRef>
          </c:cat>
          <c:val>
            <c:numRef>
              <c:f>Sheet1!$F$2:$F$32</c:f>
              <c:numCache>
                <c:formatCode>General</c:formatCode>
                <c:ptCount val="31"/>
                <c:pt idx="0">
                  <c:v>9.3571346642600008E-3</c:v>
                </c:pt>
                <c:pt idx="1">
                  <c:v>6.6396252836931E-3</c:v>
                </c:pt>
                <c:pt idx="2">
                  <c:v>3.5909568240250003E-2</c:v>
                </c:pt>
                <c:pt idx="3">
                  <c:v>2.0517400566038999E-2</c:v>
                </c:pt>
                <c:pt idx="4">
                  <c:v>6.4258821257903997E-2</c:v>
                </c:pt>
                <c:pt idx="5">
                  <c:v>2.5940650205414001E-2</c:v>
                </c:pt>
                <c:pt idx="6">
                  <c:v>1.4777820000120999E-2</c:v>
                </c:pt>
                <c:pt idx="7">
                  <c:v>3.6185123089726998E-3</c:v>
                </c:pt>
                <c:pt idx="8">
                  <c:v>5.4264921346011E-3</c:v>
                </c:pt>
                <c:pt idx="9">
                  <c:v>7.6544296244507995E-2</c:v>
                </c:pt>
                <c:pt idx="10">
                  <c:v>4.6590836064519997E-2</c:v>
                </c:pt>
                <c:pt idx="11">
                  <c:v>1.3249180959722001E-2</c:v>
                </c:pt>
                <c:pt idx="12">
                  <c:v>1.3244474946872E-2</c:v>
                </c:pt>
                <c:pt idx="13">
                  <c:v>7.8237843042850003E-3</c:v>
                </c:pt>
                <c:pt idx="14">
                  <c:v>5.7155921353451997E-3</c:v>
                </c:pt>
                <c:pt idx="15">
                  <c:v>8.7207553978468997E-3</c:v>
                </c:pt>
                <c:pt idx="16">
                  <c:v>2.0139836596787999E-2</c:v>
                </c:pt>
                <c:pt idx="17">
                  <c:v>0.12992866543668999</c:v>
                </c:pt>
                <c:pt idx="18">
                  <c:v>3.7632891146862003E-2</c:v>
                </c:pt>
                <c:pt idx="19">
                  <c:v>7.1072992262940005E-2</c:v>
                </c:pt>
                <c:pt idx="20">
                  <c:v>1.5579684091943999E-2</c:v>
                </c:pt>
                <c:pt idx="21">
                  <c:v>1.1379698617666001E-2</c:v>
                </c:pt>
                <c:pt idx="22">
                  <c:v>3.1430162179636997E-2</c:v>
                </c:pt>
                <c:pt idx="23">
                  <c:v>6.5238209241082007E-2</c:v>
                </c:pt>
                <c:pt idx="24">
                  <c:v>5.7140805715277E-2</c:v>
                </c:pt>
                <c:pt idx="25">
                  <c:v>3.7678299093926997E-2</c:v>
                </c:pt>
                <c:pt idx="26">
                  <c:v>0.41721707840452998</c:v>
                </c:pt>
                <c:pt idx="27">
                  <c:v>1.0752302784846001E-2</c:v>
                </c:pt>
                <c:pt idx="28">
                  <c:v>1.6716817118021001E-2</c:v>
                </c:pt>
                <c:pt idx="29">
                  <c:v>0</c:v>
                </c:pt>
                <c:pt idx="30">
                  <c:v>5.5453526367256999E-2</c:v>
                </c:pt>
              </c:numCache>
            </c:numRef>
          </c:val>
          <c:smooth val="0"/>
          <c:extLst>
            <c:ext xmlns:c16="http://schemas.microsoft.com/office/drawing/2014/chart" uri="{C3380CC4-5D6E-409C-BE32-E72D297353CC}">
              <c16:uniqueId val="{00000004-67B7-484D-8323-9E87AE96AEEF}"/>
            </c:ext>
          </c:extLst>
        </c:ser>
        <c:dLbls>
          <c:showLegendKey val="0"/>
          <c:showVal val="0"/>
          <c:showCatName val="0"/>
          <c:showSerName val="0"/>
          <c:showPercent val="0"/>
          <c:showBubbleSize val="0"/>
        </c:dLbls>
        <c:smooth val="0"/>
        <c:axId val="345821640"/>
        <c:axId val="345819672"/>
      </c:lineChart>
      <c:dateAx>
        <c:axId val="3458216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819672"/>
        <c:crosses val="autoZero"/>
        <c:auto val="1"/>
        <c:lblOffset val="100"/>
        <c:baseTimeUnit val="days"/>
      </c:dateAx>
      <c:valAx>
        <c:axId val="3458196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821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Santander España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151</c:v>
                </c:pt>
                <c:pt idx="1">
                  <c:v>119</c:v>
                </c:pt>
                <c:pt idx="2">
                  <c:v>79</c:v>
                </c:pt>
                <c:pt idx="3">
                  <c:v>79</c:v>
                </c:pt>
                <c:pt idx="4">
                  <c:v>122</c:v>
                </c:pt>
                <c:pt idx="5">
                  <c:v>168</c:v>
                </c:pt>
                <c:pt idx="6">
                  <c:v>118</c:v>
                </c:pt>
              </c:numCache>
            </c:numRef>
          </c:val>
          <c:extLst>
            <c:ext xmlns:c16="http://schemas.microsoft.com/office/drawing/2014/chart" uri="{C3380CC4-5D6E-409C-BE32-E72D297353CC}">
              <c16:uniqueId val="{00000000-38CF-4CAC-A9E8-47CF5E3B89FE}"/>
            </c:ext>
          </c:extLst>
        </c:ser>
        <c:ser>
          <c:idx val="1"/>
          <c:order val="1"/>
          <c:tx>
            <c:strRef>
              <c:f>Sheet1!$C$1</c:f>
              <c:strCache>
                <c:ptCount val="1"/>
                <c:pt idx="0">
                  <c:v>Banco Sabadell</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4</c:v>
                </c:pt>
                <c:pt idx="1">
                  <c:v>8</c:v>
                </c:pt>
                <c:pt idx="2">
                  <c:v>7</c:v>
                </c:pt>
                <c:pt idx="3">
                  <c:v>8</c:v>
                </c:pt>
                <c:pt idx="4">
                  <c:v>6</c:v>
                </c:pt>
                <c:pt idx="5">
                  <c:v>5</c:v>
                </c:pt>
                <c:pt idx="6">
                  <c:v>1</c:v>
                </c:pt>
              </c:numCache>
            </c:numRef>
          </c:val>
          <c:extLst>
            <c:ext xmlns:c16="http://schemas.microsoft.com/office/drawing/2014/chart" uri="{C3380CC4-5D6E-409C-BE32-E72D297353CC}">
              <c16:uniqueId val="{00000001-38CF-4CAC-A9E8-47CF5E3B89FE}"/>
            </c:ext>
          </c:extLst>
        </c:ser>
        <c:ser>
          <c:idx val="2"/>
          <c:order val="2"/>
          <c:tx>
            <c:strRef>
              <c:f>Sheet1!$D$1</c:f>
              <c:strCache>
                <c:ptCount val="1"/>
                <c:pt idx="0">
                  <c:v>ING España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53</c:v>
                </c:pt>
                <c:pt idx="1">
                  <c:v>65</c:v>
                </c:pt>
                <c:pt idx="2">
                  <c:v>63</c:v>
                </c:pt>
                <c:pt idx="3">
                  <c:v>59</c:v>
                </c:pt>
                <c:pt idx="4">
                  <c:v>45</c:v>
                </c:pt>
                <c:pt idx="5">
                  <c:v>38</c:v>
                </c:pt>
                <c:pt idx="6">
                  <c:v>55</c:v>
                </c:pt>
              </c:numCache>
            </c:numRef>
          </c:val>
          <c:extLst>
            <c:ext xmlns:c16="http://schemas.microsoft.com/office/drawing/2014/chart" uri="{C3380CC4-5D6E-409C-BE32-E72D297353CC}">
              <c16:uniqueId val="{00000002-38CF-4CAC-A9E8-47CF5E3B89FE}"/>
            </c:ext>
          </c:extLst>
        </c:ser>
        <c:ser>
          <c:idx val="3"/>
          <c:order val="3"/>
          <c:tx>
            <c:strRef>
              <c:f>Sheet1!$E$1</c:f>
              <c:strCache>
                <c:ptCount val="1"/>
                <c:pt idx="0">
                  <c:v>bankinter</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28</c:v>
                </c:pt>
                <c:pt idx="1">
                  <c:v>36</c:v>
                </c:pt>
                <c:pt idx="2">
                  <c:v>37</c:v>
                </c:pt>
                <c:pt idx="3">
                  <c:v>27</c:v>
                </c:pt>
                <c:pt idx="4">
                  <c:v>21</c:v>
                </c:pt>
                <c:pt idx="5">
                  <c:v>19</c:v>
                </c:pt>
                <c:pt idx="6">
                  <c:v>26</c:v>
                </c:pt>
              </c:numCache>
            </c:numRef>
          </c:val>
          <c:extLst>
            <c:ext xmlns:c16="http://schemas.microsoft.com/office/drawing/2014/chart" uri="{C3380CC4-5D6E-409C-BE32-E72D297353CC}">
              <c16:uniqueId val="{00000003-38CF-4CAC-A9E8-47CF5E3B89FE}"/>
            </c:ext>
          </c:extLst>
        </c:ser>
        <c:ser>
          <c:idx val="4"/>
          <c:order val="4"/>
          <c:tx>
            <c:strRef>
              <c:f>Sheet1!$F$1</c:f>
              <c:strCache>
                <c:ptCount val="1"/>
                <c:pt idx="0">
                  <c:v>BBVA España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65</c:v>
                </c:pt>
                <c:pt idx="1">
                  <c:v>57</c:v>
                </c:pt>
                <c:pt idx="2">
                  <c:v>54</c:v>
                </c:pt>
                <c:pt idx="3">
                  <c:v>87</c:v>
                </c:pt>
                <c:pt idx="4">
                  <c:v>108</c:v>
                </c:pt>
                <c:pt idx="5">
                  <c:v>62</c:v>
                </c:pt>
                <c:pt idx="6">
                  <c:v>53</c:v>
                </c:pt>
              </c:numCache>
            </c:numRef>
          </c:val>
          <c:extLst>
            <c:ext xmlns:c16="http://schemas.microsoft.com/office/drawing/2014/chart" uri="{C3380CC4-5D6E-409C-BE32-E72D297353CC}">
              <c16:uniqueId val="{00000004-38CF-4CAC-A9E8-47CF5E3B89FE}"/>
            </c:ext>
          </c:extLst>
        </c:ser>
        <c:dLbls>
          <c:showLegendKey val="0"/>
          <c:showVal val="0"/>
          <c:showCatName val="0"/>
          <c:showSerName val="0"/>
          <c:showPercent val="0"/>
          <c:showBubbleSize val="0"/>
        </c:dLbls>
        <c:gapWidth val="219"/>
        <c:overlap val="-27"/>
        <c:axId val="342921168"/>
        <c:axId val="342916904"/>
      </c:barChart>
      <c:catAx>
        <c:axId val="3429211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2916904"/>
        <c:crosses val="autoZero"/>
        <c:auto val="1"/>
        <c:lblAlgn val="ctr"/>
        <c:lblOffset val="100"/>
        <c:noMultiLvlLbl val="0"/>
      </c:catAx>
      <c:valAx>
        <c:axId val="3429169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2921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Santander España</c:v>
                </c:pt>
              </c:strCache>
            </c:strRef>
          </c:tx>
          <c:spPr>
            <a:ln w="28575" cap="rnd">
              <a:solidFill>
                <a:schemeClr val="accent1"/>
              </a:solidFill>
              <a:round/>
            </a:ln>
            <a:effectLst/>
          </c:spPr>
          <c:marker>
            <c:symbol val="none"/>
          </c:marker>
          <c:cat>
            <c:numRef>
              <c:f>Sheet1!$A$2:$A$32</c:f>
              <c:numCache>
                <c:formatCode>m/d/yyyy</c:formatCode>
                <c:ptCount val="31"/>
                <c:pt idx="0">
                  <c:v>43128</c:v>
                </c:pt>
                <c:pt idx="1">
                  <c:v>43129</c:v>
                </c:pt>
                <c:pt idx="2">
                  <c:v>43130</c:v>
                </c:pt>
                <c:pt idx="3">
                  <c:v>43131</c:v>
                </c:pt>
                <c:pt idx="4">
                  <c:v>43132</c:v>
                </c:pt>
                <c:pt idx="5">
                  <c:v>43133</c:v>
                </c:pt>
                <c:pt idx="6">
                  <c:v>43134</c:v>
                </c:pt>
                <c:pt idx="7">
                  <c:v>43135</c:v>
                </c:pt>
                <c:pt idx="8">
                  <c:v>43136</c:v>
                </c:pt>
                <c:pt idx="9">
                  <c:v>43137</c:v>
                </c:pt>
                <c:pt idx="10">
                  <c:v>43138</c:v>
                </c:pt>
                <c:pt idx="11">
                  <c:v>43139</c:v>
                </c:pt>
                <c:pt idx="12">
                  <c:v>43140</c:v>
                </c:pt>
                <c:pt idx="13">
                  <c:v>43141</c:v>
                </c:pt>
                <c:pt idx="14">
                  <c:v>43142</c:v>
                </c:pt>
                <c:pt idx="15">
                  <c:v>43143</c:v>
                </c:pt>
                <c:pt idx="16">
                  <c:v>43144</c:v>
                </c:pt>
                <c:pt idx="17">
                  <c:v>43145</c:v>
                </c:pt>
                <c:pt idx="18">
                  <c:v>43146</c:v>
                </c:pt>
                <c:pt idx="19">
                  <c:v>43147</c:v>
                </c:pt>
                <c:pt idx="20">
                  <c:v>43148</c:v>
                </c:pt>
                <c:pt idx="21">
                  <c:v>43149</c:v>
                </c:pt>
                <c:pt idx="22">
                  <c:v>43150</c:v>
                </c:pt>
                <c:pt idx="23">
                  <c:v>43151</c:v>
                </c:pt>
                <c:pt idx="24">
                  <c:v>43152</c:v>
                </c:pt>
                <c:pt idx="25">
                  <c:v>43153</c:v>
                </c:pt>
                <c:pt idx="26">
                  <c:v>43154</c:v>
                </c:pt>
                <c:pt idx="27">
                  <c:v>43155</c:v>
                </c:pt>
                <c:pt idx="28">
                  <c:v>43156</c:v>
                </c:pt>
                <c:pt idx="29">
                  <c:v>43157</c:v>
                </c:pt>
                <c:pt idx="30">
                  <c:v>43158</c:v>
                </c:pt>
              </c:numCache>
            </c:numRef>
          </c:cat>
          <c:val>
            <c:numRef>
              <c:f>Sheet1!$B$2:$B$32</c:f>
              <c:numCache>
                <c:formatCode>General</c:formatCode>
                <c:ptCount val="31"/>
                <c:pt idx="0">
                  <c:v>18</c:v>
                </c:pt>
                <c:pt idx="1">
                  <c:v>54</c:v>
                </c:pt>
                <c:pt idx="2">
                  <c:v>27</c:v>
                </c:pt>
                <c:pt idx="3">
                  <c:v>30</c:v>
                </c:pt>
                <c:pt idx="4">
                  <c:v>28</c:v>
                </c:pt>
                <c:pt idx="5">
                  <c:v>230</c:v>
                </c:pt>
                <c:pt idx="6">
                  <c:v>175</c:v>
                </c:pt>
                <c:pt idx="7">
                  <c:v>158</c:v>
                </c:pt>
                <c:pt idx="8">
                  <c:v>156</c:v>
                </c:pt>
                <c:pt idx="9">
                  <c:v>152</c:v>
                </c:pt>
                <c:pt idx="10">
                  <c:v>93</c:v>
                </c:pt>
                <c:pt idx="11">
                  <c:v>99</c:v>
                </c:pt>
                <c:pt idx="12">
                  <c:v>57</c:v>
                </c:pt>
                <c:pt idx="13">
                  <c:v>50</c:v>
                </c:pt>
                <c:pt idx="14">
                  <c:v>87</c:v>
                </c:pt>
                <c:pt idx="15">
                  <c:v>126</c:v>
                </c:pt>
                <c:pt idx="16">
                  <c:v>123</c:v>
                </c:pt>
                <c:pt idx="17">
                  <c:v>38</c:v>
                </c:pt>
                <c:pt idx="18">
                  <c:v>45</c:v>
                </c:pt>
                <c:pt idx="19">
                  <c:v>124</c:v>
                </c:pt>
                <c:pt idx="20">
                  <c:v>379</c:v>
                </c:pt>
                <c:pt idx="21">
                  <c:v>291</c:v>
                </c:pt>
                <c:pt idx="22">
                  <c:v>299</c:v>
                </c:pt>
                <c:pt idx="23">
                  <c:v>175</c:v>
                </c:pt>
                <c:pt idx="24">
                  <c:v>156</c:v>
                </c:pt>
                <c:pt idx="25">
                  <c:v>145</c:v>
                </c:pt>
                <c:pt idx="26">
                  <c:v>77</c:v>
                </c:pt>
                <c:pt idx="27">
                  <c:v>67</c:v>
                </c:pt>
                <c:pt idx="28">
                  <c:v>37</c:v>
                </c:pt>
                <c:pt idx="29">
                  <c:v>119</c:v>
                </c:pt>
                <c:pt idx="30">
                  <c:v>120</c:v>
                </c:pt>
              </c:numCache>
            </c:numRef>
          </c:val>
          <c:smooth val="0"/>
          <c:extLst>
            <c:ext xmlns:c16="http://schemas.microsoft.com/office/drawing/2014/chart" uri="{C3380CC4-5D6E-409C-BE32-E72D297353CC}">
              <c16:uniqueId val="{00000000-33C7-496F-B786-438E84D8D715}"/>
            </c:ext>
          </c:extLst>
        </c:ser>
        <c:ser>
          <c:idx val="1"/>
          <c:order val="1"/>
          <c:tx>
            <c:strRef>
              <c:f>Sheet1!$C$1</c:f>
              <c:strCache>
                <c:ptCount val="1"/>
                <c:pt idx="0">
                  <c:v>Banco Sabadell</c:v>
                </c:pt>
              </c:strCache>
            </c:strRef>
          </c:tx>
          <c:spPr>
            <a:ln w="28575" cap="rnd">
              <a:solidFill>
                <a:schemeClr val="accent2"/>
              </a:solidFill>
              <a:round/>
            </a:ln>
            <a:effectLst/>
          </c:spPr>
          <c:marker>
            <c:symbol val="none"/>
          </c:marker>
          <c:cat>
            <c:numRef>
              <c:f>Sheet1!$A$2:$A$32</c:f>
              <c:numCache>
                <c:formatCode>m/d/yyyy</c:formatCode>
                <c:ptCount val="31"/>
                <c:pt idx="0">
                  <c:v>43128</c:v>
                </c:pt>
                <c:pt idx="1">
                  <c:v>43129</c:v>
                </c:pt>
                <c:pt idx="2">
                  <c:v>43130</c:v>
                </c:pt>
                <c:pt idx="3">
                  <c:v>43131</c:v>
                </c:pt>
                <c:pt idx="4">
                  <c:v>43132</c:v>
                </c:pt>
                <c:pt idx="5">
                  <c:v>43133</c:v>
                </c:pt>
                <c:pt idx="6">
                  <c:v>43134</c:v>
                </c:pt>
                <c:pt idx="7">
                  <c:v>43135</c:v>
                </c:pt>
                <c:pt idx="8">
                  <c:v>43136</c:v>
                </c:pt>
                <c:pt idx="9">
                  <c:v>43137</c:v>
                </c:pt>
                <c:pt idx="10">
                  <c:v>43138</c:v>
                </c:pt>
                <c:pt idx="11">
                  <c:v>43139</c:v>
                </c:pt>
                <c:pt idx="12">
                  <c:v>43140</c:v>
                </c:pt>
                <c:pt idx="13">
                  <c:v>43141</c:v>
                </c:pt>
                <c:pt idx="14">
                  <c:v>43142</c:v>
                </c:pt>
                <c:pt idx="15">
                  <c:v>43143</c:v>
                </c:pt>
                <c:pt idx="16">
                  <c:v>43144</c:v>
                </c:pt>
                <c:pt idx="17">
                  <c:v>43145</c:v>
                </c:pt>
                <c:pt idx="18">
                  <c:v>43146</c:v>
                </c:pt>
                <c:pt idx="19">
                  <c:v>43147</c:v>
                </c:pt>
                <c:pt idx="20">
                  <c:v>43148</c:v>
                </c:pt>
                <c:pt idx="21">
                  <c:v>43149</c:v>
                </c:pt>
                <c:pt idx="22">
                  <c:v>43150</c:v>
                </c:pt>
                <c:pt idx="23">
                  <c:v>43151</c:v>
                </c:pt>
                <c:pt idx="24">
                  <c:v>43152</c:v>
                </c:pt>
                <c:pt idx="25">
                  <c:v>43153</c:v>
                </c:pt>
                <c:pt idx="26">
                  <c:v>43154</c:v>
                </c:pt>
                <c:pt idx="27">
                  <c:v>43155</c:v>
                </c:pt>
                <c:pt idx="28">
                  <c:v>43156</c:v>
                </c:pt>
                <c:pt idx="29">
                  <c:v>43157</c:v>
                </c:pt>
                <c:pt idx="30">
                  <c:v>43158</c:v>
                </c:pt>
              </c:numCache>
            </c:numRef>
          </c:cat>
          <c:val>
            <c:numRef>
              <c:f>Sheet1!$C$2:$C$32</c:f>
              <c:numCache>
                <c:formatCode>General</c:formatCode>
                <c:ptCount val="31"/>
                <c:pt idx="0">
                  <c:v>-1</c:v>
                </c:pt>
                <c:pt idx="1">
                  <c:v>-3</c:v>
                </c:pt>
                <c:pt idx="2">
                  <c:v>4</c:v>
                </c:pt>
                <c:pt idx="3">
                  <c:v>10</c:v>
                </c:pt>
                <c:pt idx="4">
                  <c:v>8</c:v>
                </c:pt>
                <c:pt idx="5">
                  <c:v>6</c:v>
                </c:pt>
                <c:pt idx="6">
                  <c:v>9</c:v>
                </c:pt>
                <c:pt idx="7">
                  <c:v>3</c:v>
                </c:pt>
                <c:pt idx="8">
                  <c:v>10</c:v>
                </c:pt>
                <c:pt idx="9">
                  <c:v>5</c:v>
                </c:pt>
                <c:pt idx="10">
                  <c:v>8</c:v>
                </c:pt>
                <c:pt idx="11">
                  <c:v>20</c:v>
                </c:pt>
                <c:pt idx="12">
                  <c:v>5</c:v>
                </c:pt>
                <c:pt idx="13">
                  <c:v>3</c:v>
                </c:pt>
                <c:pt idx="14">
                  <c:v>4</c:v>
                </c:pt>
                <c:pt idx="15">
                  <c:v>6</c:v>
                </c:pt>
                <c:pt idx="16">
                  <c:v>13</c:v>
                </c:pt>
                <c:pt idx="17">
                  <c:v>6</c:v>
                </c:pt>
                <c:pt idx="18">
                  <c:v>5</c:v>
                </c:pt>
                <c:pt idx="19">
                  <c:v>5</c:v>
                </c:pt>
                <c:pt idx="20">
                  <c:v>4</c:v>
                </c:pt>
                <c:pt idx="21">
                  <c:v>5</c:v>
                </c:pt>
                <c:pt idx="22">
                  <c:v>6</c:v>
                </c:pt>
                <c:pt idx="23">
                  <c:v>8</c:v>
                </c:pt>
                <c:pt idx="24">
                  <c:v>4</c:v>
                </c:pt>
                <c:pt idx="25">
                  <c:v>-2</c:v>
                </c:pt>
                <c:pt idx="26">
                  <c:v>8</c:v>
                </c:pt>
                <c:pt idx="27">
                  <c:v>3</c:v>
                </c:pt>
                <c:pt idx="28">
                  <c:v>-5</c:v>
                </c:pt>
                <c:pt idx="29">
                  <c:v>3</c:v>
                </c:pt>
                <c:pt idx="30">
                  <c:v>11</c:v>
                </c:pt>
              </c:numCache>
            </c:numRef>
          </c:val>
          <c:smooth val="0"/>
          <c:extLst>
            <c:ext xmlns:c16="http://schemas.microsoft.com/office/drawing/2014/chart" uri="{C3380CC4-5D6E-409C-BE32-E72D297353CC}">
              <c16:uniqueId val="{00000001-33C7-496F-B786-438E84D8D715}"/>
            </c:ext>
          </c:extLst>
        </c:ser>
        <c:ser>
          <c:idx val="2"/>
          <c:order val="2"/>
          <c:tx>
            <c:strRef>
              <c:f>Sheet1!$D$1</c:f>
              <c:strCache>
                <c:ptCount val="1"/>
                <c:pt idx="0">
                  <c:v>ING España</c:v>
                </c:pt>
              </c:strCache>
            </c:strRef>
          </c:tx>
          <c:spPr>
            <a:ln w="28575" cap="rnd">
              <a:solidFill>
                <a:schemeClr val="accent3"/>
              </a:solidFill>
              <a:round/>
            </a:ln>
            <a:effectLst/>
          </c:spPr>
          <c:marker>
            <c:symbol val="none"/>
          </c:marker>
          <c:cat>
            <c:numRef>
              <c:f>Sheet1!$A$2:$A$32</c:f>
              <c:numCache>
                <c:formatCode>m/d/yyyy</c:formatCode>
                <c:ptCount val="31"/>
                <c:pt idx="0">
                  <c:v>43128</c:v>
                </c:pt>
                <c:pt idx="1">
                  <c:v>43129</c:v>
                </c:pt>
                <c:pt idx="2">
                  <c:v>43130</c:v>
                </c:pt>
                <c:pt idx="3">
                  <c:v>43131</c:v>
                </c:pt>
                <c:pt idx="4">
                  <c:v>43132</c:v>
                </c:pt>
                <c:pt idx="5">
                  <c:v>43133</c:v>
                </c:pt>
                <c:pt idx="6">
                  <c:v>43134</c:v>
                </c:pt>
                <c:pt idx="7">
                  <c:v>43135</c:v>
                </c:pt>
                <c:pt idx="8">
                  <c:v>43136</c:v>
                </c:pt>
                <c:pt idx="9">
                  <c:v>43137</c:v>
                </c:pt>
                <c:pt idx="10">
                  <c:v>43138</c:v>
                </c:pt>
                <c:pt idx="11">
                  <c:v>43139</c:v>
                </c:pt>
                <c:pt idx="12">
                  <c:v>43140</c:v>
                </c:pt>
                <c:pt idx="13">
                  <c:v>43141</c:v>
                </c:pt>
                <c:pt idx="14">
                  <c:v>43142</c:v>
                </c:pt>
                <c:pt idx="15">
                  <c:v>43143</c:v>
                </c:pt>
                <c:pt idx="16">
                  <c:v>43144</c:v>
                </c:pt>
                <c:pt idx="17">
                  <c:v>43145</c:v>
                </c:pt>
                <c:pt idx="18">
                  <c:v>43146</c:v>
                </c:pt>
                <c:pt idx="19">
                  <c:v>43147</c:v>
                </c:pt>
                <c:pt idx="20">
                  <c:v>43148</c:v>
                </c:pt>
                <c:pt idx="21">
                  <c:v>43149</c:v>
                </c:pt>
                <c:pt idx="22">
                  <c:v>43150</c:v>
                </c:pt>
                <c:pt idx="23">
                  <c:v>43151</c:v>
                </c:pt>
                <c:pt idx="24">
                  <c:v>43152</c:v>
                </c:pt>
                <c:pt idx="25">
                  <c:v>43153</c:v>
                </c:pt>
                <c:pt idx="26">
                  <c:v>43154</c:v>
                </c:pt>
                <c:pt idx="27">
                  <c:v>43155</c:v>
                </c:pt>
                <c:pt idx="28">
                  <c:v>43156</c:v>
                </c:pt>
                <c:pt idx="29">
                  <c:v>43157</c:v>
                </c:pt>
                <c:pt idx="30">
                  <c:v>43158</c:v>
                </c:pt>
              </c:numCache>
            </c:numRef>
          </c:cat>
          <c:val>
            <c:numRef>
              <c:f>Sheet1!$D$2:$D$32</c:f>
              <c:numCache>
                <c:formatCode>General</c:formatCode>
                <c:ptCount val="31"/>
                <c:pt idx="0">
                  <c:v>49</c:v>
                </c:pt>
                <c:pt idx="1">
                  <c:v>59</c:v>
                </c:pt>
                <c:pt idx="2">
                  <c:v>72</c:v>
                </c:pt>
                <c:pt idx="3">
                  <c:v>70</c:v>
                </c:pt>
                <c:pt idx="4">
                  <c:v>109</c:v>
                </c:pt>
                <c:pt idx="5">
                  <c:v>39</c:v>
                </c:pt>
                <c:pt idx="6">
                  <c:v>40</c:v>
                </c:pt>
                <c:pt idx="7">
                  <c:v>40</c:v>
                </c:pt>
                <c:pt idx="8">
                  <c:v>30</c:v>
                </c:pt>
                <c:pt idx="9">
                  <c:v>86</c:v>
                </c:pt>
                <c:pt idx="10">
                  <c:v>55</c:v>
                </c:pt>
                <c:pt idx="11">
                  <c:v>24</c:v>
                </c:pt>
                <c:pt idx="12">
                  <c:v>54</c:v>
                </c:pt>
                <c:pt idx="13">
                  <c:v>32</c:v>
                </c:pt>
                <c:pt idx="14">
                  <c:v>51</c:v>
                </c:pt>
                <c:pt idx="15">
                  <c:v>61</c:v>
                </c:pt>
                <c:pt idx="16">
                  <c:v>50</c:v>
                </c:pt>
                <c:pt idx="17">
                  <c:v>65</c:v>
                </c:pt>
                <c:pt idx="18">
                  <c:v>33</c:v>
                </c:pt>
                <c:pt idx="19">
                  <c:v>46</c:v>
                </c:pt>
                <c:pt idx="20">
                  <c:v>44</c:v>
                </c:pt>
                <c:pt idx="21">
                  <c:v>66</c:v>
                </c:pt>
                <c:pt idx="22">
                  <c:v>49</c:v>
                </c:pt>
                <c:pt idx="23">
                  <c:v>78</c:v>
                </c:pt>
                <c:pt idx="24">
                  <c:v>61</c:v>
                </c:pt>
                <c:pt idx="25">
                  <c:v>70</c:v>
                </c:pt>
                <c:pt idx="26">
                  <c:v>42</c:v>
                </c:pt>
                <c:pt idx="27">
                  <c:v>35</c:v>
                </c:pt>
                <c:pt idx="28">
                  <c:v>71</c:v>
                </c:pt>
                <c:pt idx="29">
                  <c:v>66</c:v>
                </c:pt>
                <c:pt idx="30">
                  <c:v>37</c:v>
                </c:pt>
              </c:numCache>
            </c:numRef>
          </c:val>
          <c:smooth val="0"/>
          <c:extLst>
            <c:ext xmlns:c16="http://schemas.microsoft.com/office/drawing/2014/chart" uri="{C3380CC4-5D6E-409C-BE32-E72D297353CC}">
              <c16:uniqueId val="{00000002-33C7-496F-B786-438E84D8D715}"/>
            </c:ext>
          </c:extLst>
        </c:ser>
        <c:ser>
          <c:idx val="3"/>
          <c:order val="3"/>
          <c:tx>
            <c:strRef>
              <c:f>Sheet1!$E$1</c:f>
              <c:strCache>
                <c:ptCount val="1"/>
                <c:pt idx="0">
                  <c:v>bankinter</c:v>
                </c:pt>
              </c:strCache>
            </c:strRef>
          </c:tx>
          <c:spPr>
            <a:ln w="28575" cap="rnd">
              <a:solidFill>
                <a:schemeClr val="accent4"/>
              </a:solidFill>
              <a:round/>
            </a:ln>
            <a:effectLst/>
          </c:spPr>
          <c:marker>
            <c:symbol val="none"/>
          </c:marker>
          <c:cat>
            <c:numRef>
              <c:f>Sheet1!$A$2:$A$32</c:f>
              <c:numCache>
                <c:formatCode>m/d/yyyy</c:formatCode>
                <c:ptCount val="31"/>
                <c:pt idx="0">
                  <c:v>43128</c:v>
                </c:pt>
                <c:pt idx="1">
                  <c:v>43129</c:v>
                </c:pt>
                <c:pt idx="2">
                  <c:v>43130</c:v>
                </c:pt>
                <c:pt idx="3">
                  <c:v>43131</c:v>
                </c:pt>
                <c:pt idx="4">
                  <c:v>43132</c:v>
                </c:pt>
                <c:pt idx="5">
                  <c:v>43133</c:v>
                </c:pt>
                <c:pt idx="6">
                  <c:v>43134</c:v>
                </c:pt>
                <c:pt idx="7">
                  <c:v>43135</c:v>
                </c:pt>
                <c:pt idx="8">
                  <c:v>43136</c:v>
                </c:pt>
                <c:pt idx="9">
                  <c:v>43137</c:v>
                </c:pt>
                <c:pt idx="10">
                  <c:v>43138</c:v>
                </c:pt>
                <c:pt idx="11">
                  <c:v>43139</c:v>
                </c:pt>
                <c:pt idx="12">
                  <c:v>43140</c:v>
                </c:pt>
                <c:pt idx="13">
                  <c:v>43141</c:v>
                </c:pt>
                <c:pt idx="14">
                  <c:v>43142</c:v>
                </c:pt>
                <c:pt idx="15">
                  <c:v>43143</c:v>
                </c:pt>
                <c:pt idx="16">
                  <c:v>43144</c:v>
                </c:pt>
                <c:pt idx="17">
                  <c:v>43145</c:v>
                </c:pt>
                <c:pt idx="18">
                  <c:v>43146</c:v>
                </c:pt>
                <c:pt idx="19">
                  <c:v>43147</c:v>
                </c:pt>
                <c:pt idx="20">
                  <c:v>43148</c:v>
                </c:pt>
                <c:pt idx="21">
                  <c:v>43149</c:v>
                </c:pt>
                <c:pt idx="22">
                  <c:v>43150</c:v>
                </c:pt>
                <c:pt idx="23">
                  <c:v>43151</c:v>
                </c:pt>
                <c:pt idx="24">
                  <c:v>43152</c:v>
                </c:pt>
                <c:pt idx="25">
                  <c:v>43153</c:v>
                </c:pt>
                <c:pt idx="26">
                  <c:v>43154</c:v>
                </c:pt>
                <c:pt idx="27">
                  <c:v>43155</c:v>
                </c:pt>
                <c:pt idx="28">
                  <c:v>43156</c:v>
                </c:pt>
                <c:pt idx="29">
                  <c:v>43157</c:v>
                </c:pt>
                <c:pt idx="30">
                  <c:v>43158</c:v>
                </c:pt>
              </c:numCache>
            </c:numRef>
          </c:cat>
          <c:val>
            <c:numRef>
              <c:f>Sheet1!$E$2:$E$32</c:f>
              <c:numCache>
                <c:formatCode>General</c:formatCode>
                <c:ptCount val="31"/>
                <c:pt idx="0">
                  <c:v>42</c:v>
                </c:pt>
                <c:pt idx="1">
                  <c:v>49</c:v>
                </c:pt>
                <c:pt idx="2">
                  <c:v>55</c:v>
                </c:pt>
                <c:pt idx="3">
                  <c:v>70</c:v>
                </c:pt>
                <c:pt idx="4">
                  <c:v>34</c:v>
                </c:pt>
                <c:pt idx="5">
                  <c:v>19</c:v>
                </c:pt>
                <c:pt idx="6">
                  <c:v>-11</c:v>
                </c:pt>
                <c:pt idx="7">
                  <c:v>-1</c:v>
                </c:pt>
                <c:pt idx="8">
                  <c:v>3</c:v>
                </c:pt>
                <c:pt idx="9">
                  <c:v>56</c:v>
                </c:pt>
                <c:pt idx="10">
                  <c:v>21</c:v>
                </c:pt>
                <c:pt idx="11">
                  <c:v>30</c:v>
                </c:pt>
                <c:pt idx="12">
                  <c:v>28</c:v>
                </c:pt>
                <c:pt idx="13">
                  <c:v>31</c:v>
                </c:pt>
                <c:pt idx="14">
                  <c:v>20</c:v>
                </c:pt>
                <c:pt idx="15">
                  <c:v>26</c:v>
                </c:pt>
                <c:pt idx="16">
                  <c:v>22</c:v>
                </c:pt>
                <c:pt idx="17">
                  <c:v>28</c:v>
                </c:pt>
                <c:pt idx="18">
                  <c:v>25</c:v>
                </c:pt>
                <c:pt idx="19">
                  <c:v>16</c:v>
                </c:pt>
                <c:pt idx="20">
                  <c:v>24</c:v>
                </c:pt>
                <c:pt idx="21">
                  <c:v>39</c:v>
                </c:pt>
                <c:pt idx="22">
                  <c:v>29</c:v>
                </c:pt>
                <c:pt idx="23">
                  <c:v>28</c:v>
                </c:pt>
                <c:pt idx="24">
                  <c:v>28</c:v>
                </c:pt>
                <c:pt idx="25">
                  <c:v>18</c:v>
                </c:pt>
                <c:pt idx="26">
                  <c:v>22</c:v>
                </c:pt>
                <c:pt idx="27">
                  <c:v>33</c:v>
                </c:pt>
                <c:pt idx="28">
                  <c:v>30</c:v>
                </c:pt>
                <c:pt idx="29">
                  <c:v>35</c:v>
                </c:pt>
                <c:pt idx="30">
                  <c:v>19</c:v>
                </c:pt>
              </c:numCache>
            </c:numRef>
          </c:val>
          <c:smooth val="0"/>
          <c:extLst>
            <c:ext xmlns:c16="http://schemas.microsoft.com/office/drawing/2014/chart" uri="{C3380CC4-5D6E-409C-BE32-E72D297353CC}">
              <c16:uniqueId val="{00000003-33C7-496F-B786-438E84D8D715}"/>
            </c:ext>
          </c:extLst>
        </c:ser>
        <c:ser>
          <c:idx val="4"/>
          <c:order val="4"/>
          <c:tx>
            <c:strRef>
              <c:f>Sheet1!$F$1</c:f>
              <c:strCache>
                <c:ptCount val="1"/>
                <c:pt idx="0">
                  <c:v>BBVA España</c:v>
                </c:pt>
              </c:strCache>
            </c:strRef>
          </c:tx>
          <c:spPr>
            <a:ln w="28575" cap="rnd">
              <a:solidFill>
                <a:schemeClr val="accent5"/>
              </a:solidFill>
              <a:round/>
            </a:ln>
            <a:effectLst/>
          </c:spPr>
          <c:marker>
            <c:symbol val="none"/>
          </c:marker>
          <c:cat>
            <c:numRef>
              <c:f>Sheet1!$A$2:$A$32</c:f>
              <c:numCache>
                <c:formatCode>m/d/yyyy</c:formatCode>
                <c:ptCount val="31"/>
                <c:pt idx="0">
                  <c:v>43128</c:v>
                </c:pt>
                <c:pt idx="1">
                  <c:v>43129</c:v>
                </c:pt>
                <c:pt idx="2">
                  <c:v>43130</c:v>
                </c:pt>
                <c:pt idx="3">
                  <c:v>43131</c:v>
                </c:pt>
                <c:pt idx="4">
                  <c:v>43132</c:v>
                </c:pt>
                <c:pt idx="5">
                  <c:v>43133</c:v>
                </c:pt>
                <c:pt idx="6">
                  <c:v>43134</c:v>
                </c:pt>
                <c:pt idx="7">
                  <c:v>43135</c:v>
                </c:pt>
                <c:pt idx="8">
                  <c:v>43136</c:v>
                </c:pt>
                <c:pt idx="9">
                  <c:v>43137</c:v>
                </c:pt>
                <c:pt idx="10">
                  <c:v>43138</c:v>
                </c:pt>
                <c:pt idx="11">
                  <c:v>43139</c:v>
                </c:pt>
                <c:pt idx="12">
                  <c:v>43140</c:v>
                </c:pt>
                <c:pt idx="13">
                  <c:v>43141</c:v>
                </c:pt>
                <c:pt idx="14">
                  <c:v>43142</c:v>
                </c:pt>
                <c:pt idx="15">
                  <c:v>43143</c:v>
                </c:pt>
                <c:pt idx="16">
                  <c:v>43144</c:v>
                </c:pt>
                <c:pt idx="17">
                  <c:v>43145</c:v>
                </c:pt>
                <c:pt idx="18">
                  <c:v>43146</c:v>
                </c:pt>
                <c:pt idx="19">
                  <c:v>43147</c:v>
                </c:pt>
                <c:pt idx="20">
                  <c:v>43148</c:v>
                </c:pt>
                <c:pt idx="21">
                  <c:v>43149</c:v>
                </c:pt>
                <c:pt idx="22">
                  <c:v>43150</c:v>
                </c:pt>
                <c:pt idx="23">
                  <c:v>43151</c:v>
                </c:pt>
                <c:pt idx="24">
                  <c:v>43152</c:v>
                </c:pt>
                <c:pt idx="25">
                  <c:v>43153</c:v>
                </c:pt>
                <c:pt idx="26">
                  <c:v>43154</c:v>
                </c:pt>
                <c:pt idx="27">
                  <c:v>43155</c:v>
                </c:pt>
                <c:pt idx="28">
                  <c:v>43156</c:v>
                </c:pt>
                <c:pt idx="29">
                  <c:v>43157</c:v>
                </c:pt>
                <c:pt idx="30">
                  <c:v>43158</c:v>
                </c:pt>
              </c:numCache>
            </c:numRef>
          </c:cat>
          <c:val>
            <c:numRef>
              <c:f>Sheet1!$F$2:$F$32</c:f>
              <c:numCache>
                <c:formatCode>General</c:formatCode>
                <c:ptCount val="31"/>
                <c:pt idx="0">
                  <c:v>18</c:v>
                </c:pt>
                <c:pt idx="1">
                  <c:v>28</c:v>
                </c:pt>
                <c:pt idx="2">
                  <c:v>16</c:v>
                </c:pt>
                <c:pt idx="3">
                  <c:v>23</c:v>
                </c:pt>
                <c:pt idx="4">
                  <c:v>22</c:v>
                </c:pt>
                <c:pt idx="5">
                  <c:v>32</c:v>
                </c:pt>
                <c:pt idx="6">
                  <c:v>21</c:v>
                </c:pt>
                <c:pt idx="7">
                  <c:v>28</c:v>
                </c:pt>
                <c:pt idx="8">
                  <c:v>51</c:v>
                </c:pt>
                <c:pt idx="9">
                  <c:v>76</c:v>
                </c:pt>
                <c:pt idx="10">
                  <c:v>58</c:v>
                </c:pt>
                <c:pt idx="11">
                  <c:v>71</c:v>
                </c:pt>
                <c:pt idx="12">
                  <c:v>47</c:v>
                </c:pt>
                <c:pt idx="13">
                  <c:v>58</c:v>
                </c:pt>
                <c:pt idx="14">
                  <c:v>47</c:v>
                </c:pt>
                <c:pt idx="15">
                  <c:v>69</c:v>
                </c:pt>
                <c:pt idx="16">
                  <c:v>64</c:v>
                </c:pt>
                <c:pt idx="17">
                  <c:v>61</c:v>
                </c:pt>
                <c:pt idx="18">
                  <c:v>183</c:v>
                </c:pt>
                <c:pt idx="19">
                  <c:v>235</c:v>
                </c:pt>
                <c:pt idx="20">
                  <c:v>72</c:v>
                </c:pt>
                <c:pt idx="21">
                  <c:v>88</c:v>
                </c:pt>
                <c:pt idx="22">
                  <c:v>58</c:v>
                </c:pt>
                <c:pt idx="23">
                  <c:v>28</c:v>
                </c:pt>
                <c:pt idx="24">
                  <c:v>75</c:v>
                </c:pt>
                <c:pt idx="25">
                  <c:v>72</c:v>
                </c:pt>
                <c:pt idx="26">
                  <c:v>116</c:v>
                </c:pt>
                <c:pt idx="27">
                  <c:v>98</c:v>
                </c:pt>
                <c:pt idx="28">
                  <c:v>82</c:v>
                </c:pt>
                <c:pt idx="29">
                  <c:v>121</c:v>
                </c:pt>
                <c:pt idx="30">
                  <c:v>101</c:v>
                </c:pt>
              </c:numCache>
            </c:numRef>
          </c:val>
          <c:smooth val="0"/>
          <c:extLst>
            <c:ext xmlns:c16="http://schemas.microsoft.com/office/drawing/2014/chart" uri="{C3380CC4-5D6E-409C-BE32-E72D297353CC}">
              <c16:uniqueId val="{00000004-33C7-496F-B786-438E84D8D715}"/>
            </c:ext>
          </c:extLst>
        </c:ser>
        <c:dLbls>
          <c:showLegendKey val="0"/>
          <c:showVal val="0"/>
          <c:showCatName val="0"/>
          <c:showSerName val="0"/>
          <c:showPercent val="0"/>
          <c:showBubbleSize val="0"/>
        </c:dLbls>
        <c:smooth val="0"/>
        <c:axId val="342916248"/>
        <c:axId val="342920840"/>
      </c:lineChart>
      <c:dateAx>
        <c:axId val="3429162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2920840"/>
        <c:crosses val="autoZero"/>
        <c:auto val="1"/>
        <c:lblOffset val="100"/>
        <c:baseTimeUnit val="days"/>
      </c:dateAx>
      <c:valAx>
        <c:axId val="342920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2916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Santander España</c:v>
                </c:pt>
              </c:strCache>
            </c:strRef>
          </c:tx>
          <c:spPr>
            <a:ln w="28575" cap="rnd">
              <a:solidFill>
                <a:schemeClr val="accent1"/>
              </a:solidFill>
              <a:round/>
            </a:ln>
            <a:effectLst/>
          </c:spPr>
          <c:marker>
            <c:symbol val="none"/>
          </c:marker>
          <c:cat>
            <c:numRef>
              <c:f>Sheet1!$A$2:$A$32</c:f>
              <c:numCache>
                <c:formatCode>m/d/yyyy</c:formatCode>
                <c:ptCount val="31"/>
                <c:pt idx="0">
                  <c:v>43128</c:v>
                </c:pt>
                <c:pt idx="1">
                  <c:v>43129</c:v>
                </c:pt>
                <c:pt idx="2">
                  <c:v>43130</c:v>
                </c:pt>
                <c:pt idx="3">
                  <c:v>43131</c:v>
                </c:pt>
                <c:pt idx="4">
                  <c:v>43132</c:v>
                </c:pt>
                <c:pt idx="5">
                  <c:v>43133</c:v>
                </c:pt>
                <c:pt idx="6">
                  <c:v>43134</c:v>
                </c:pt>
                <c:pt idx="7">
                  <c:v>43135</c:v>
                </c:pt>
                <c:pt idx="8">
                  <c:v>43136</c:v>
                </c:pt>
                <c:pt idx="9">
                  <c:v>43137</c:v>
                </c:pt>
                <c:pt idx="10">
                  <c:v>43138</c:v>
                </c:pt>
                <c:pt idx="11">
                  <c:v>43139</c:v>
                </c:pt>
                <c:pt idx="12">
                  <c:v>43140</c:v>
                </c:pt>
                <c:pt idx="13">
                  <c:v>43141</c:v>
                </c:pt>
                <c:pt idx="14">
                  <c:v>43142</c:v>
                </c:pt>
                <c:pt idx="15">
                  <c:v>43143</c:v>
                </c:pt>
                <c:pt idx="16">
                  <c:v>43144</c:v>
                </c:pt>
                <c:pt idx="17">
                  <c:v>43145</c:v>
                </c:pt>
                <c:pt idx="18">
                  <c:v>43146</c:v>
                </c:pt>
                <c:pt idx="19">
                  <c:v>43147</c:v>
                </c:pt>
                <c:pt idx="20">
                  <c:v>43148</c:v>
                </c:pt>
                <c:pt idx="21">
                  <c:v>43149</c:v>
                </c:pt>
                <c:pt idx="22">
                  <c:v>43150</c:v>
                </c:pt>
                <c:pt idx="23">
                  <c:v>43151</c:v>
                </c:pt>
                <c:pt idx="24">
                  <c:v>43152</c:v>
                </c:pt>
                <c:pt idx="25">
                  <c:v>43153</c:v>
                </c:pt>
                <c:pt idx="26">
                  <c:v>43154</c:v>
                </c:pt>
                <c:pt idx="27">
                  <c:v>43155</c:v>
                </c:pt>
                <c:pt idx="28">
                  <c:v>43156</c:v>
                </c:pt>
                <c:pt idx="29">
                  <c:v>43157</c:v>
                </c:pt>
                <c:pt idx="30">
                  <c:v>43158</c:v>
                </c:pt>
              </c:numCache>
            </c:numRef>
          </c:cat>
          <c:val>
            <c:numRef>
              <c:f>Sheet1!$B$2:$B$32</c:f>
              <c:numCache>
                <c:formatCode>General</c:formatCode>
                <c:ptCount val="31"/>
                <c:pt idx="0">
                  <c:v>1</c:v>
                </c:pt>
                <c:pt idx="1">
                  <c:v>2</c:v>
                </c:pt>
                <c:pt idx="2">
                  <c:v>2</c:v>
                </c:pt>
                <c:pt idx="3">
                  <c:v>1</c:v>
                </c:pt>
                <c:pt idx="4">
                  <c:v>2</c:v>
                </c:pt>
                <c:pt idx="5">
                  <c:v>1</c:v>
                </c:pt>
                <c:pt idx="6">
                  <c:v>0</c:v>
                </c:pt>
                <c:pt idx="7">
                  <c:v>0</c:v>
                </c:pt>
                <c:pt idx="8">
                  <c:v>1</c:v>
                </c:pt>
                <c:pt idx="9">
                  <c:v>2</c:v>
                </c:pt>
                <c:pt idx="10">
                  <c:v>1</c:v>
                </c:pt>
                <c:pt idx="11">
                  <c:v>1</c:v>
                </c:pt>
                <c:pt idx="12">
                  <c:v>2</c:v>
                </c:pt>
                <c:pt idx="13">
                  <c:v>0</c:v>
                </c:pt>
                <c:pt idx="14">
                  <c:v>0</c:v>
                </c:pt>
                <c:pt idx="15">
                  <c:v>1</c:v>
                </c:pt>
                <c:pt idx="16">
                  <c:v>1</c:v>
                </c:pt>
                <c:pt idx="17">
                  <c:v>3</c:v>
                </c:pt>
                <c:pt idx="18">
                  <c:v>1</c:v>
                </c:pt>
                <c:pt idx="19">
                  <c:v>1</c:v>
                </c:pt>
                <c:pt idx="20">
                  <c:v>0</c:v>
                </c:pt>
                <c:pt idx="21">
                  <c:v>0</c:v>
                </c:pt>
                <c:pt idx="22">
                  <c:v>2</c:v>
                </c:pt>
                <c:pt idx="23">
                  <c:v>1</c:v>
                </c:pt>
                <c:pt idx="24">
                  <c:v>1</c:v>
                </c:pt>
                <c:pt idx="25">
                  <c:v>1</c:v>
                </c:pt>
                <c:pt idx="26">
                  <c:v>2</c:v>
                </c:pt>
                <c:pt idx="27">
                  <c:v>0</c:v>
                </c:pt>
                <c:pt idx="28">
                  <c:v>0</c:v>
                </c:pt>
                <c:pt idx="29">
                  <c:v>1</c:v>
                </c:pt>
                <c:pt idx="30">
                  <c:v>1</c:v>
                </c:pt>
              </c:numCache>
            </c:numRef>
          </c:val>
          <c:smooth val="0"/>
          <c:extLst>
            <c:ext xmlns:c16="http://schemas.microsoft.com/office/drawing/2014/chart" uri="{C3380CC4-5D6E-409C-BE32-E72D297353CC}">
              <c16:uniqueId val="{00000000-CDCF-4C8F-97C6-0835D9A2E9CF}"/>
            </c:ext>
          </c:extLst>
        </c:ser>
        <c:ser>
          <c:idx val="1"/>
          <c:order val="1"/>
          <c:tx>
            <c:strRef>
              <c:f>Sheet1!$C$1</c:f>
              <c:strCache>
                <c:ptCount val="1"/>
                <c:pt idx="0">
                  <c:v>Banco Sabadell</c:v>
                </c:pt>
              </c:strCache>
            </c:strRef>
          </c:tx>
          <c:spPr>
            <a:ln w="28575" cap="rnd">
              <a:solidFill>
                <a:schemeClr val="accent2"/>
              </a:solidFill>
              <a:round/>
            </a:ln>
            <a:effectLst/>
          </c:spPr>
          <c:marker>
            <c:symbol val="none"/>
          </c:marker>
          <c:cat>
            <c:numRef>
              <c:f>Sheet1!$A$2:$A$32</c:f>
              <c:numCache>
                <c:formatCode>m/d/yyyy</c:formatCode>
                <c:ptCount val="31"/>
                <c:pt idx="0">
                  <c:v>43128</c:v>
                </c:pt>
                <c:pt idx="1">
                  <c:v>43129</c:v>
                </c:pt>
                <c:pt idx="2">
                  <c:v>43130</c:v>
                </c:pt>
                <c:pt idx="3">
                  <c:v>43131</c:v>
                </c:pt>
                <c:pt idx="4">
                  <c:v>43132</c:v>
                </c:pt>
                <c:pt idx="5">
                  <c:v>43133</c:v>
                </c:pt>
                <c:pt idx="6">
                  <c:v>43134</c:v>
                </c:pt>
                <c:pt idx="7">
                  <c:v>43135</c:v>
                </c:pt>
                <c:pt idx="8">
                  <c:v>43136</c:v>
                </c:pt>
                <c:pt idx="9">
                  <c:v>43137</c:v>
                </c:pt>
                <c:pt idx="10">
                  <c:v>43138</c:v>
                </c:pt>
                <c:pt idx="11">
                  <c:v>43139</c:v>
                </c:pt>
                <c:pt idx="12">
                  <c:v>43140</c:v>
                </c:pt>
                <c:pt idx="13">
                  <c:v>43141</c:v>
                </c:pt>
                <c:pt idx="14">
                  <c:v>43142</c:v>
                </c:pt>
                <c:pt idx="15">
                  <c:v>43143</c:v>
                </c:pt>
                <c:pt idx="16">
                  <c:v>43144</c:v>
                </c:pt>
                <c:pt idx="17">
                  <c:v>43145</c:v>
                </c:pt>
                <c:pt idx="18">
                  <c:v>43146</c:v>
                </c:pt>
                <c:pt idx="19">
                  <c:v>43147</c:v>
                </c:pt>
                <c:pt idx="20">
                  <c:v>43148</c:v>
                </c:pt>
                <c:pt idx="21">
                  <c:v>43149</c:v>
                </c:pt>
                <c:pt idx="22">
                  <c:v>43150</c:v>
                </c:pt>
                <c:pt idx="23">
                  <c:v>43151</c:v>
                </c:pt>
                <c:pt idx="24">
                  <c:v>43152</c:v>
                </c:pt>
                <c:pt idx="25">
                  <c:v>43153</c:v>
                </c:pt>
                <c:pt idx="26">
                  <c:v>43154</c:v>
                </c:pt>
                <c:pt idx="27">
                  <c:v>43155</c:v>
                </c:pt>
                <c:pt idx="28">
                  <c:v>43156</c:v>
                </c:pt>
                <c:pt idx="29">
                  <c:v>43157</c:v>
                </c:pt>
                <c:pt idx="30">
                  <c:v>43158</c:v>
                </c:pt>
              </c:numCache>
            </c:numRef>
          </c:cat>
          <c:val>
            <c:numRef>
              <c:f>Sheet1!$C$2:$C$32</c:f>
              <c:numCache>
                <c:formatCode>General</c:formatCode>
                <c:ptCount val="31"/>
                <c:pt idx="0">
                  <c:v>1</c:v>
                </c:pt>
                <c:pt idx="1">
                  <c:v>3</c:v>
                </c:pt>
                <c:pt idx="2">
                  <c:v>1</c:v>
                </c:pt>
                <c:pt idx="3">
                  <c:v>4</c:v>
                </c:pt>
                <c:pt idx="4">
                  <c:v>2</c:v>
                </c:pt>
                <c:pt idx="5">
                  <c:v>0</c:v>
                </c:pt>
                <c:pt idx="6">
                  <c:v>1</c:v>
                </c:pt>
                <c:pt idx="7">
                  <c:v>0</c:v>
                </c:pt>
                <c:pt idx="8">
                  <c:v>4</c:v>
                </c:pt>
                <c:pt idx="9">
                  <c:v>2</c:v>
                </c:pt>
                <c:pt idx="10">
                  <c:v>2</c:v>
                </c:pt>
                <c:pt idx="11">
                  <c:v>1</c:v>
                </c:pt>
                <c:pt idx="12">
                  <c:v>1</c:v>
                </c:pt>
                <c:pt idx="13">
                  <c:v>3</c:v>
                </c:pt>
                <c:pt idx="14">
                  <c:v>2</c:v>
                </c:pt>
                <c:pt idx="15">
                  <c:v>2</c:v>
                </c:pt>
                <c:pt idx="16">
                  <c:v>5</c:v>
                </c:pt>
                <c:pt idx="17">
                  <c:v>3</c:v>
                </c:pt>
                <c:pt idx="18">
                  <c:v>3</c:v>
                </c:pt>
                <c:pt idx="19">
                  <c:v>2</c:v>
                </c:pt>
                <c:pt idx="20">
                  <c:v>1</c:v>
                </c:pt>
                <c:pt idx="21">
                  <c:v>1</c:v>
                </c:pt>
                <c:pt idx="22">
                  <c:v>2</c:v>
                </c:pt>
                <c:pt idx="23">
                  <c:v>3</c:v>
                </c:pt>
                <c:pt idx="24">
                  <c:v>2</c:v>
                </c:pt>
                <c:pt idx="25">
                  <c:v>2</c:v>
                </c:pt>
                <c:pt idx="26">
                  <c:v>1</c:v>
                </c:pt>
                <c:pt idx="27">
                  <c:v>0</c:v>
                </c:pt>
                <c:pt idx="28">
                  <c:v>1</c:v>
                </c:pt>
                <c:pt idx="29">
                  <c:v>2</c:v>
                </c:pt>
                <c:pt idx="30">
                  <c:v>3</c:v>
                </c:pt>
              </c:numCache>
            </c:numRef>
          </c:val>
          <c:smooth val="0"/>
          <c:extLst>
            <c:ext xmlns:c16="http://schemas.microsoft.com/office/drawing/2014/chart" uri="{C3380CC4-5D6E-409C-BE32-E72D297353CC}">
              <c16:uniqueId val="{00000001-CDCF-4C8F-97C6-0835D9A2E9CF}"/>
            </c:ext>
          </c:extLst>
        </c:ser>
        <c:ser>
          <c:idx val="2"/>
          <c:order val="2"/>
          <c:tx>
            <c:strRef>
              <c:f>Sheet1!$D$1</c:f>
              <c:strCache>
                <c:ptCount val="1"/>
                <c:pt idx="0">
                  <c:v>ING España</c:v>
                </c:pt>
              </c:strCache>
            </c:strRef>
          </c:tx>
          <c:spPr>
            <a:ln w="28575" cap="rnd">
              <a:solidFill>
                <a:schemeClr val="accent3"/>
              </a:solidFill>
              <a:round/>
            </a:ln>
            <a:effectLst/>
          </c:spPr>
          <c:marker>
            <c:symbol val="none"/>
          </c:marker>
          <c:cat>
            <c:numRef>
              <c:f>Sheet1!$A$2:$A$32</c:f>
              <c:numCache>
                <c:formatCode>m/d/yyyy</c:formatCode>
                <c:ptCount val="31"/>
                <c:pt idx="0">
                  <c:v>43128</c:v>
                </c:pt>
                <c:pt idx="1">
                  <c:v>43129</c:v>
                </c:pt>
                <c:pt idx="2">
                  <c:v>43130</c:v>
                </c:pt>
                <c:pt idx="3">
                  <c:v>43131</c:v>
                </c:pt>
                <c:pt idx="4">
                  <c:v>43132</c:v>
                </c:pt>
                <c:pt idx="5">
                  <c:v>43133</c:v>
                </c:pt>
                <c:pt idx="6">
                  <c:v>43134</c:v>
                </c:pt>
                <c:pt idx="7">
                  <c:v>43135</c:v>
                </c:pt>
                <c:pt idx="8">
                  <c:v>43136</c:v>
                </c:pt>
                <c:pt idx="9">
                  <c:v>43137</c:v>
                </c:pt>
                <c:pt idx="10">
                  <c:v>43138</c:v>
                </c:pt>
                <c:pt idx="11">
                  <c:v>43139</c:v>
                </c:pt>
                <c:pt idx="12">
                  <c:v>43140</c:v>
                </c:pt>
                <c:pt idx="13">
                  <c:v>43141</c:v>
                </c:pt>
                <c:pt idx="14">
                  <c:v>43142</c:v>
                </c:pt>
                <c:pt idx="15">
                  <c:v>43143</c:v>
                </c:pt>
                <c:pt idx="16">
                  <c:v>43144</c:v>
                </c:pt>
                <c:pt idx="17">
                  <c:v>43145</c:v>
                </c:pt>
                <c:pt idx="18">
                  <c:v>43146</c:v>
                </c:pt>
                <c:pt idx="19">
                  <c:v>43147</c:v>
                </c:pt>
                <c:pt idx="20">
                  <c:v>43148</c:v>
                </c:pt>
                <c:pt idx="21">
                  <c:v>43149</c:v>
                </c:pt>
                <c:pt idx="22">
                  <c:v>43150</c:v>
                </c:pt>
                <c:pt idx="23">
                  <c:v>43151</c:v>
                </c:pt>
                <c:pt idx="24">
                  <c:v>43152</c:v>
                </c:pt>
                <c:pt idx="25">
                  <c:v>43153</c:v>
                </c:pt>
                <c:pt idx="26">
                  <c:v>43154</c:v>
                </c:pt>
                <c:pt idx="27">
                  <c:v>43155</c:v>
                </c:pt>
                <c:pt idx="28">
                  <c:v>43156</c:v>
                </c:pt>
                <c:pt idx="29">
                  <c:v>43157</c:v>
                </c:pt>
                <c:pt idx="30">
                  <c:v>43158</c:v>
                </c:pt>
              </c:numCache>
            </c:numRef>
          </c:cat>
          <c:val>
            <c:numRef>
              <c:f>Sheet1!$D$2:$D$32</c:f>
              <c:numCache>
                <c:formatCode>General</c:formatCode>
                <c:ptCount val="31"/>
                <c:pt idx="0">
                  <c:v>0</c:v>
                </c:pt>
                <c:pt idx="1">
                  <c:v>1</c:v>
                </c:pt>
                <c:pt idx="2">
                  <c:v>1</c:v>
                </c:pt>
                <c:pt idx="3">
                  <c:v>1</c:v>
                </c:pt>
                <c:pt idx="4">
                  <c:v>4</c:v>
                </c:pt>
                <c:pt idx="5">
                  <c:v>2</c:v>
                </c:pt>
                <c:pt idx="6">
                  <c:v>0</c:v>
                </c:pt>
                <c:pt idx="7">
                  <c:v>0</c:v>
                </c:pt>
                <c:pt idx="8">
                  <c:v>2</c:v>
                </c:pt>
                <c:pt idx="9">
                  <c:v>1</c:v>
                </c:pt>
                <c:pt idx="10">
                  <c:v>1</c:v>
                </c:pt>
                <c:pt idx="11">
                  <c:v>1</c:v>
                </c:pt>
                <c:pt idx="12">
                  <c:v>3</c:v>
                </c:pt>
                <c:pt idx="13">
                  <c:v>0</c:v>
                </c:pt>
                <c:pt idx="14">
                  <c:v>0</c:v>
                </c:pt>
                <c:pt idx="15">
                  <c:v>2</c:v>
                </c:pt>
                <c:pt idx="16">
                  <c:v>0</c:v>
                </c:pt>
                <c:pt idx="17">
                  <c:v>2</c:v>
                </c:pt>
                <c:pt idx="18">
                  <c:v>4</c:v>
                </c:pt>
                <c:pt idx="19">
                  <c:v>0</c:v>
                </c:pt>
                <c:pt idx="20">
                  <c:v>0</c:v>
                </c:pt>
                <c:pt idx="21">
                  <c:v>0</c:v>
                </c:pt>
                <c:pt idx="22">
                  <c:v>3</c:v>
                </c:pt>
                <c:pt idx="23">
                  <c:v>2</c:v>
                </c:pt>
                <c:pt idx="24">
                  <c:v>2</c:v>
                </c:pt>
                <c:pt idx="25">
                  <c:v>3</c:v>
                </c:pt>
                <c:pt idx="26">
                  <c:v>1</c:v>
                </c:pt>
                <c:pt idx="27">
                  <c:v>0</c:v>
                </c:pt>
                <c:pt idx="28">
                  <c:v>0</c:v>
                </c:pt>
                <c:pt idx="29">
                  <c:v>1</c:v>
                </c:pt>
                <c:pt idx="30">
                  <c:v>1</c:v>
                </c:pt>
              </c:numCache>
            </c:numRef>
          </c:val>
          <c:smooth val="0"/>
          <c:extLst>
            <c:ext xmlns:c16="http://schemas.microsoft.com/office/drawing/2014/chart" uri="{C3380CC4-5D6E-409C-BE32-E72D297353CC}">
              <c16:uniqueId val="{00000002-CDCF-4C8F-97C6-0835D9A2E9CF}"/>
            </c:ext>
          </c:extLst>
        </c:ser>
        <c:ser>
          <c:idx val="3"/>
          <c:order val="3"/>
          <c:tx>
            <c:strRef>
              <c:f>Sheet1!$E$1</c:f>
              <c:strCache>
                <c:ptCount val="1"/>
                <c:pt idx="0">
                  <c:v>bankinter</c:v>
                </c:pt>
              </c:strCache>
            </c:strRef>
          </c:tx>
          <c:spPr>
            <a:ln w="28575" cap="rnd">
              <a:solidFill>
                <a:schemeClr val="accent4"/>
              </a:solidFill>
              <a:round/>
            </a:ln>
            <a:effectLst/>
          </c:spPr>
          <c:marker>
            <c:symbol val="none"/>
          </c:marker>
          <c:cat>
            <c:numRef>
              <c:f>Sheet1!$A$2:$A$32</c:f>
              <c:numCache>
                <c:formatCode>m/d/yyyy</c:formatCode>
                <c:ptCount val="31"/>
                <c:pt idx="0">
                  <c:v>43128</c:v>
                </c:pt>
                <c:pt idx="1">
                  <c:v>43129</c:v>
                </c:pt>
                <c:pt idx="2">
                  <c:v>43130</c:v>
                </c:pt>
                <c:pt idx="3">
                  <c:v>43131</c:v>
                </c:pt>
                <c:pt idx="4">
                  <c:v>43132</c:v>
                </c:pt>
                <c:pt idx="5">
                  <c:v>43133</c:v>
                </c:pt>
                <c:pt idx="6">
                  <c:v>43134</c:v>
                </c:pt>
                <c:pt idx="7">
                  <c:v>43135</c:v>
                </c:pt>
                <c:pt idx="8">
                  <c:v>43136</c:v>
                </c:pt>
                <c:pt idx="9">
                  <c:v>43137</c:v>
                </c:pt>
                <c:pt idx="10">
                  <c:v>43138</c:v>
                </c:pt>
                <c:pt idx="11">
                  <c:v>43139</c:v>
                </c:pt>
                <c:pt idx="12">
                  <c:v>43140</c:v>
                </c:pt>
                <c:pt idx="13">
                  <c:v>43141</c:v>
                </c:pt>
                <c:pt idx="14">
                  <c:v>43142</c:v>
                </c:pt>
                <c:pt idx="15">
                  <c:v>43143</c:v>
                </c:pt>
                <c:pt idx="16">
                  <c:v>43144</c:v>
                </c:pt>
                <c:pt idx="17">
                  <c:v>43145</c:v>
                </c:pt>
                <c:pt idx="18">
                  <c:v>43146</c:v>
                </c:pt>
                <c:pt idx="19">
                  <c:v>43147</c:v>
                </c:pt>
                <c:pt idx="20">
                  <c:v>43148</c:v>
                </c:pt>
                <c:pt idx="21">
                  <c:v>43149</c:v>
                </c:pt>
                <c:pt idx="22">
                  <c:v>43150</c:v>
                </c:pt>
                <c:pt idx="23">
                  <c:v>43151</c:v>
                </c:pt>
                <c:pt idx="24">
                  <c:v>43152</c:v>
                </c:pt>
                <c:pt idx="25">
                  <c:v>43153</c:v>
                </c:pt>
                <c:pt idx="26">
                  <c:v>43154</c:v>
                </c:pt>
                <c:pt idx="27">
                  <c:v>43155</c:v>
                </c:pt>
                <c:pt idx="28">
                  <c:v>43156</c:v>
                </c:pt>
                <c:pt idx="29">
                  <c:v>43157</c:v>
                </c:pt>
                <c:pt idx="30">
                  <c:v>43158</c:v>
                </c:pt>
              </c:numCache>
            </c:numRef>
          </c:cat>
          <c:val>
            <c:numRef>
              <c:f>Sheet1!$E$2:$E$32</c:f>
              <c:numCache>
                <c:formatCode>General</c:formatCode>
                <c:ptCount val="31"/>
                <c:pt idx="0">
                  <c:v>1</c:v>
                </c:pt>
                <c:pt idx="1">
                  <c:v>1</c:v>
                </c:pt>
                <c:pt idx="2">
                  <c:v>1</c:v>
                </c:pt>
                <c:pt idx="3">
                  <c:v>3</c:v>
                </c:pt>
                <c:pt idx="4">
                  <c:v>0</c:v>
                </c:pt>
                <c:pt idx="5">
                  <c:v>2</c:v>
                </c:pt>
                <c:pt idx="6">
                  <c:v>1</c:v>
                </c:pt>
                <c:pt idx="7">
                  <c:v>0</c:v>
                </c:pt>
                <c:pt idx="8">
                  <c:v>2</c:v>
                </c:pt>
                <c:pt idx="9">
                  <c:v>2</c:v>
                </c:pt>
                <c:pt idx="10">
                  <c:v>2</c:v>
                </c:pt>
                <c:pt idx="11">
                  <c:v>0</c:v>
                </c:pt>
                <c:pt idx="12">
                  <c:v>0</c:v>
                </c:pt>
                <c:pt idx="13">
                  <c:v>1</c:v>
                </c:pt>
                <c:pt idx="14">
                  <c:v>0</c:v>
                </c:pt>
                <c:pt idx="15">
                  <c:v>1</c:v>
                </c:pt>
                <c:pt idx="16">
                  <c:v>1</c:v>
                </c:pt>
                <c:pt idx="17">
                  <c:v>1</c:v>
                </c:pt>
                <c:pt idx="18">
                  <c:v>1</c:v>
                </c:pt>
                <c:pt idx="19">
                  <c:v>0</c:v>
                </c:pt>
                <c:pt idx="20">
                  <c:v>0</c:v>
                </c:pt>
                <c:pt idx="21">
                  <c:v>0</c:v>
                </c:pt>
                <c:pt idx="22">
                  <c:v>0</c:v>
                </c:pt>
                <c:pt idx="23">
                  <c:v>0</c:v>
                </c:pt>
                <c:pt idx="24">
                  <c:v>1</c:v>
                </c:pt>
                <c:pt idx="25">
                  <c:v>0</c:v>
                </c:pt>
                <c:pt idx="26">
                  <c:v>0</c:v>
                </c:pt>
                <c:pt idx="27">
                  <c:v>0</c:v>
                </c:pt>
                <c:pt idx="28">
                  <c:v>0</c:v>
                </c:pt>
                <c:pt idx="29">
                  <c:v>1</c:v>
                </c:pt>
                <c:pt idx="30">
                  <c:v>1</c:v>
                </c:pt>
              </c:numCache>
            </c:numRef>
          </c:val>
          <c:smooth val="0"/>
          <c:extLst>
            <c:ext xmlns:c16="http://schemas.microsoft.com/office/drawing/2014/chart" uri="{C3380CC4-5D6E-409C-BE32-E72D297353CC}">
              <c16:uniqueId val="{00000003-CDCF-4C8F-97C6-0835D9A2E9CF}"/>
            </c:ext>
          </c:extLst>
        </c:ser>
        <c:ser>
          <c:idx val="4"/>
          <c:order val="4"/>
          <c:tx>
            <c:strRef>
              <c:f>Sheet1!$F$1</c:f>
              <c:strCache>
                <c:ptCount val="1"/>
                <c:pt idx="0">
                  <c:v>BBVA España</c:v>
                </c:pt>
              </c:strCache>
            </c:strRef>
          </c:tx>
          <c:spPr>
            <a:ln w="28575" cap="rnd">
              <a:solidFill>
                <a:schemeClr val="accent5"/>
              </a:solidFill>
              <a:round/>
            </a:ln>
            <a:effectLst/>
          </c:spPr>
          <c:marker>
            <c:symbol val="none"/>
          </c:marker>
          <c:cat>
            <c:numRef>
              <c:f>Sheet1!$A$2:$A$32</c:f>
              <c:numCache>
                <c:formatCode>m/d/yyyy</c:formatCode>
                <c:ptCount val="31"/>
                <c:pt idx="0">
                  <c:v>43128</c:v>
                </c:pt>
                <c:pt idx="1">
                  <c:v>43129</c:v>
                </c:pt>
                <c:pt idx="2">
                  <c:v>43130</c:v>
                </c:pt>
                <c:pt idx="3">
                  <c:v>43131</c:v>
                </c:pt>
                <c:pt idx="4">
                  <c:v>43132</c:v>
                </c:pt>
                <c:pt idx="5">
                  <c:v>43133</c:v>
                </c:pt>
                <c:pt idx="6">
                  <c:v>43134</c:v>
                </c:pt>
                <c:pt idx="7">
                  <c:v>43135</c:v>
                </c:pt>
                <c:pt idx="8">
                  <c:v>43136</c:v>
                </c:pt>
                <c:pt idx="9">
                  <c:v>43137</c:v>
                </c:pt>
                <c:pt idx="10">
                  <c:v>43138</c:v>
                </c:pt>
                <c:pt idx="11">
                  <c:v>43139</c:v>
                </c:pt>
                <c:pt idx="12">
                  <c:v>43140</c:v>
                </c:pt>
                <c:pt idx="13">
                  <c:v>43141</c:v>
                </c:pt>
                <c:pt idx="14">
                  <c:v>43142</c:v>
                </c:pt>
                <c:pt idx="15">
                  <c:v>43143</c:v>
                </c:pt>
                <c:pt idx="16">
                  <c:v>43144</c:v>
                </c:pt>
                <c:pt idx="17">
                  <c:v>43145</c:v>
                </c:pt>
                <c:pt idx="18">
                  <c:v>43146</c:v>
                </c:pt>
                <c:pt idx="19">
                  <c:v>43147</c:v>
                </c:pt>
                <c:pt idx="20">
                  <c:v>43148</c:v>
                </c:pt>
                <c:pt idx="21">
                  <c:v>43149</c:v>
                </c:pt>
                <c:pt idx="22">
                  <c:v>43150</c:v>
                </c:pt>
                <c:pt idx="23">
                  <c:v>43151</c:v>
                </c:pt>
                <c:pt idx="24">
                  <c:v>43152</c:v>
                </c:pt>
                <c:pt idx="25">
                  <c:v>43153</c:v>
                </c:pt>
                <c:pt idx="26">
                  <c:v>43154</c:v>
                </c:pt>
                <c:pt idx="27">
                  <c:v>43155</c:v>
                </c:pt>
                <c:pt idx="28">
                  <c:v>43156</c:v>
                </c:pt>
                <c:pt idx="29">
                  <c:v>43157</c:v>
                </c:pt>
                <c:pt idx="30">
                  <c:v>43158</c:v>
                </c:pt>
              </c:numCache>
            </c:numRef>
          </c:cat>
          <c:val>
            <c:numRef>
              <c:f>Sheet1!$F$2:$F$32</c:f>
              <c:numCache>
                <c:formatCode>General</c:formatCode>
                <c:ptCount val="31"/>
                <c:pt idx="0">
                  <c:v>2</c:v>
                </c:pt>
                <c:pt idx="1">
                  <c:v>2</c:v>
                </c:pt>
                <c:pt idx="2">
                  <c:v>2</c:v>
                </c:pt>
                <c:pt idx="3">
                  <c:v>2</c:v>
                </c:pt>
                <c:pt idx="4">
                  <c:v>2</c:v>
                </c:pt>
                <c:pt idx="5">
                  <c:v>2</c:v>
                </c:pt>
                <c:pt idx="6">
                  <c:v>2</c:v>
                </c:pt>
                <c:pt idx="7">
                  <c:v>2</c:v>
                </c:pt>
                <c:pt idx="8">
                  <c:v>2</c:v>
                </c:pt>
                <c:pt idx="9">
                  <c:v>2</c:v>
                </c:pt>
                <c:pt idx="10">
                  <c:v>3</c:v>
                </c:pt>
                <c:pt idx="11">
                  <c:v>2</c:v>
                </c:pt>
                <c:pt idx="12">
                  <c:v>2</c:v>
                </c:pt>
                <c:pt idx="13">
                  <c:v>2</c:v>
                </c:pt>
                <c:pt idx="14">
                  <c:v>2</c:v>
                </c:pt>
                <c:pt idx="15">
                  <c:v>2</c:v>
                </c:pt>
                <c:pt idx="16">
                  <c:v>2</c:v>
                </c:pt>
                <c:pt idx="17">
                  <c:v>5</c:v>
                </c:pt>
                <c:pt idx="18">
                  <c:v>6</c:v>
                </c:pt>
                <c:pt idx="19">
                  <c:v>2</c:v>
                </c:pt>
                <c:pt idx="20">
                  <c:v>2</c:v>
                </c:pt>
                <c:pt idx="21">
                  <c:v>1</c:v>
                </c:pt>
                <c:pt idx="22">
                  <c:v>2</c:v>
                </c:pt>
                <c:pt idx="23">
                  <c:v>2</c:v>
                </c:pt>
                <c:pt idx="24">
                  <c:v>2</c:v>
                </c:pt>
                <c:pt idx="25">
                  <c:v>1</c:v>
                </c:pt>
                <c:pt idx="26">
                  <c:v>2</c:v>
                </c:pt>
                <c:pt idx="27">
                  <c:v>2</c:v>
                </c:pt>
                <c:pt idx="28">
                  <c:v>2</c:v>
                </c:pt>
                <c:pt idx="29">
                  <c:v>0</c:v>
                </c:pt>
                <c:pt idx="30">
                  <c:v>2</c:v>
                </c:pt>
              </c:numCache>
            </c:numRef>
          </c:val>
          <c:smooth val="0"/>
          <c:extLst>
            <c:ext xmlns:c16="http://schemas.microsoft.com/office/drawing/2014/chart" uri="{C3380CC4-5D6E-409C-BE32-E72D297353CC}">
              <c16:uniqueId val="{00000004-CDCF-4C8F-97C6-0835D9A2E9CF}"/>
            </c:ext>
          </c:extLst>
        </c:ser>
        <c:dLbls>
          <c:showLegendKey val="0"/>
          <c:showVal val="0"/>
          <c:showCatName val="0"/>
          <c:showSerName val="0"/>
          <c:showPercent val="0"/>
          <c:showBubbleSize val="0"/>
        </c:dLbls>
        <c:smooth val="0"/>
        <c:axId val="402278744"/>
        <c:axId val="402281040"/>
      </c:lineChart>
      <c:dateAx>
        <c:axId val="4022787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281040"/>
        <c:crosses val="autoZero"/>
        <c:auto val="1"/>
        <c:lblOffset val="100"/>
        <c:baseTimeUnit val="days"/>
      </c:dateAx>
      <c:valAx>
        <c:axId val="4022810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278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Santander España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7</c:v>
                </c:pt>
                <c:pt idx="1">
                  <c:v>7</c:v>
                </c:pt>
                <c:pt idx="2">
                  <c:v>6</c:v>
                </c:pt>
                <c:pt idx="3">
                  <c:v>5</c:v>
                </c:pt>
                <c:pt idx="4">
                  <c:v>6</c:v>
                </c:pt>
                <c:pt idx="5">
                  <c:v>0</c:v>
                </c:pt>
                <c:pt idx="6">
                  <c:v>1</c:v>
                </c:pt>
              </c:numCache>
            </c:numRef>
          </c:val>
          <c:extLst>
            <c:ext xmlns:c16="http://schemas.microsoft.com/office/drawing/2014/chart" uri="{C3380CC4-5D6E-409C-BE32-E72D297353CC}">
              <c16:uniqueId val="{00000000-8B5B-4D4E-816F-3732E5A4A3E2}"/>
            </c:ext>
          </c:extLst>
        </c:ser>
        <c:ser>
          <c:idx val="1"/>
          <c:order val="1"/>
          <c:tx>
            <c:strRef>
              <c:f>Sheet1!$C$1</c:f>
              <c:strCache>
                <c:ptCount val="1"/>
                <c:pt idx="0">
                  <c:v>Banco Sabadell</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13</c:v>
                </c:pt>
                <c:pt idx="1">
                  <c:v>14</c:v>
                </c:pt>
                <c:pt idx="2">
                  <c:v>11</c:v>
                </c:pt>
                <c:pt idx="3">
                  <c:v>8</c:v>
                </c:pt>
                <c:pt idx="4">
                  <c:v>4</c:v>
                </c:pt>
                <c:pt idx="5">
                  <c:v>5</c:v>
                </c:pt>
                <c:pt idx="6">
                  <c:v>5</c:v>
                </c:pt>
              </c:numCache>
            </c:numRef>
          </c:val>
          <c:extLst>
            <c:ext xmlns:c16="http://schemas.microsoft.com/office/drawing/2014/chart" uri="{C3380CC4-5D6E-409C-BE32-E72D297353CC}">
              <c16:uniqueId val="{00000001-8B5B-4D4E-816F-3732E5A4A3E2}"/>
            </c:ext>
          </c:extLst>
        </c:ser>
        <c:ser>
          <c:idx val="2"/>
          <c:order val="2"/>
          <c:tx>
            <c:strRef>
              <c:f>Sheet1!$D$1</c:f>
              <c:strCache>
                <c:ptCount val="1"/>
                <c:pt idx="0">
                  <c:v>ING España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9</c:v>
                </c:pt>
                <c:pt idx="1">
                  <c:v>5</c:v>
                </c:pt>
                <c:pt idx="2">
                  <c:v>6</c:v>
                </c:pt>
                <c:pt idx="3">
                  <c:v>12</c:v>
                </c:pt>
                <c:pt idx="4">
                  <c:v>6</c:v>
                </c:pt>
                <c:pt idx="5">
                  <c:v>0</c:v>
                </c:pt>
                <c:pt idx="6">
                  <c:v>0</c:v>
                </c:pt>
              </c:numCache>
            </c:numRef>
          </c:val>
          <c:extLst>
            <c:ext xmlns:c16="http://schemas.microsoft.com/office/drawing/2014/chart" uri="{C3380CC4-5D6E-409C-BE32-E72D297353CC}">
              <c16:uniqueId val="{00000002-8B5B-4D4E-816F-3732E5A4A3E2}"/>
            </c:ext>
          </c:extLst>
        </c:ser>
        <c:ser>
          <c:idx val="3"/>
          <c:order val="3"/>
          <c:tx>
            <c:strRef>
              <c:f>Sheet1!$E$1</c:f>
              <c:strCache>
                <c:ptCount val="1"/>
                <c:pt idx="0">
                  <c:v>bankinter</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5</c:v>
                </c:pt>
                <c:pt idx="1">
                  <c:v>5</c:v>
                </c:pt>
                <c:pt idx="2">
                  <c:v>7</c:v>
                </c:pt>
                <c:pt idx="3">
                  <c:v>1</c:v>
                </c:pt>
                <c:pt idx="4">
                  <c:v>2</c:v>
                </c:pt>
                <c:pt idx="5">
                  <c:v>2</c:v>
                </c:pt>
                <c:pt idx="6">
                  <c:v>1</c:v>
                </c:pt>
              </c:numCache>
            </c:numRef>
          </c:val>
          <c:extLst>
            <c:ext xmlns:c16="http://schemas.microsoft.com/office/drawing/2014/chart" uri="{C3380CC4-5D6E-409C-BE32-E72D297353CC}">
              <c16:uniqueId val="{00000003-8B5B-4D4E-816F-3732E5A4A3E2}"/>
            </c:ext>
          </c:extLst>
        </c:ser>
        <c:ser>
          <c:idx val="4"/>
          <c:order val="4"/>
          <c:tx>
            <c:strRef>
              <c:f>Sheet1!$F$1</c:f>
              <c:strCache>
                <c:ptCount val="1"/>
                <c:pt idx="0">
                  <c:v>BBVA España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8</c:v>
                </c:pt>
                <c:pt idx="1">
                  <c:v>10</c:v>
                </c:pt>
                <c:pt idx="2">
                  <c:v>12</c:v>
                </c:pt>
                <c:pt idx="3">
                  <c:v>11</c:v>
                </c:pt>
                <c:pt idx="4">
                  <c:v>8</c:v>
                </c:pt>
                <c:pt idx="5">
                  <c:v>8</c:v>
                </c:pt>
                <c:pt idx="6">
                  <c:v>9</c:v>
                </c:pt>
              </c:numCache>
            </c:numRef>
          </c:val>
          <c:extLst>
            <c:ext xmlns:c16="http://schemas.microsoft.com/office/drawing/2014/chart" uri="{C3380CC4-5D6E-409C-BE32-E72D297353CC}">
              <c16:uniqueId val="{00000004-8B5B-4D4E-816F-3732E5A4A3E2}"/>
            </c:ext>
          </c:extLst>
        </c:ser>
        <c:dLbls>
          <c:showLegendKey val="0"/>
          <c:showVal val="0"/>
          <c:showCatName val="0"/>
          <c:showSerName val="0"/>
          <c:showPercent val="0"/>
          <c:showBubbleSize val="0"/>
        </c:dLbls>
        <c:gapWidth val="219"/>
        <c:overlap val="-27"/>
        <c:axId val="402258408"/>
        <c:axId val="402253488"/>
      </c:barChart>
      <c:catAx>
        <c:axId val="402258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253488"/>
        <c:crosses val="autoZero"/>
        <c:auto val="1"/>
        <c:lblAlgn val="ctr"/>
        <c:lblOffset val="100"/>
        <c:noMultiLvlLbl val="0"/>
      </c:catAx>
      <c:valAx>
        <c:axId val="4022534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258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Santander España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0.53583056838971999</c:v>
                </c:pt>
                <c:pt idx="1">
                  <c:v>0.46645964658925998</c:v>
                </c:pt>
                <c:pt idx="2">
                  <c:v>0.51774215221144004</c:v>
                </c:pt>
                <c:pt idx="3">
                  <c:v>0.15057831250581</c:v>
                </c:pt>
                <c:pt idx="4">
                  <c:v>0.27380693975006998</c:v>
                </c:pt>
                <c:pt idx="6">
                  <c:v>0.17923036373220999</c:v>
                </c:pt>
              </c:numCache>
            </c:numRef>
          </c:val>
          <c:extLst>
            <c:ext xmlns:c16="http://schemas.microsoft.com/office/drawing/2014/chart" uri="{C3380CC4-5D6E-409C-BE32-E72D297353CC}">
              <c16:uniqueId val="{00000000-DB2C-45E9-920F-F68CAFC6EDFA}"/>
            </c:ext>
          </c:extLst>
        </c:ser>
        <c:ser>
          <c:idx val="1"/>
          <c:order val="1"/>
          <c:tx>
            <c:strRef>
              <c:f>Sheet1!$C$1</c:f>
              <c:strCache>
                <c:ptCount val="1"/>
                <c:pt idx="0">
                  <c:v>Banco Sabadell</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4.4018724340218002E-2</c:v>
                </c:pt>
                <c:pt idx="1">
                  <c:v>2.8572486811681001E-2</c:v>
                </c:pt>
                <c:pt idx="2">
                  <c:v>4.5792941826128003E-2</c:v>
                </c:pt>
                <c:pt idx="3">
                  <c:v>4.9307381754880003E-2</c:v>
                </c:pt>
                <c:pt idx="4">
                  <c:v>4.0279269602578001E-2</c:v>
                </c:pt>
                <c:pt idx="5">
                  <c:v>5.1853772361938999E-2</c:v>
                </c:pt>
                <c:pt idx="6">
                  <c:v>4.6668395125744999E-2</c:v>
                </c:pt>
              </c:numCache>
            </c:numRef>
          </c:val>
          <c:extLst>
            <c:ext xmlns:c16="http://schemas.microsoft.com/office/drawing/2014/chart" uri="{C3380CC4-5D6E-409C-BE32-E72D297353CC}">
              <c16:uniqueId val="{00000001-DB2C-45E9-920F-F68CAFC6EDFA}"/>
            </c:ext>
          </c:extLst>
        </c:ser>
        <c:ser>
          <c:idx val="2"/>
          <c:order val="2"/>
          <c:tx>
            <c:strRef>
              <c:f>Sheet1!$D$1</c:f>
              <c:strCache>
                <c:ptCount val="1"/>
                <c:pt idx="0">
                  <c:v>ING España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1.289248112267E-2</c:v>
                </c:pt>
                <c:pt idx="1">
                  <c:v>1.1762181407806001E-2</c:v>
                </c:pt>
                <c:pt idx="2">
                  <c:v>1.4967640755429E-2</c:v>
                </c:pt>
                <c:pt idx="3">
                  <c:v>8.7620304068284E-2</c:v>
                </c:pt>
                <c:pt idx="4">
                  <c:v>1.9669864178593999E-2</c:v>
                </c:pt>
              </c:numCache>
            </c:numRef>
          </c:val>
          <c:extLst>
            <c:ext xmlns:c16="http://schemas.microsoft.com/office/drawing/2014/chart" uri="{C3380CC4-5D6E-409C-BE32-E72D297353CC}">
              <c16:uniqueId val="{00000002-DB2C-45E9-920F-F68CAFC6EDFA}"/>
            </c:ext>
          </c:extLst>
        </c:ser>
        <c:ser>
          <c:idx val="3"/>
          <c:order val="3"/>
          <c:tx>
            <c:strRef>
              <c:f>Sheet1!$E$1</c:f>
              <c:strCache>
                <c:ptCount val="1"/>
                <c:pt idx="0">
                  <c:v>bankinter</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2.8146558935547999E-2</c:v>
                </c:pt>
                <c:pt idx="1">
                  <c:v>5.6883605121493E-2</c:v>
                </c:pt>
                <c:pt idx="2">
                  <c:v>9.1384931608922998E-2</c:v>
                </c:pt>
                <c:pt idx="3">
                  <c:v>3.8381671275748E-2</c:v>
                </c:pt>
                <c:pt idx="4">
                  <c:v>5.9048725039612003E-3</c:v>
                </c:pt>
                <c:pt idx="5">
                  <c:v>8.6112724016100997E-2</c:v>
                </c:pt>
                <c:pt idx="6">
                  <c:v>1.7714617511883999E-2</c:v>
                </c:pt>
              </c:numCache>
            </c:numRef>
          </c:val>
          <c:extLst>
            <c:ext xmlns:c16="http://schemas.microsoft.com/office/drawing/2014/chart" uri="{C3380CC4-5D6E-409C-BE32-E72D297353CC}">
              <c16:uniqueId val="{00000003-DB2C-45E9-920F-F68CAFC6EDFA}"/>
            </c:ext>
          </c:extLst>
        </c:ser>
        <c:ser>
          <c:idx val="4"/>
          <c:order val="4"/>
          <c:tx>
            <c:strRef>
              <c:f>Sheet1!$F$1</c:f>
              <c:strCache>
                <c:ptCount val="1"/>
                <c:pt idx="0">
                  <c:v>BBVA España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1.3046764402428E-2</c:v>
                </c:pt>
                <c:pt idx="1">
                  <c:v>5.0627444393790001E-2</c:v>
                </c:pt>
                <c:pt idx="2">
                  <c:v>7.8580512033015998E-2</c:v>
                </c:pt>
                <c:pt idx="3">
                  <c:v>3.7954223716154999E-2</c:v>
                </c:pt>
                <c:pt idx="4">
                  <c:v>0.13219221633035</c:v>
                </c:pt>
                <c:pt idx="5">
                  <c:v>1.22219689517E-2</c:v>
                </c:pt>
                <c:pt idx="6">
                  <c:v>9.1310688282638993E-3</c:v>
                </c:pt>
              </c:numCache>
            </c:numRef>
          </c:val>
          <c:extLst>
            <c:ext xmlns:c16="http://schemas.microsoft.com/office/drawing/2014/chart" uri="{C3380CC4-5D6E-409C-BE32-E72D297353CC}">
              <c16:uniqueId val="{00000004-DB2C-45E9-920F-F68CAFC6EDFA}"/>
            </c:ext>
          </c:extLst>
        </c:ser>
        <c:dLbls>
          <c:showLegendKey val="0"/>
          <c:showVal val="0"/>
          <c:showCatName val="0"/>
          <c:showSerName val="0"/>
          <c:showPercent val="0"/>
          <c:showBubbleSize val="0"/>
        </c:dLbls>
        <c:gapWidth val="219"/>
        <c:overlap val="-27"/>
        <c:axId val="402253816"/>
        <c:axId val="402258080"/>
      </c:barChart>
      <c:catAx>
        <c:axId val="402253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258080"/>
        <c:crosses val="autoZero"/>
        <c:auto val="1"/>
        <c:lblAlgn val="ctr"/>
        <c:lblOffset val="100"/>
        <c:noMultiLvlLbl val="0"/>
      </c:catAx>
      <c:valAx>
        <c:axId val="402258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253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Sheet1!$A$2:$A$6</c:f>
              <c:strCache>
                <c:ptCount val="5"/>
                <c:pt idx="0">
                  <c:v>Banco Santander España</c:v>
                </c:pt>
                <c:pt idx="1">
                  <c:v>Banco Sabadell</c:v>
                </c:pt>
                <c:pt idx="2">
                  <c:v>ING España</c:v>
                </c:pt>
                <c:pt idx="3">
                  <c:v>bankinter</c:v>
                </c:pt>
                <c:pt idx="4">
                  <c:v>BBVA España</c:v>
                </c:pt>
              </c:strCache>
            </c:strRef>
          </c:cat>
          <c:val>
            <c:numRef>
              <c:f>Sheet1!$B$2:$B$6</c:f>
              <c:numCache>
                <c:formatCode>General</c:formatCode>
                <c:ptCount val="5"/>
                <c:pt idx="0">
                  <c:v>16</c:v>
                </c:pt>
                <c:pt idx="1">
                  <c:v>6</c:v>
                </c:pt>
                <c:pt idx="2">
                  <c:v>16</c:v>
                </c:pt>
                <c:pt idx="3">
                  <c:v>22</c:v>
                </c:pt>
                <c:pt idx="4">
                  <c:v>24</c:v>
                </c:pt>
              </c:numCache>
            </c:numRef>
          </c:val>
          <c:extLst>
            <c:ext xmlns:c16="http://schemas.microsoft.com/office/drawing/2014/chart" uri="{C3380CC4-5D6E-409C-BE32-E72D297353CC}">
              <c16:uniqueId val="{00000000-8D4C-4B77-B091-4B4E391EFEBD}"/>
            </c:ext>
          </c:extLst>
        </c:ser>
        <c:ser>
          <c:idx val="1"/>
          <c:order val="1"/>
          <c:tx>
            <c:strRef>
              <c:f>Sheet1!$C$1</c:f>
              <c:strCache>
                <c:ptCount val="1"/>
                <c:pt idx="0">
                  <c:v>Photo</c:v>
                </c:pt>
              </c:strCache>
            </c:strRef>
          </c:tx>
          <c:spPr>
            <a:solidFill>
              <a:schemeClr val="accent2"/>
            </a:solidFill>
            <a:ln>
              <a:noFill/>
            </a:ln>
            <a:effectLst/>
          </c:spPr>
          <c:invertIfNegative val="0"/>
          <c:cat>
            <c:strRef>
              <c:f>Sheet1!$A$2:$A$6</c:f>
              <c:strCache>
                <c:ptCount val="5"/>
                <c:pt idx="0">
                  <c:v>Banco Santander España</c:v>
                </c:pt>
                <c:pt idx="1">
                  <c:v>Banco Sabadell</c:v>
                </c:pt>
                <c:pt idx="2">
                  <c:v>ING España</c:v>
                </c:pt>
                <c:pt idx="3">
                  <c:v>bankinter</c:v>
                </c:pt>
                <c:pt idx="4">
                  <c:v>BBVA España</c:v>
                </c:pt>
              </c:strCache>
            </c:strRef>
          </c:cat>
          <c:val>
            <c:numRef>
              <c:f>Sheet1!$C$2:$C$6</c:f>
              <c:numCache>
                <c:formatCode>General</c:formatCode>
                <c:ptCount val="5"/>
                <c:pt idx="0">
                  <c:v>10</c:v>
                </c:pt>
                <c:pt idx="1">
                  <c:v>39</c:v>
                </c:pt>
                <c:pt idx="2">
                  <c:v>5</c:v>
                </c:pt>
                <c:pt idx="3">
                  <c:v>1</c:v>
                </c:pt>
                <c:pt idx="4">
                  <c:v>11</c:v>
                </c:pt>
              </c:numCache>
            </c:numRef>
          </c:val>
          <c:extLst>
            <c:ext xmlns:c16="http://schemas.microsoft.com/office/drawing/2014/chart" uri="{C3380CC4-5D6E-409C-BE32-E72D297353CC}">
              <c16:uniqueId val="{00000001-8D4C-4B77-B091-4B4E391EFEBD}"/>
            </c:ext>
          </c:extLst>
        </c:ser>
        <c:ser>
          <c:idx val="2"/>
          <c:order val="2"/>
          <c:tx>
            <c:strRef>
              <c:f>Sheet1!$D$1</c:f>
              <c:strCache>
                <c:ptCount val="1"/>
                <c:pt idx="0">
                  <c:v>Video</c:v>
                </c:pt>
              </c:strCache>
            </c:strRef>
          </c:tx>
          <c:spPr>
            <a:solidFill>
              <a:schemeClr val="accent3"/>
            </a:solidFill>
            <a:ln>
              <a:noFill/>
            </a:ln>
            <a:effectLst/>
          </c:spPr>
          <c:invertIfNegative val="0"/>
          <c:cat>
            <c:strRef>
              <c:f>Sheet1!$A$2:$A$6</c:f>
              <c:strCache>
                <c:ptCount val="5"/>
                <c:pt idx="0">
                  <c:v>Banco Santander España</c:v>
                </c:pt>
                <c:pt idx="1">
                  <c:v>Banco Sabadell</c:v>
                </c:pt>
                <c:pt idx="2">
                  <c:v>ING España</c:v>
                </c:pt>
                <c:pt idx="3">
                  <c:v>bankinter</c:v>
                </c:pt>
                <c:pt idx="4">
                  <c:v>BBVA España</c:v>
                </c:pt>
              </c:strCache>
            </c:strRef>
          </c:cat>
          <c:val>
            <c:numRef>
              <c:f>Sheet1!$D$2:$D$6</c:f>
              <c:numCache>
                <c:formatCode>General</c:formatCode>
                <c:ptCount val="5"/>
                <c:pt idx="0">
                  <c:v>6</c:v>
                </c:pt>
                <c:pt idx="1">
                  <c:v>12</c:v>
                </c:pt>
                <c:pt idx="2">
                  <c:v>11</c:v>
                </c:pt>
                <c:pt idx="3">
                  <c:v>0</c:v>
                </c:pt>
                <c:pt idx="4">
                  <c:v>31</c:v>
                </c:pt>
              </c:numCache>
            </c:numRef>
          </c:val>
          <c:extLst>
            <c:ext xmlns:c16="http://schemas.microsoft.com/office/drawing/2014/chart" uri="{C3380CC4-5D6E-409C-BE32-E72D297353CC}">
              <c16:uniqueId val="{00000002-8D4C-4B77-B091-4B4E391EFEBD}"/>
            </c:ext>
          </c:extLst>
        </c:ser>
        <c:ser>
          <c:idx val="3"/>
          <c:order val="3"/>
          <c:tx>
            <c:strRef>
              <c:f>Sheet1!$E$1</c:f>
              <c:strCache>
                <c:ptCount val="1"/>
                <c:pt idx="0">
                  <c:v>Status</c:v>
                </c:pt>
              </c:strCache>
            </c:strRef>
          </c:tx>
          <c:spPr>
            <a:solidFill>
              <a:schemeClr val="accent4"/>
            </a:solidFill>
            <a:ln>
              <a:noFill/>
            </a:ln>
            <a:effectLst/>
          </c:spPr>
          <c:invertIfNegative val="0"/>
          <c:cat>
            <c:strRef>
              <c:f>Sheet1!$A$2:$A$6</c:f>
              <c:strCache>
                <c:ptCount val="5"/>
                <c:pt idx="0">
                  <c:v>Banco Santander España</c:v>
                </c:pt>
                <c:pt idx="1">
                  <c:v>Banco Sabadell</c:v>
                </c:pt>
                <c:pt idx="2">
                  <c:v>ING España</c:v>
                </c:pt>
                <c:pt idx="3">
                  <c:v>bankinter</c:v>
                </c:pt>
                <c:pt idx="4">
                  <c:v>BBVA España</c:v>
                </c:pt>
              </c:strCache>
            </c:strRef>
          </c:cat>
          <c:val>
            <c:numRef>
              <c:f>Sheet1!$E$2:$E$6</c:f>
              <c:numCache>
                <c:formatCode>General</c:formatCode>
                <c:ptCount val="5"/>
                <c:pt idx="0">
                  <c:v>0</c:v>
                </c:pt>
                <c:pt idx="1">
                  <c:v>3</c:v>
                </c:pt>
                <c:pt idx="2">
                  <c:v>6</c:v>
                </c:pt>
                <c:pt idx="3">
                  <c:v>0</c:v>
                </c:pt>
                <c:pt idx="4">
                  <c:v>0</c:v>
                </c:pt>
              </c:numCache>
            </c:numRef>
          </c:val>
          <c:extLst>
            <c:ext xmlns:c16="http://schemas.microsoft.com/office/drawing/2014/chart" uri="{C3380CC4-5D6E-409C-BE32-E72D297353CC}">
              <c16:uniqueId val="{00000003-8D4C-4B77-B091-4B4E391EFEBD}"/>
            </c:ext>
          </c:extLst>
        </c:ser>
        <c:dLbls>
          <c:showLegendKey val="0"/>
          <c:showVal val="0"/>
          <c:showCatName val="0"/>
          <c:showSerName val="0"/>
          <c:showPercent val="0"/>
          <c:showBubbleSize val="0"/>
        </c:dLbls>
        <c:gapWidth val="150"/>
        <c:overlap val="100"/>
        <c:axId val="402259720"/>
        <c:axId val="402260376"/>
      </c:barChart>
      <c:catAx>
        <c:axId val="402259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260376"/>
        <c:crosses val="autoZero"/>
        <c:auto val="1"/>
        <c:lblAlgn val="ctr"/>
        <c:lblOffset val="100"/>
        <c:noMultiLvlLbl val="0"/>
      </c:catAx>
      <c:valAx>
        <c:axId val="40226037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259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Santander España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5.7677637821645998E-2</c:v>
                </c:pt>
                <c:pt idx="9">
                  <c:v>0.56198042504254997</c:v>
                </c:pt>
                <c:pt idx="10">
                  <c:v>0.24042685586585999</c:v>
                </c:pt>
                <c:pt idx="11">
                  <c:v>0.13065328710853</c:v>
                </c:pt>
                <c:pt idx="12">
                  <c:v>0.43661351641332002</c:v>
                </c:pt>
                <c:pt idx="13">
                  <c:v>0.20453854788793999</c:v>
                </c:pt>
                <c:pt idx="14">
                  <c:v>0</c:v>
                </c:pt>
                <c:pt idx="15">
                  <c:v>0.52219968866479005</c:v>
                </c:pt>
                <c:pt idx="16">
                  <c:v>0.57491580925446994</c:v>
                </c:pt>
                <c:pt idx="17">
                  <c:v>0.21623945936000999</c:v>
                </c:pt>
                <c:pt idx="18">
                  <c:v>0.38761853374762001</c:v>
                </c:pt>
                <c:pt idx="19">
                  <c:v>0.98258714181463003</c:v>
                </c:pt>
                <c:pt idx="20">
                  <c:v>0.35102734416184</c:v>
                </c:pt>
                <c:pt idx="21">
                  <c:v>0</c:v>
                </c:pt>
                <c:pt idx="22">
                  <c:v>0.17923481000489999</c:v>
                </c:pt>
                <c:pt idx="23">
                  <c:v>0</c:v>
                </c:pt>
              </c:numCache>
            </c:numRef>
          </c:val>
          <c:smooth val="0"/>
          <c:extLst>
            <c:ext xmlns:c16="http://schemas.microsoft.com/office/drawing/2014/chart" uri="{C3380CC4-5D6E-409C-BE32-E72D297353CC}">
              <c16:uniqueId val="{00000000-2961-462D-9F23-721062543CEA}"/>
            </c:ext>
          </c:extLst>
        </c:ser>
        <c:ser>
          <c:idx val="1"/>
          <c:order val="1"/>
          <c:tx>
            <c:strRef>
              <c:f>Sheet1!$C$1</c:f>
              <c:strCache>
                <c:ptCount val="1"/>
                <c:pt idx="0">
                  <c:v>Banco Sabadell</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0.10370754472388</c:v>
                </c:pt>
                <c:pt idx="9">
                  <c:v>4.8149931478944002E-2</c:v>
                </c:pt>
                <c:pt idx="10">
                  <c:v>1.9136511228811E-2</c:v>
                </c:pt>
                <c:pt idx="11">
                  <c:v>3.0640865486600999E-2</c:v>
                </c:pt>
                <c:pt idx="12">
                  <c:v>3.4921928325387999E-2</c:v>
                </c:pt>
                <c:pt idx="13">
                  <c:v>5.0001851920442E-2</c:v>
                </c:pt>
                <c:pt idx="14">
                  <c:v>5.5557613244935002E-2</c:v>
                </c:pt>
                <c:pt idx="15">
                  <c:v>5.0742620097041002E-2</c:v>
                </c:pt>
                <c:pt idx="16">
                  <c:v>4.0742249712951997E-2</c:v>
                </c:pt>
                <c:pt idx="17">
                  <c:v>3.5186488388459003E-2</c:v>
                </c:pt>
                <c:pt idx="18">
                  <c:v>3.6421102016124002E-2</c:v>
                </c:pt>
                <c:pt idx="19">
                  <c:v>2.4074965739472001E-2</c:v>
                </c:pt>
                <c:pt idx="20">
                  <c:v>5.2779732582687998E-2</c:v>
                </c:pt>
                <c:pt idx="21">
                  <c:v>0</c:v>
                </c:pt>
                <c:pt idx="22">
                  <c:v>0</c:v>
                </c:pt>
                <c:pt idx="23">
                  <c:v>0</c:v>
                </c:pt>
              </c:numCache>
            </c:numRef>
          </c:val>
          <c:smooth val="0"/>
          <c:extLst>
            <c:ext xmlns:c16="http://schemas.microsoft.com/office/drawing/2014/chart" uri="{C3380CC4-5D6E-409C-BE32-E72D297353CC}">
              <c16:uniqueId val="{00000001-2961-462D-9F23-721062543CEA}"/>
            </c:ext>
          </c:extLst>
        </c:ser>
        <c:ser>
          <c:idx val="2"/>
          <c:order val="2"/>
          <c:tx>
            <c:strRef>
              <c:f>Sheet1!$D$1</c:f>
              <c:strCache>
                <c:ptCount val="1"/>
                <c:pt idx="0">
                  <c:v>ING España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0.21022095056430001</c:v>
                </c:pt>
                <c:pt idx="9">
                  <c:v>0.17882689556508999</c:v>
                </c:pt>
                <c:pt idx="10">
                  <c:v>6.1860859428814002E-2</c:v>
                </c:pt>
                <c:pt idx="11">
                  <c:v>1.3246436708524999E-2</c:v>
                </c:pt>
                <c:pt idx="12">
                  <c:v>7.5504689238594996E-3</c:v>
                </c:pt>
                <c:pt idx="13">
                  <c:v>7.9478620251151998E-3</c:v>
                </c:pt>
                <c:pt idx="14">
                  <c:v>0</c:v>
                </c:pt>
                <c:pt idx="15">
                  <c:v>6.4377682403433001E-2</c:v>
                </c:pt>
                <c:pt idx="16">
                  <c:v>3.1791448100461001E-2</c:v>
                </c:pt>
                <c:pt idx="17">
                  <c:v>5.8019392783340999E-2</c:v>
                </c:pt>
                <c:pt idx="18">
                  <c:v>1.2584114873099E-2</c:v>
                </c:pt>
                <c:pt idx="19">
                  <c:v>1.1921793037673E-3</c:v>
                </c:pt>
                <c:pt idx="20">
                  <c:v>5.5635034175807001E-3</c:v>
                </c:pt>
                <c:pt idx="21">
                  <c:v>7.1530758226036996E-3</c:v>
                </c:pt>
                <c:pt idx="22">
                  <c:v>2.1856620569066999E-2</c:v>
                </c:pt>
                <c:pt idx="23">
                  <c:v>0</c:v>
                </c:pt>
              </c:numCache>
            </c:numRef>
          </c:val>
          <c:smooth val="0"/>
          <c:extLst>
            <c:ext xmlns:c16="http://schemas.microsoft.com/office/drawing/2014/chart" uri="{C3380CC4-5D6E-409C-BE32-E72D297353CC}">
              <c16:uniqueId val="{00000002-2961-462D-9F23-721062543CEA}"/>
            </c:ext>
          </c:extLst>
        </c:ser>
        <c:ser>
          <c:idx val="3"/>
          <c:order val="3"/>
          <c:tx>
            <c:strRef>
              <c:f>Sheet1!$E$1</c:f>
              <c:strCache>
                <c:ptCount val="1"/>
                <c:pt idx="0">
                  <c:v>bankinter</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1.2401941002195001E-2</c:v>
                </c:pt>
                <c:pt idx="11">
                  <c:v>3.8246348668900997E-2</c:v>
                </c:pt>
                <c:pt idx="12">
                  <c:v>2.2638463734165001E-2</c:v>
                </c:pt>
                <c:pt idx="13">
                  <c:v>0</c:v>
                </c:pt>
                <c:pt idx="14">
                  <c:v>0.24016457178854</c:v>
                </c:pt>
                <c:pt idx="15">
                  <c:v>0.10138094628777999</c:v>
                </c:pt>
                <c:pt idx="16">
                  <c:v>5.4135456755613001E-2</c:v>
                </c:pt>
                <c:pt idx="17">
                  <c:v>6.1025423979054E-2</c:v>
                </c:pt>
                <c:pt idx="18">
                  <c:v>8.6124590293019998E-2</c:v>
                </c:pt>
                <c:pt idx="19">
                  <c:v>0</c:v>
                </c:pt>
                <c:pt idx="20">
                  <c:v>3.8386960244889003E-2</c:v>
                </c:pt>
                <c:pt idx="21">
                  <c:v>0</c:v>
                </c:pt>
                <c:pt idx="22">
                  <c:v>0</c:v>
                </c:pt>
                <c:pt idx="23">
                  <c:v>0</c:v>
                </c:pt>
              </c:numCache>
            </c:numRef>
          </c:val>
          <c:smooth val="0"/>
          <c:extLst>
            <c:ext xmlns:c16="http://schemas.microsoft.com/office/drawing/2014/chart" uri="{C3380CC4-5D6E-409C-BE32-E72D297353CC}">
              <c16:uniqueId val="{00000003-2961-462D-9F23-721062543CEA}"/>
            </c:ext>
          </c:extLst>
        </c:ser>
        <c:ser>
          <c:idx val="4"/>
          <c:order val="4"/>
          <c:tx>
            <c:strRef>
              <c:f>Sheet1!$F$1</c:f>
              <c:strCache>
                <c:ptCount val="1"/>
                <c:pt idx="0">
                  <c:v>BBVA España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4.7989538280654997E-2</c:v>
                </c:pt>
                <c:pt idx="10">
                  <c:v>2.6874141437167001E-2</c:v>
                </c:pt>
                <c:pt idx="11">
                  <c:v>5.0988884423196004E-3</c:v>
                </c:pt>
                <c:pt idx="12">
                  <c:v>0.11920258526498</c:v>
                </c:pt>
                <c:pt idx="13">
                  <c:v>8.8480711204956992E-3</c:v>
                </c:pt>
                <c:pt idx="14">
                  <c:v>3.7791761396015998E-2</c:v>
                </c:pt>
                <c:pt idx="15">
                  <c:v>1.1097580727401E-2</c:v>
                </c:pt>
                <c:pt idx="16">
                  <c:v>3.2392938339441998E-2</c:v>
                </c:pt>
                <c:pt idx="17">
                  <c:v>0.10437724576042</c:v>
                </c:pt>
                <c:pt idx="18">
                  <c:v>3.4792415253474998E-2</c:v>
                </c:pt>
                <c:pt idx="19">
                  <c:v>1.7996076855245999E-3</c:v>
                </c:pt>
                <c:pt idx="20">
                  <c:v>6.1486595922088999E-3</c:v>
                </c:pt>
                <c:pt idx="21">
                  <c:v>1.1397515341656001E-2</c:v>
                </c:pt>
                <c:pt idx="22">
                  <c:v>1.5596599941213001E-2</c:v>
                </c:pt>
                <c:pt idx="23">
                  <c:v>0</c:v>
                </c:pt>
              </c:numCache>
            </c:numRef>
          </c:val>
          <c:smooth val="0"/>
          <c:extLst>
            <c:ext xmlns:c16="http://schemas.microsoft.com/office/drawing/2014/chart" uri="{C3380CC4-5D6E-409C-BE32-E72D297353CC}">
              <c16:uniqueId val="{00000004-2961-462D-9F23-721062543CEA}"/>
            </c:ext>
          </c:extLst>
        </c:ser>
        <c:dLbls>
          <c:showLegendKey val="0"/>
          <c:showVal val="0"/>
          <c:showCatName val="0"/>
          <c:showSerName val="0"/>
          <c:showPercent val="0"/>
          <c:showBubbleSize val="0"/>
        </c:dLbls>
        <c:smooth val="0"/>
        <c:axId val="396143232"/>
        <c:axId val="281616840"/>
      </c:lineChart>
      <c:catAx>
        <c:axId val="3961432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616840"/>
        <c:crosses val="autoZero"/>
        <c:auto val="1"/>
        <c:lblAlgn val="ctr"/>
        <c:lblOffset val="100"/>
        <c:noMultiLvlLbl val="0"/>
      </c:catAx>
      <c:valAx>
        <c:axId val="281616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143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Santander España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1</c:v>
                </c:pt>
                <c:pt idx="9">
                  <c:v>7</c:v>
                </c:pt>
                <c:pt idx="10">
                  <c:v>3</c:v>
                </c:pt>
                <c:pt idx="11">
                  <c:v>3</c:v>
                </c:pt>
                <c:pt idx="12">
                  <c:v>1</c:v>
                </c:pt>
                <c:pt idx="13">
                  <c:v>5</c:v>
                </c:pt>
                <c:pt idx="14">
                  <c:v>0</c:v>
                </c:pt>
                <c:pt idx="15">
                  <c:v>2</c:v>
                </c:pt>
                <c:pt idx="16">
                  <c:v>1</c:v>
                </c:pt>
                <c:pt idx="17">
                  <c:v>3</c:v>
                </c:pt>
                <c:pt idx="18">
                  <c:v>1</c:v>
                </c:pt>
                <c:pt idx="19">
                  <c:v>3</c:v>
                </c:pt>
                <c:pt idx="20">
                  <c:v>1</c:v>
                </c:pt>
                <c:pt idx="21">
                  <c:v>0</c:v>
                </c:pt>
                <c:pt idx="22">
                  <c:v>1</c:v>
                </c:pt>
                <c:pt idx="23">
                  <c:v>0</c:v>
                </c:pt>
              </c:numCache>
            </c:numRef>
          </c:val>
          <c:smooth val="0"/>
          <c:extLst>
            <c:ext xmlns:c16="http://schemas.microsoft.com/office/drawing/2014/chart" uri="{C3380CC4-5D6E-409C-BE32-E72D297353CC}">
              <c16:uniqueId val="{00000000-8EFF-4015-9609-0298C6500847}"/>
            </c:ext>
          </c:extLst>
        </c:ser>
        <c:ser>
          <c:idx val="1"/>
          <c:order val="1"/>
          <c:tx>
            <c:strRef>
              <c:f>Sheet1!$C$1</c:f>
              <c:strCache>
                <c:ptCount val="1"/>
                <c:pt idx="0">
                  <c:v>Banco Sabadell</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2</c:v>
                </c:pt>
                <c:pt idx="9">
                  <c:v>7</c:v>
                </c:pt>
                <c:pt idx="10">
                  <c:v>6</c:v>
                </c:pt>
                <c:pt idx="11">
                  <c:v>11</c:v>
                </c:pt>
                <c:pt idx="12">
                  <c:v>7</c:v>
                </c:pt>
                <c:pt idx="13">
                  <c:v>2</c:v>
                </c:pt>
                <c:pt idx="14">
                  <c:v>2</c:v>
                </c:pt>
                <c:pt idx="15">
                  <c:v>5</c:v>
                </c:pt>
                <c:pt idx="16">
                  <c:v>3</c:v>
                </c:pt>
                <c:pt idx="17">
                  <c:v>1</c:v>
                </c:pt>
                <c:pt idx="18">
                  <c:v>3</c:v>
                </c:pt>
                <c:pt idx="19">
                  <c:v>1</c:v>
                </c:pt>
                <c:pt idx="20">
                  <c:v>10</c:v>
                </c:pt>
                <c:pt idx="21">
                  <c:v>0</c:v>
                </c:pt>
                <c:pt idx="22">
                  <c:v>0</c:v>
                </c:pt>
                <c:pt idx="23">
                  <c:v>0</c:v>
                </c:pt>
              </c:numCache>
            </c:numRef>
          </c:val>
          <c:smooth val="0"/>
          <c:extLst>
            <c:ext xmlns:c16="http://schemas.microsoft.com/office/drawing/2014/chart" uri="{C3380CC4-5D6E-409C-BE32-E72D297353CC}">
              <c16:uniqueId val="{00000001-8EFF-4015-9609-0298C6500847}"/>
            </c:ext>
          </c:extLst>
        </c:ser>
        <c:ser>
          <c:idx val="2"/>
          <c:order val="2"/>
          <c:tx>
            <c:strRef>
              <c:f>Sheet1!$D$1</c:f>
              <c:strCache>
                <c:ptCount val="1"/>
                <c:pt idx="0">
                  <c:v>ING España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2</c:v>
                </c:pt>
                <c:pt idx="9">
                  <c:v>1</c:v>
                </c:pt>
                <c:pt idx="10">
                  <c:v>3</c:v>
                </c:pt>
                <c:pt idx="11">
                  <c:v>6</c:v>
                </c:pt>
                <c:pt idx="12">
                  <c:v>2</c:v>
                </c:pt>
                <c:pt idx="13">
                  <c:v>5</c:v>
                </c:pt>
                <c:pt idx="14">
                  <c:v>0</c:v>
                </c:pt>
                <c:pt idx="15">
                  <c:v>2</c:v>
                </c:pt>
                <c:pt idx="16">
                  <c:v>3</c:v>
                </c:pt>
                <c:pt idx="17">
                  <c:v>3</c:v>
                </c:pt>
                <c:pt idx="18">
                  <c:v>6</c:v>
                </c:pt>
                <c:pt idx="19">
                  <c:v>1</c:v>
                </c:pt>
                <c:pt idx="20">
                  <c:v>2</c:v>
                </c:pt>
                <c:pt idx="21">
                  <c:v>1</c:v>
                </c:pt>
                <c:pt idx="22">
                  <c:v>1</c:v>
                </c:pt>
                <c:pt idx="23">
                  <c:v>0</c:v>
                </c:pt>
              </c:numCache>
            </c:numRef>
          </c:val>
          <c:smooth val="0"/>
          <c:extLst>
            <c:ext xmlns:c16="http://schemas.microsoft.com/office/drawing/2014/chart" uri="{C3380CC4-5D6E-409C-BE32-E72D297353CC}">
              <c16:uniqueId val="{00000002-8EFF-4015-9609-0298C6500847}"/>
            </c:ext>
          </c:extLst>
        </c:ser>
        <c:ser>
          <c:idx val="3"/>
          <c:order val="3"/>
          <c:tx>
            <c:strRef>
              <c:f>Sheet1!$E$1</c:f>
              <c:strCache>
                <c:ptCount val="1"/>
                <c:pt idx="0">
                  <c:v>bankinter</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5</c:v>
                </c:pt>
                <c:pt idx="11">
                  <c:v>7</c:v>
                </c:pt>
                <c:pt idx="12">
                  <c:v>3</c:v>
                </c:pt>
                <c:pt idx="13">
                  <c:v>0</c:v>
                </c:pt>
                <c:pt idx="14">
                  <c:v>2</c:v>
                </c:pt>
                <c:pt idx="15">
                  <c:v>1</c:v>
                </c:pt>
                <c:pt idx="16">
                  <c:v>1</c:v>
                </c:pt>
                <c:pt idx="17">
                  <c:v>1</c:v>
                </c:pt>
                <c:pt idx="18">
                  <c:v>2</c:v>
                </c:pt>
                <c:pt idx="19">
                  <c:v>0</c:v>
                </c:pt>
                <c:pt idx="20">
                  <c:v>1</c:v>
                </c:pt>
                <c:pt idx="21">
                  <c:v>0</c:v>
                </c:pt>
                <c:pt idx="22">
                  <c:v>0</c:v>
                </c:pt>
                <c:pt idx="23">
                  <c:v>0</c:v>
                </c:pt>
              </c:numCache>
            </c:numRef>
          </c:val>
          <c:smooth val="0"/>
          <c:extLst>
            <c:ext xmlns:c16="http://schemas.microsoft.com/office/drawing/2014/chart" uri="{C3380CC4-5D6E-409C-BE32-E72D297353CC}">
              <c16:uniqueId val="{00000003-8EFF-4015-9609-0298C6500847}"/>
            </c:ext>
          </c:extLst>
        </c:ser>
        <c:ser>
          <c:idx val="4"/>
          <c:order val="4"/>
          <c:tx>
            <c:strRef>
              <c:f>Sheet1!$F$1</c:f>
              <c:strCache>
                <c:ptCount val="1"/>
                <c:pt idx="0">
                  <c:v>BBVA España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1</c:v>
                </c:pt>
                <c:pt idx="10">
                  <c:v>5</c:v>
                </c:pt>
                <c:pt idx="11">
                  <c:v>2</c:v>
                </c:pt>
                <c:pt idx="12">
                  <c:v>7</c:v>
                </c:pt>
                <c:pt idx="13">
                  <c:v>4</c:v>
                </c:pt>
                <c:pt idx="14">
                  <c:v>9</c:v>
                </c:pt>
                <c:pt idx="15">
                  <c:v>4</c:v>
                </c:pt>
                <c:pt idx="16">
                  <c:v>3</c:v>
                </c:pt>
                <c:pt idx="17">
                  <c:v>14</c:v>
                </c:pt>
                <c:pt idx="18">
                  <c:v>1</c:v>
                </c:pt>
                <c:pt idx="19">
                  <c:v>1</c:v>
                </c:pt>
                <c:pt idx="20">
                  <c:v>4</c:v>
                </c:pt>
                <c:pt idx="21">
                  <c:v>7</c:v>
                </c:pt>
                <c:pt idx="22">
                  <c:v>4</c:v>
                </c:pt>
                <c:pt idx="23">
                  <c:v>0</c:v>
                </c:pt>
              </c:numCache>
            </c:numRef>
          </c:val>
          <c:smooth val="0"/>
          <c:extLst>
            <c:ext xmlns:c16="http://schemas.microsoft.com/office/drawing/2014/chart" uri="{C3380CC4-5D6E-409C-BE32-E72D297353CC}">
              <c16:uniqueId val="{00000004-8EFF-4015-9609-0298C6500847}"/>
            </c:ext>
          </c:extLst>
        </c:ser>
        <c:dLbls>
          <c:showLegendKey val="0"/>
          <c:showVal val="0"/>
          <c:showCatName val="0"/>
          <c:showSerName val="0"/>
          <c:showPercent val="0"/>
          <c:showBubbleSize val="0"/>
        </c:dLbls>
        <c:smooth val="0"/>
        <c:axId val="395384848"/>
        <c:axId val="395383536"/>
      </c:lineChart>
      <c:catAx>
        <c:axId val="3953848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383536"/>
        <c:crosses val="autoZero"/>
        <c:auto val="1"/>
        <c:lblAlgn val="ctr"/>
        <c:lblOffset val="100"/>
        <c:noMultiLvlLbl val="0"/>
      </c:catAx>
      <c:valAx>
        <c:axId val="395383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384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Santander España</c:v>
                </c:pt>
              </c:strCache>
            </c:strRef>
          </c:tx>
          <c:spPr>
            <a:solidFill>
              <a:schemeClr val="accent1"/>
            </a:solidFill>
            <a:ln>
              <a:noFill/>
            </a:ln>
            <a:effectLst/>
          </c:spPr>
          <c:invertIfNegative val="0"/>
          <c:cat>
            <c:strRef>
              <c:f>Sheet1!$A$2:$A$5</c:f>
              <c:strCache>
                <c:ptCount val="4"/>
                <c:pt idx="0">
                  <c:v>Link</c:v>
                </c:pt>
                <c:pt idx="1">
                  <c:v>Photo</c:v>
                </c:pt>
                <c:pt idx="2">
                  <c:v>Video</c:v>
                </c:pt>
                <c:pt idx="3">
                  <c:v>Status</c:v>
                </c:pt>
              </c:strCache>
            </c:strRef>
          </c:cat>
          <c:val>
            <c:numRef>
              <c:f>Sheet1!$B$2:$B$5</c:f>
              <c:numCache>
                <c:formatCode>General</c:formatCode>
                <c:ptCount val="4"/>
                <c:pt idx="0">
                  <c:v>0.30117565927471002</c:v>
                </c:pt>
                <c:pt idx="1">
                  <c:v>0.65277870101744995</c:v>
                </c:pt>
                <c:pt idx="2">
                  <c:v>0.23434676233860999</c:v>
                </c:pt>
                <c:pt idx="3">
                  <c:v>0</c:v>
                </c:pt>
              </c:numCache>
            </c:numRef>
          </c:val>
          <c:extLst>
            <c:ext xmlns:c16="http://schemas.microsoft.com/office/drawing/2014/chart" uri="{C3380CC4-5D6E-409C-BE32-E72D297353CC}">
              <c16:uniqueId val="{00000000-86D7-4648-B152-C21A23898498}"/>
            </c:ext>
          </c:extLst>
        </c:ser>
        <c:ser>
          <c:idx val="1"/>
          <c:order val="1"/>
          <c:tx>
            <c:strRef>
              <c:f>Sheet1!$C$1</c:f>
              <c:strCache>
                <c:ptCount val="1"/>
                <c:pt idx="0">
                  <c:v>Banco Sabadell</c:v>
                </c:pt>
              </c:strCache>
            </c:strRef>
          </c:tx>
          <c:spPr>
            <a:solidFill>
              <a:schemeClr val="accent2"/>
            </a:solidFill>
            <a:ln>
              <a:noFill/>
            </a:ln>
            <a:effectLst/>
          </c:spPr>
          <c:invertIfNegative val="0"/>
          <c:cat>
            <c:strRef>
              <c:f>Sheet1!$A$2:$A$5</c:f>
              <c:strCache>
                <c:ptCount val="4"/>
                <c:pt idx="0">
                  <c:v>Link</c:v>
                </c:pt>
                <c:pt idx="1">
                  <c:v>Photo</c:v>
                </c:pt>
                <c:pt idx="2">
                  <c:v>Video</c:v>
                </c:pt>
                <c:pt idx="3">
                  <c:v>Status</c:v>
                </c:pt>
              </c:strCache>
            </c:strRef>
          </c:cat>
          <c:val>
            <c:numRef>
              <c:f>Sheet1!$C$2:$C$5</c:f>
              <c:numCache>
                <c:formatCode>General</c:formatCode>
                <c:ptCount val="4"/>
                <c:pt idx="0">
                  <c:v>3.6437368954462E-2</c:v>
                </c:pt>
                <c:pt idx="1">
                  <c:v>4.1971047757013998E-2</c:v>
                </c:pt>
                <c:pt idx="2">
                  <c:v>5.1087318584372002E-2</c:v>
                </c:pt>
                <c:pt idx="3">
                  <c:v>1.8505340552121999E-2</c:v>
                </c:pt>
              </c:numCache>
            </c:numRef>
          </c:val>
          <c:extLst>
            <c:ext xmlns:c16="http://schemas.microsoft.com/office/drawing/2014/chart" uri="{C3380CC4-5D6E-409C-BE32-E72D297353CC}">
              <c16:uniqueId val="{00000001-86D7-4648-B152-C21A23898498}"/>
            </c:ext>
          </c:extLst>
        </c:ser>
        <c:ser>
          <c:idx val="2"/>
          <c:order val="2"/>
          <c:tx>
            <c:strRef>
              <c:f>Sheet1!$D$1</c:f>
              <c:strCache>
                <c:ptCount val="1"/>
                <c:pt idx="0">
                  <c:v>ING España</c:v>
                </c:pt>
              </c:strCache>
            </c:strRef>
          </c:tx>
          <c:spPr>
            <a:solidFill>
              <a:schemeClr val="accent3"/>
            </a:solidFill>
            <a:ln>
              <a:noFill/>
            </a:ln>
            <a:effectLst/>
          </c:spPr>
          <c:invertIfNegative val="0"/>
          <c:cat>
            <c:strRef>
              <c:f>Sheet1!$A$2:$A$5</c:f>
              <c:strCache>
                <c:ptCount val="4"/>
                <c:pt idx="0">
                  <c:v>Link</c:v>
                </c:pt>
                <c:pt idx="1">
                  <c:v>Photo</c:v>
                </c:pt>
                <c:pt idx="2">
                  <c:v>Video</c:v>
                </c:pt>
                <c:pt idx="3">
                  <c:v>Status</c:v>
                </c:pt>
              </c:strCache>
            </c:strRef>
          </c:cat>
          <c:val>
            <c:numRef>
              <c:f>Sheet1!$D$2:$D$5</c:f>
              <c:numCache>
                <c:formatCode>General</c:formatCode>
                <c:ptCount val="4"/>
                <c:pt idx="0">
                  <c:v>1.2437574402874E-2</c:v>
                </c:pt>
                <c:pt idx="1">
                  <c:v>2.5488330845375998E-2</c:v>
                </c:pt>
                <c:pt idx="2">
                  <c:v>1.3775793379045E-2</c:v>
                </c:pt>
                <c:pt idx="3">
                  <c:v>0.15953378468879001</c:v>
                </c:pt>
              </c:numCache>
            </c:numRef>
          </c:val>
          <c:extLst>
            <c:ext xmlns:c16="http://schemas.microsoft.com/office/drawing/2014/chart" uri="{C3380CC4-5D6E-409C-BE32-E72D297353CC}">
              <c16:uniqueId val="{00000002-86D7-4648-B152-C21A23898498}"/>
            </c:ext>
          </c:extLst>
        </c:ser>
        <c:ser>
          <c:idx val="3"/>
          <c:order val="3"/>
          <c:tx>
            <c:strRef>
              <c:f>Sheet1!$E$1</c:f>
              <c:strCache>
                <c:ptCount val="1"/>
                <c:pt idx="0">
                  <c:v>bankinter</c:v>
                </c:pt>
              </c:strCache>
            </c:strRef>
          </c:tx>
          <c:spPr>
            <a:solidFill>
              <a:schemeClr val="accent4"/>
            </a:solidFill>
            <a:ln>
              <a:noFill/>
            </a:ln>
            <a:effectLst/>
          </c:spPr>
          <c:invertIfNegative val="0"/>
          <c:cat>
            <c:strRef>
              <c:f>Sheet1!$A$2:$A$5</c:f>
              <c:strCache>
                <c:ptCount val="4"/>
                <c:pt idx="0">
                  <c:v>Link</c:v>
                </c:pt>
                <c:pt idx="1">
                  <c:v>Photo</c:v>
                </c:pt>
                <c:pt idx="2">
                  <c:v>Video</c:v>
                </c:pt>
                <c:pt idx="3">
                  <c:v>Status</c:v>
                </c:pt>
              </c:strCache>
            </c:strRef>
          </c:cat>
          <c:val>
            <c:numRef>
              <c:f>Sheet1!$E$2:$E$5</c:f>
              <c:numCache>
                <c:formatCode>General</c:formatCode>
                <c:ptCount val="4"/>
                <c:pt idx="0">
                  <c:v>5.7612951175471001E-2</c:v>
                </c:pt>
                <c:pt idx="1">
                  <c:v>3.8346951417362003E-2</c:v>
                </c:pt>
                <c:pt idx="2">
                  <c:v>0</c:v>
                </c:pt>
                <c:pt idx="3">
                  <c:v>0</c:v>
                </c:pt>
              </c:numCache>
            </c:numRef>
          </c:val>
          <c:extLst>
            <c:ext xmlns:c16="http://schemas.microsoft.com/office/drawing/2014/chart" uri="{C3380CC4-5D6E-409C-BE32-E72D297353CC}">
              <c16:uniqueId val="{00000003-86D7-4648-B152-C21A23898498}"/>
            </c:ext>
          </c:extLst>
        </c:ser>
        <c:ser>
          <c:idx val="4"/>
          <c:order val="4"/>
          <c:tx>
            <c:strRef>
              <c:f>Sheet1!$F$1</c:f>
              <c:strCache>
                <c:ptCount val="1"/>
                <c:pt idx="0">
                  <c:v>BBVA España</c:v>
                </c:pt>
              </c:strCache>
            </c:strRef>
          </c:tx>
          <c:spPr>
            <a:solidFill>
              <a:schemeClr val="accent5"/>
            </a:solidFill>
            <a:ln>
              <a:noFill/>
            </a:ln>
            <a:effectLst/>
          </c:spPr>
          <c:invertIfNegative val="0"/>
          <c:cat>
            <c:strRef>
              <c:f>Sheet1!$A$2:$A$5</c:f>
              <c:strCache>
                <c:ptCount val="4"/>
                <c:pt idx="0">
                  <c:v>Link</c:v>
                </c:pt>
                <c:pt idx="1">
                  <c:v>Photo</c:v>
                </c:pt>
                <c:pt idx="2">
                  <c:v>Video</c:v>
                </c:pt>
                <c:pt idx="3">
                  <c:v>Status</c:v>
                </c:pt>
              </c:strCache>
            </c:strRef>
          </c:cat>
          <c:val>
            <c:numRef>
              <c:f>Sheet1!$F$2:$F$5</c:f>
              <c:numCache>
                <c:formatCode>General</c:formatCode>
                <c:ptCount val="4"/>
                <c:pt idx="0">
                  <c:v>3.4690674841421E-2</c:v>
                </c:pt>
                <c:pt idx="1">
                  <c:v>1.4866302800232E-2</c:v>
                </c:pt>
                <c:pt idx="2">
                  <c:v>7.1363749381779001E-2</c:v>
                </c:pt>
                <c:pt idx="3">
                  <c:v>0</c:v>
                </c:pt>
              </c:numCache>
            </c:numRef>
          </c:val>
          <c:extLst>
            <c:ext xmlns:c16="http://schemas.microsoft.com/office/drawing/2014/chart" uri="{C3380CC4-5D6E-409C-BE32-E72D297353CC}">
              <c16:uniqueId val="{00000004-86D7-4648-B152-C21A23898498}"/>
            </c:ext>
          </c:extLst>
        </c:ser>
        <c:dLbls>
          <c:showLegendKey val="0"/>
          <c:showVal val="0"/>
          <c:showCatName val="0"/>
          <c:showSerName val="0"/>
          <c:showPercent val="0"/>
          <c:showBubbleSize val="0"/>
        </c:dLbls>
        <c:gapWidth val="219"/>
        <c:overlap val="-27"/>
        <c:axId val="395377304"/>
        <c:axId val="395376976"/>
      </c:barChart>
      <c:catAx>
        <c:axId val="3953773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376976"/>
        <c:crosses val="autoZero"/>
        <c:auto val="1"/>
        <c:lblAlgn val="ctr"/>
        <c:lblOffset val="100"/>
        <c:noMultiLvlLbl val="0"/>
      </c:catAx>
      <c:valAx>
        <c:axId val="3953769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377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Sheet1!$A$2:$A$6</c:f>
              <c:strCache>
                <c:ptCount val="5"/>
                <c:pt idx="0">
                  <c:v>Banco Santander España</c:v>
                </c:pt>
                <c:pt idx="1">
                  <c:v>Banco Sabadell</c:v>
                </c:pt>
                <c:pt idx="2">
                  <c:v>ING España</c:v>
                </c:pt>
                <c:pt idx="3">
                  <c:v>bankinter</c:v>
                </c:pt>
                <c:pt idx="4">
                  <c:v>BBVA España</c:v>
                </c:pt>
              </c:strCache>
            </c:strRef>
          </c:cat>
          <c:val>
            <c:numRef>
              <c:f>Sheet1!$B$2:$B$6</c:f>
              <c:numCache>
                <c:formatCode>General</c:formatCode>
                <c:ptCount val="5"/>
                <c:pt idx="0">
                  <c:v>15691</c:v>
                </c:pt>
                <c:pt idx="1">
                  <c:v>1002</c:v>
                </c:pt>
                <c:pt idx="2">
                  <c:v>1803</c:v>
                </c:pt>
                <c:pt idx="3">
                  <c:v>855</c:v>
                </c:pt>
                <c:pt idx="4">
                  <c:v>2546</c:v>
                </c:pt>
              </c:numCache>
            </c:numRef>
          </c:val>
          <c:extLst>
            <c:ext xmlns:c16="http://schemas.microsoft.com/office/drawing/2014/chart" uri="{C3380CC4-5D6E-409C-BE32-E72D297353CC}">
              <c16:uniqueId val="{00000000-24C4-426E-9278-DD9FF12E6E7C}"/>
            </c:ext>
          </c:extLst>
        </c:ser>
        <c:ser>
          <c:idx val="1"/>
          <c:order val="1"/>
          <c:tx>
            <c:strRef>
              <c:f>Sheet1!$C$1</c:f>
              <c:strCache>
                <c:ptCount val="1"/>
                <c:pt idx="0">
                  <c:v>Love</c:v>
                </c:pt>
              </c:strCache>
            </c:strRef>
          </c:tx>
          <c:spPr>
            <a:solidFill>
              <a:schemeClr val="accent2"/>
            </a:solidFill>
            <a:ln>
              <a:noFill/>
            </a:ln>
            <a:effectLst/>
          </c:spPr>
          <c:invertIfNegative val="0"/>
          <c:cat>
            <c:strRef>
              <c:f>Sheet1!$A$2:$A$6</c:f>
              <c:strCache>
                <c:ptCount val="5"/>
                <c:pt idx="0">
                  <c:v>Banco Santander España</c:v>
                </c:pt>
                <c:pt idx="1">
                  <c:v>Banco Sabadell</c:v>
                </c:pt>
                <c:pt idx="2">
                  <c:v>ING España</c:v>
                </c:pt>
                <c:pt idx="3">
                  <c:v>bankinter</c:v>
                </c:pt>
                <c:pt idx="4">
                  <c:v>BBVA España</c:v>
                </c:pt>
              </c:strCache>
            </c:strRef>
          </c:cat>
          <c:val>
            <c:numRef>
              <c:f>Sheet1!$C$2:$C$6</c:f>
              <c:numCache>
                <c:formatCode>General</c:formatCode>
                <c:ptCount val="5"/>
                <c:pt idx="0">
                  <c:v>708</c:v>
                </c:pt>
                <c:pt idx="1">
                  <c:v>32</c:v>
                </c:pt>
                <c:pt idx="2">
                  <c:v>82</c:v>
                </c:pt>
                <c:pt idx="3">
                  <c:v>19</c:v>
                </c:pt>
                <c:pt idx="4">
                  <c:v>127</c:v>
                </c:pt>
              </c:numCache>
            </c:numRef>
          </c:val>
          <c:extLst>
            <c:ext xmlns:c16="http://schemas.microsoft.com/office/drawing/2014/chart" uri="{C3380CC4-5D6E-409C-BE32-E72D297353CC}">
              <c16:uniqueId val="{00000001-24C4-426E-9278-DD9FF12E6E7C}"/>
            </c:ext>
          </c:extLst>
        </c:ser>
        <c:ser>
          <c:idx val="2"/>
          <c:order val="2"/>
          <c:tx>
            <c:strRef>
              <c:f>Sheet1!$D$1</c:f>
              <c:strCache>
                <c:ptCount val="1"/>
                <c:pt idx="0">
                  <c:v>Haha</c:v>
                </c:pt>
              </c:strCache>
            </c:strRef>
          </c:tx>
          <c:spPr>
            <a:solidFill>
              <a:schemeClr val="accent3"/>
            </a:solidFill>
            <a:ln>
              <a:noFill/>
            </a:ln>
            <a:effectLst/>
          </c:spPr>
          <c:invertIfNegative val="0"/>
          <c:cat>
            <c:strRef>
              <c:f>Sheet1!$A$2:$A$6</c:f>
              <c:strCache>
                <c:ptCount val="5"/>
                <c:pt idx="0">
                  <c:v>Banco Santander España</c:v>
                </c:pt>
                <c:pt idx="1">
                  <c:v>Banco Sabadell</c:v>
                </c:pt>
                <c:pt idx="2">
                  <c:v>ING España</c:v>
                </c:pt>
                <c:pt idx="3">
                  <c:v>bankinter</c:v>
                </c:pt>
                <c:pt idx="4">
                  <c:v>BBVA España</c:v>
                </c:pt>
              </c:strCache>
            </c:strRef>
          </c:cat>
          <c:val>
            <c:numRef>
              <c:f>Sheet1!$D$2:$D$6</c:f>
              <c:numCache>
                <c:formatCode>General</c:formatCode>
                <c:ptCount val="5"/>
                <c:pt idx="0">
                  <c:v>131</c:v>
                </c:pt>
                <c:pt idx="1">
                  <c:v>2</c:v>
                </c:pt>
                <c:pt idx="2">
                  <c:v>29</c:v>
                </c:pt>
                <c:pt idx="3">
                  <c:v>1</c:v>
                </c:pt>
                <c:pt idx="4">
                  <c:v>37</c:v>
                </c:pt>
              </c:numCache>
            </c:numRef>
          </c:val>
          <c:extLst>
            <c:ext xmlns:c16="http://schemas.microsoft.com/office/drawing/2014/chart" uri="{C3380CC4-5D6E-409C-BE32-E72D297353CC}">
              <c16:uniqueId val="{00000002-24C4-426E-9278-DD9FF12E6E7C}"/>
            </c:ext>
          </c:extLst>
        </c:ser>
        <c:ser>
          <c:idx val="3"/>
          <c:order val="3"/>
          <c:tx>
            <c:strRef>
              <c:f>Sheet1!$E$1</c:f>
              <c:strCache>
                <c:ptCount val="1"/>
                <c:pt idx="0">
                  <c:v>Wow</c:v>
                </c:pt>
              </c:strCache>
            </c:strRef>
          </c:tx>
          <c:spPr>
            <a:solidFill>
              <a:schemeClr val="accent4"/>
            </a:solidFill>
            <a:ln>
              <a:noFill/>
            </a:ln>
            <a:effectLst/>
          </c:spPr>
          <c:invertIfNegative val="0"/>
          <c:cat>
            <c:strRef>
              <c:f>Sheet1!$A$2:$A$6</c:f>
              <c:strCache>
                <c:ptCount val="5"/>
                <c:pt idx="0">
                  <c:v>Banco Santander España</c:v>
                </c:pt>
                <c:pt idx="1">
                  <c:v>Banco Sabadell</c:v>
                </c:pt>
                <c:pt idx="2">
                  <c:v>ING España</c:v>
                </c:pt>
                <c:pt idx="3">
                  <c:v>bankinter</c:v>
                </c:pt>
                <c:pt idx="4">
                  <c:v>BBVA España</c:v>
                </c:pt>
              </c:strCache>
            </c:strRef>
          </c:cat>
          <c:val>
            <c:numRef>
              <c:f>Sheet1!$E$2:$E$6</c:f>
              <c:numCache>
                <c:formatCode>General</c:formatCode>
                <c:ptCount val="5"/>
                <c:pt idx="0">
                  <c:v>70</c:v>
                </c:pt>
                <c:pt idx="1">
                  <c:v>0</c:v>
                </c:pt>
                <c:pt idx="2">
                  <c:v>79</c:v>
                </c:pt>
                <c:pt idx="3">
                  <c:v>5</c:v>
                </c:pt>
                <c:pt idx="4">
                  <c:v>5</c:v>
                </c:pt>
              </c:numCache>
            </c:numRef>
          </c:val>
          <c:extLst>
            <c:ext xmlns:c16="http://schemas.microsoft.com/office/drawing/2014/chart" uri="{C3380CC4-5D6E-409C-BE32-E72D297353CC}">
              <c16:uniqueId val="{00000003-24C4-426E-9278-DD9FF12E6E7C}"/>
            </c:ext>
          </c:extLst>
        </c:ser>
        <c:ser>
          <c:idx val="4"/>
          <c:order val="4"/>
          <c:tx>
            <c:strRef>
              <c:f>Sheet1!$F$1</c:f>
              <c:strCache>
                <c:ptCount val="1"/>
                <c:pt idx="0">
                  <c:v>Sad</c:v>
                </c:pt>
              </c:strCache>
            </c:strRef>
          </c:tx>
          <c:spPr>
            <a:solidFill>
              <a:schemeClr val="accent5"/>
            </a:solidFill>
            <a:ln>
              <a:noFill/>
            </a:ln>
            <a:effectLst/>
          </c:spPr>
          <c:invertIfNegative val="0"/>
          <c:cat>
            <c:strRef>
              <c:f>Sheet1!$A$2:$A$6</c:f>
              <c:strCache>
                <c:ptCount val="5"/>
                <c:pt idx="0">
                  <c:v>Banco Santander España</c:v>
                </c:pt>
                <c:pt idx="1">
                  <c:v>Banco Sabadell</c:v>
                </c:pt>
                <c:pt idx="2">
                  <c:v>ING España</c:v>
                </c:pt>
                <c:pt idx="3">
                  <c:v>bankinter</c:v>
                </c:pt>
                <c:pt idx="4">
                  <c:v>BBVA España</c:v>
                </c:pt>
              </c:strCache>
            </c:strRef>
          </c:cat>
          <c:val>
            <c:numRef>
              <c:f>Sheet1!$F$2:$F$6</c:f>
              <c:numCache>
                <c:formatCode>General</c:formatCode>
                <c:ptCount val="5"/>
                <c:pt idx="0">
                  <c:v>31</c:v>
                </c:pt>
                <c:pt idx="1">
                  <c:v>0</c:v>
                </c:pt>
                <c:pt idx="2">
                  <c:v>25</c:v>
                </c:pt>
                <c:pt idx="3">
                  <c:v>1</c:v>
                </c:pt>
                <c:pt idx="4">
                  <c:v>5</c:v>
                </c:pt>
              </c:numCache>
            </c:numRef>
          </c:val>
          <c:extLst>
            <c:ext xmlns:c16="http://schemas.microsoft.com/office/drawing/2014/chart" uri="{C3380CC4-5D6E-409C-BE32-E72D297353CC}">
              <c16:uniqueId val="{00000004-24C4-426E-9278-DD9FF12E6E7C}"/>
            </c:ext>
          </c:extLst>
        </c:ser>
        <c:ser>
          <c:idx val="5"/>
          <c:order val="5"/>
          <c:tx>
            <c:strRef>
              <c:f>Sheet1!$G$1</c:f>
              <c:strCache>
                <c:ptCount val="1"/>
                <c:pt idx="0">
                  <c:v>Angry</c:v>
                </c:pt>
              </c:strCache>
            </c:strRef>
          </c:tx>
          <c:spPr>
            <a:solidFill>
              <a:schemeClr val="accent6"/>
            </a:solidFill>
            <a:ln>
              <a:noFill/>
            </a:ln>
            <a:effectLst/>
          </c:spPr>
          <c:invertIfNegative val="0"/>
          <c:cat>
            <c:strRef>
              <c:f>Sheet1!$A$2:$A$6</c:f>
              <c:strCache>
                <c:ptCount val="5"/>
                <c:pt idx="0">
                  <c:v>Banco Santander España</c:v>
                </c:pt>
                <c:pt idx="1">
                  <c:v>Banco Sabadell</c:v>
                </c:pt>
                <c:pt idx="2">
                  <c:v>ING España</c:v>
                </c:pt>
                <c:pt idx="3">
                  <c:v>bankinter</c:v>
                </c:pt>
                <c:pt idx="4">
                  <c:v>BBVA España</c:v>
                </c:pt>
              </c:strCache>
            </c:strRef>
          </c:cat>
          <c:val>
            <c:numRef>
              <c:f>Sheet1!$G$2:$G$6</c:f>
              <c:numCache>
                <c:formatCode>General</c:formatCode>
                <c:ptCount val="5"/>
                <c:pt idx="0">
                  <c:v>400</c:v>
                </c:pt>
                <c:pt idx="1">
                  <c:v>3</c:v>
                </c:pt>
                <c:pt idx="2">
                  <c:v>177</c:v>
                </c:pt>
                <c:pt idx="3">
                  <c:v>5</c:v>
                </c:pt>
                <c:pt idx="4">
                  <c:v>101</c:v>
                </c:pt>
              </c:numCache>
            </c:numRef>
          </c:val>
          <c:extLst>
            <c:ext xmlns:c16="http://schemas.microsoft.com/office/drawing/2014/chart" uri="{C3380CC4-5D6E-409C-BE32-E72D297353CC}">
              <c16:uniqueId val="{00000005-24C4-426E-9278-DD9FF12E6E7C}"/>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Sheet1!$A$2:$A$6</c:f>
              <c:strCache>
                <c:ptCount val="5"/>
                <c:pt idx="0">
                  <c:v>Banco Santander España</c:v>
                </c:pt>
                <c:pt idx="1">
                  <c:v>Banco Sabadell</c:v>
                </c:pt>
                <c:pt idx="2">
                  <c:v>ING España</c:v>
                </c:pt>
                <c:pt idx="3">
                  <c:v>bankinter</c:v>
                </c:pt>
                <c:pt idx="4">
                  <c:v>BBVA España</c:v>
                </c:pt>
              </c:strCache>
            </c:strRef>
          </c:cat>
          <c:val>
            <c:numRef>
              <c:f>Sheet1!$H$2:$H$6</c:f>
              <c:numCache>
                <c:formatCode>General</c:formatCode>
                <c:ptCount val="5"/>
                <c:pt idx="0">
                  <c:v>1927</c:v>
                </c:pt>
                <c:pt idx="1">
                  <c:v>168</c:v>
                </c:pt>
                <c:pt idx="2">
                  <c:v>1193</c:v>
                </c:pt>
                <c:pt idx="3">
                  <c:v>89</c:v>
                </c:pt>
                <c:pt idx="4">
                  <c:v>1142</c:v>
                </c:pt>
              </c:numCache>
            </c:numRef>
          </c:val>
          <c:extLst>
            <c:ext xmlns:c16="http://schemas.microsoft.com/office/drawing/2014/chart" uri="{C3380CC4-5D6E-409C-BE32-E72D297353CC}">
              <c16:uniqueId val="{00000006-24C4-426E-9278-DD9FF12E6E7C}"/>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Sheet1!$A$2:$A$6</c:f>
              <c:strCache>
                <c:ptCount val="5"/>
                <c:pt idx="0">
                  <c:v>Banco Santander España</c:v>
                </c:pt>
                <c:pt idx="1">
                  <c:v>Banco Sabadell</c:v>
                </c:pt>
                <c:pt idx="2">
                  <c:v>ING España</c:v>
                </c:pt>
                <c:pt idx="3">
                  <c:v>bankinter</c:v>
                </c:pt>
                <c:pt idx="4">
                  <c:v>BBVA España</c:v>
                </c:pt>
              </c:strCache>
            </c:strRef>
          </c:cat>
          <c:val>
            <c:numRef>
              <c:f>Sheet1!$I$2:$I$6</c:f>
              <c:numCache>
                <c:formatCode>General</c:formatCode>
                <c:ptCount val="5"/>
                <c:pt idx="0">
                  <c:v>1516</c:v>
                </c:pt>
                <c:pt idx="1">
                  <c:v>156</c:v>
                </c:pt>
                <c:pt idx="2">
                  <c:v>221</c:v>
                </c:pt>
                <c:pt idx="3">
                  <c:v>351</c:v>
                </c:pt>
                <c:pt idx="4">
                  <c:v>1386</c:v>
                </c:pt>
              </c:numCache>
            </c:numRef>
          </c:val>
          <c:extLst>
            <c:ext xmlns:c16="http://schemas.microsoft.com/office/drawing/2014/chart" uri="{C3380CC4-5D6E-409C-BE32-E72D297353CC}">
              <c16:uniqueId val="{00000007-24C4-426E-9278-DD9FF12E6E7C}"/>
            </c:ext>
          </c:extLst>
        </c:ser>
        <c:dLbls>
          <c:showLegendKey val="0"/>
          <c:showVal val="0"/>
          <c:showCatName val="0"/>
          <c:showSerName val="0"/>
          <c:showPercent val="0"/>
          <c:showBubbleSize val="0"/>
        </c:dLbls>
        <c:gapWidth val="150"/>
        <c:overlap val="100"/>
        <c:axId val="395380584"/>
        <c:axId val="395386816"/>
      </c:barChart>
      <c:catAx>
        <c:axId val="3953805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386816"/>
        <c:crosses val="autoZero"/>
        <c:auto val="1"/>
        <c:lblAlgn val="ctr"/>
        <c:lblOffset val="100"/>
        <c:noMultiLvlLbl val="0"/>
      </c:catAx>
      <c:valAx>
        <c:axId val="39538681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380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Santander España</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3</c:v>
                </c:pt>
                <c:pt idx="1">
                  <c:v>0</c:v>
                </c:pt>
                <c:pt idx="2">
                  <c:v>0</c:v>
                </c:pt>
                <c:pt idx="3">
                  <c:v>0</c:v>
                </c:pt>
                <c:pt idx="4">
                  <c:v>2</c:v>
                </c:pt>
              </c:numCache>
            </c:numRef>
          </c:val>
          <c:extLst>
            <c:ext xmlns:c16="http://schemas.microsoft.com/office/drawing/2014/chart" uri="{C3380CC4-5D6E-409C-BE32-E72D297353CC}">
              <c16:uniqueId val="{00000000-E882-45EB-8E9C-3512B70A91C9}"/>
            </c:ext>
          </c:extLst>
        </c:ser>
        <c:ser>
          <c:idx val="1"/>
          <c:order val="1"/>
          <c:tx>
            <c:strRef>
              <c:f>Sheet1!$C$1</c:f>
              <c:strCache>
                <c:ptCount val="1"/>
                <c:pt idx="0">
                  <c:v>Banco Sabadell</c:v>
                </c:pt>
              </c:strCache>
            </c:strRef>
          </c:tx>
          <c:spPr>
            <a:solidFill>
              <a:schemeClr val="accent2"/>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Sheet1!$C$2:$C$6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1-E882-45EB-8E9C-3512B70A91C9}"/>
            </c:ext>
          </c:extLst>
        </c:ser>
        <c:ser>
          <c:idx val="2"/>
          <c:order val="2"/>
          <c:tx>
            <c:strRef>
              <c:f>Sheet1!$D$1</c:f>
              <c:strCache>
                <c:ptCount val="1"/>
                <c:pt idx="0">
                  <c:v>ING España</c:v>
                </c:pt>
              </c:strCache>
            </c:strRef>
          </c:tx>
          <c:spPr>
            <a:solidFill>
              <a:schemeClr val="accent3"/>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Sheet1!$D$2:$D$6</c:f>
              <c:numCache>
                <c:formatCode>General</c:formatCode>
                <c:ptCount val="5"/>
                <c:pt idx="0">
                  <c:v>5</c:v>
                </c:pt>
                <c:pt idx="1">
                  <c:v>2</c:v>
                </c:pt>
                <c:pt idx="2">
                  <c:v>3</c:v>
                </c:pt>
                <c:pt idx="3">
                  <c:v>1</c:v>
                </c:pt>
                <c:pt idx="4">
                  <c:v>9</c:v>
                </c:pt>
              </c:numCache>
            </c:numRef>
          </c:val>
          <c:extLst>
            <c:ext xmlns:c16="http://schemas.microsoft.com/office/drawing/2014/chart" uri="{C3380CC4-5D6E-409C-BE32-E72D297353CC}">
              <c16:uniqueId val="{00000002-E882-45EB-8E9C-3512B70A91C9}"/>
            </c:ext>
          </c:extLst>
        </c:ser>
        <c:ser>
          <c:idx val="3"/>
          <c:order val="3"/>
          <c:tx>
            <c:strRef>
              <c:f>Sheet1!$E$1</c:f>
              <c:strCache>
                <c:ptCount val="1"/>
                <c:pt idx="0">
                  <c:v>bankinter</c:v>
                </c:pt>
              </c:strCache>
            </c:strRef>
          </c:tx>
          <c:spPr>
            <a:solidFill>
              <a:schemeClr val="accent4"/>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Sheet1!$E$2:$E$6</c:f>
              <c:numCache>
                <c:formatCode>General</c:formatCode>
                <c:ptCount val="5"/>
                <c:pt idx="0">
                  <c:v>0</c:v>
                </c:pt>
                <c:pt idx="1">
                  <c:v>0</c:v>
                </c:pt>
                <c:pt idx="2">
                  <c:v>1</c:v>
                </c:pt>
                <c:pt idx="3">
                  <c:v>0</c:v>
                </c:pt>
                <c:pt idx="4">
                  <c:v>0</c:v>
                </c:pt>
              </c:numCache>
            </c:numRef>
          </c:val>
          <c:extLst>
            <c:ext xmlns:c16="http://schemas.microsoft.com/office/drawing/2014/chart" uri="{C3380CC4-5D6E-409C-BE32-E72D297353CC}">
              <c16:uniqueId val="{00000003-E882-45EB-8E9C-3512B70A91C9}"/>
            </c:ext>
          </c:extLst>
        </c:ser>
        <c:ser>
          <c:idx val="4"/>
          <c:order val="4"/>
          <c:tx>
            <c:strRef>
              <c:f>Sheet1!$F$1</c:f>
              <c:strCache>
                <c:ptCount val="1"/>
                <c:pt idx="0">
                  <c:v>BBVA España</c:v>
                </c:pt>
              </c:strCache>
            </c:strRef>
          </c:tx>
          <c:spPr>
            <a:solidFill>
              <a:schemeClr val="accent5"/>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Sheet1!$F$2:$F$6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4-E882-45EB-8E9C-3512B70A91C9}"/>
            </c:ext>
          </c:extLst>
        </c:ser>
        <c:dLbls>
          <c:showLegendKey val="0"/>
          <c:showVal val="0"/>
          <c:showCatName val="0"/>
          <c:showSerName val="0"/>
          <c:showPercent val="0"/>
          <c:showBubbleSize val="0"/>
        </c:dLbls>
        <c:gapWidth val="219"/>
        <c:overlap val="-27"/>
        <c:axId val="426421576"/>
        <c:axId val="426424528"/>
      </c:barChart>
      <c:catAx>
        <c:axId val="4264215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6424528"/>
        <c:crosses val="autoZero"/>
        <c:auto val="1"/>
        <c:lblAlgn val="ctr"/>
        <c:lblOffset val="100"/>
        <c:noMultiLvlLbl val="0"/>
      </c:catAx>
      <c:valAx>
        <c:axId val="4264245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6421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Santander España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1</c:v>
                </c:pt>
                <c:pt idx="2">
                  <c:v>0</c:v>
                </c:pt>
                <c:pt idx="3">
                  <c:v>1</c:v>
                </c:pt>
                <c:pt idx="4">
                  <c:v>3</c:v>
                </c:pt>
                <c:pt idx="5">
                  <c:v>0</c:v>
                </c:pt>
                <c:pt idx="6">
                  <c:v>0</c:v>
                </c:pt>
              </c:numCache>
            </c:numRef>
          </c:val>
          <c:extLst>
            <c:ext xmlns:c16="http://schemas.microsoft.com/office/drawing/2014/chart" uri="{C3380CC4-5D6E-409C-BE32-E72D297353CC}">
              <c16:uniqueId val="{00000000-EE98-4DD1-AE6C-4DCF7608F207}"/>
            </c:ext>
          </c:extLst>
        </c:ser>
        <c:ser>
          <c:idx val="1"/>
          <c:order val="1"/>
          <c:tx>
            <c:strRef>
              <c:f>Sheet1!$C$1</c:f>
              <c:strCache>
                <c:ptCount val="1"/>
                <c:pt idx="0">
                  <c:v>Banco Sabadell</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1-EE98-4DD1-AE6C-4DCF7608F207}"/>
            </c:ext>
          </c:extLst>
        </c:ser>
        <c:ser>
          <c:idx val="2"/>
          <c:order val="2"/>
          <c:tx>
            <c:strRef>
              <c:f>Sheet1!$D$1</c:f>
              <c:strCache>
                <c:ptCount val="1"/>
                <c:pt idx="0">
                  <c:v>ING España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2</c:v>
                </c:pt>
                <c:pt idx="1">
                  <c:v>4</c:v>
                </c:pt>
                <c:pt idx="2">
                  <c:v>3</c:v>
                </c:pt>
                <c:pt idx="3">
                  <c:v>9</c:v>
                </c:pt>
                <c:pt idx="4">
                  <c:v>1</c:v>
                </c:pt>
                <c:pt idx="5">
                  <c:v>1</c:v>
                </c:pt>
                <c:pt idx="6">
                  <c:v>0</c:v>
                </c:pt>
              </c:numCache>
            </c:numRef>
          </c:val>
          <c:extLst>
            <c:ext xmlns:c16="http://schemas.microsoft.com/office/drawing/2014/chart" uri="{C3380CC4-5D6E-409C-BE32-E72D297353CC}">
              <c16:uniqueId val="{00000002-EE98-4DD1-AE6C-4DCF7608F207}"/>
            </c:ext>
          </c:extLst>
        </c:ser>
        <c:ser>
          <c:idx val="3"/>
          <c:order val="3"/>
          <c:tx>
            <c:strRef>
              <c:f>Sheet1!$E$1</c:f>
              <c:strCache>
                <c:ptCount val="1"/>
                <c:pt idx="0">
                  <c:v>bankinter</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c:v>
                </c:pt>
                <c:pt idx="1">
                  <c:v>0</c:v>
                </c:pt>
                <c:pt idx="2">
                  <c:v>0</c:v>
                </c:pt>
                <c:pt idx="3">
                  <c:v>0</c:v>
                </c:pt>
                <c:pt idx="4">
                  <c:v>0</c:v>
                </c:pt>
                <c:pt idx="5">
                  <c:v>0</c:v>
                </c:pt>
                <c:pt idx="6">
                  <c:v>0</c:v>
                </c:pt>
              </c:numCache>
            </c:numRef>
          </c:val>
          <c:extLst>
            <c:ext xmlns:c16="http://schemas.microsoft.com/office/drawing/2014/chart" uri="{C3380CC4-5D6E-409C-BE32-E72D297353CC}">
              <c16:uniqueId val="{00000003-EE98-4DD1-AE6C-4DCF7608F207}"/>
            </c:ext>
          </c:extLst>
        </c:ser>
        <c:ser>
          <c:idx val="4"/>
          <c:order val="4"/>
          <c:tx>
            <c:strRef>
              <c:f>Sheet1!$F$1</c:f>
              <c:strCache>
                <c:ptCount val="1"/>
                <c:pt idx="0">
                  <c:v>BBVA España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4-EE98-4DD1-AE6C-4DCF7608F207}"/>
            </c:ext>
          </c:extLst>
        </c:ser>
        <c:dLbls>
          <c:showLegendKey val="0"/>
          <c:showVal val="0"/>
          <c:showCatName val="0"/>
          <c:showSerName val="0"/>
          <c:showPercent val="0"/>
          <c:showBubbleSize val="0"/>
        </c:dLbls>
        <c:gapWidth val="219"/>
        <c:overlap val="-27"/>
        <c:axId val="461605360"/>
        <c:axId val="461601424"/>
      </c:barChart>
      <c:catAx>
        <c:axId val="4616053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1601424"/>
        <c:crosses val="autoZero"/>
        <c:auto val="1"/>
        <c:lblAlgn val="ctr"/>
        <c:lblOffset val="100"/>
        <c:noMultiLvlLbl val="0"/>
      </c:catAx>
      <c:valAx>
        <c:axId val="461601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1605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2/28/2018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2/28/2018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2/28/2018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3AE6C7-2C86-4E2F-8B89-48FDCAFE8C19}"/>
              </a:ext>
            </a:extLst>
          </p:cNvPr>
          <p:cNvSpPr>
            <a:spLocks noGrp="1"/>
          </p:cNvSpPr>
          <p:nvPr>
            <p:ph type="ctrTitle"/>
          </p:nvPr>
        </p:nvSpPr>
        <p:spPr/>
        <p:txBody>
          <a:bodyPr/>
          <a:lstStyle/>
          <a:p>
            <a:r>
              <a:rPr lang="en-US"/>
              <a:t>Reporte Facebook</a:t>
            </a:r>
          </a:p>
        </p:txBody>
      </p:sp>
      <p:sp>
        <p:nvSpPr>
          <p:cNvPr id="3" name="Subtitle 2">
            <a:extLst>
              <a:ext uri="{FF2B5EF4-FFF2-40B4-BE49-F238E27FC236}">
                <a16:creationId xmlns:a16="http://schemas.microsoft.com/office/drawing/2014/main" id="{8CEA0389-E0AA-480C-AA09-18D0D874DCDA}"/>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141924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71D683-0A0B-4D54-944C-40D9765CB392}"/>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50D320A6-D8C7-4D54-8708-196351133946}"/>
              </a:ext>
            </a:extLst>
          </p:cNvPr>
          <p:cNvGraphicFramePr>
            <a:graphicFrameLocks noGrp="1"/>
          </p:cNvGraphicFramePr>
          <p:nvPr>
            <p:ph type="tbl" sz="quarter" idx="13"/>
            <p:extLst>
              <p:ext uri="{D42A27DB-BD31-4B8C-83A1-F6EECF244321}">
                <p14:modId xmlns:p14="http://schemas.microsoft.com/office/powerpoint/2010/main" val="31368053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154933291"/>
                    </a:ext>
                  </a:extLst>
                </a:gridCol>
                <a:gridCol w="740664">
                  <a:extLst>
                    <a:ext uri="{9D8B030D-6E8A-4147-A177-3AD203B41FA5}">
                      <a16:colId xmlns:a16="http://schemas.microsoft.com/office/drawing/2014/main" val="3336054428"/>
                    </a:ext>
                  </a:extLst>
                </a:gridCol>
                <a:gridCol w="740664">
                  <a:extLst>
                    <a:ext uri="{9D8B030D-6E8A-4147-A177-3AD203B41FA5}">
                      <a16:colId xmlns:a16="http://schemas.microsoft.com/office/drawing/2014/main" val="1450795153"/>
                    </a:ext>
                  </a:extLst>
                </a:gridCol>
                <a:gridCol w="740664">
                  <a:extLst>
                    <a:ext uri="{9D8B030D-6E8A-4147-A177-3AD203B41FA5}">
                      <a16:colId xmlns:a16="http://schemas.microsoft.com/office/drawing/2014/main" val="328518386"/>
                    </a:ext>
                  </a:extLst>
                </a:gridCol>
                <a:gridCol w="740664">
                  <a:extLst>
                    <a:ext uri="{9D8B030D-6E8A-4147-A177-3AD203B41FA5}">
                      <a16:colId xmlns:a16="http://schemas.microsoft.com/office/drawing/2014/main" val="132223659"/>
                    </a:ext>
                  </a:extLst>
                </a:gridCol>
                <a:gridCol w="740664">
                  <a:extLst>
                    <a:ext uri="{9D8B030D-6E8A-4147-A177-3AD203B41FA5}">
                      <a16:colId xmlns:a16="http://schemas.microsoft.com/office/drawing/2014/main" val="1504970194"/>
                    </a:ext>
                  </a:extLst>
                </a:gridCol>
                <a:gridCol w="740664">
                  <a:extLst>
                    <a:ext uri="{9D8B030D-6E8A-4147-A177-3AD203B41FA5}">
                      <a16:colId xmlns:a16="http://schemas.microsoft.com/office/drawing/2014/main" val="3322554231"/>
                    </a:ext>
                  </a:extLst>
                </a:gridCol>
                <a:gridCol w="740664">
                  <a:extLst>
                    <a:ext uri="{9D8B030D-6E8A-4147-A177-3AD203B41FA5}">
                      <a16:colId xmlns:a16="http://schemas.microsoft.com/office/drawing/2014/main" val="199593762"/>
                    </a:ext>
                  </a:extLst>
                </a:gridCol>
                <a:gridCol w="740664">
                  <a:extLst>
                    <a:ext uri="{9D8B030D-6E8A-4147-A177-3AD203B41FA5}">
                      <a16:colId xmlns:a16="http://schemas.microsoft.com/office/drawing/2014/main" val="3065813796"/>
                    </a:ext>
                  </a:extLst>
                </a:gridCol>
                <a:gridCol w="740664">
                  <a:extLst>
                    <a:ext uri="{9D8B030D-6E8A-4147-A177-3AD203B41FA5}">
                      <a16:colId xmlns:a16="http://schemas.microsoft.com/office/drawing/2014/main" val="875518183"/>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974255883"/>
                  </a:ext>
                </a:extLst>
              </a:tr>
              <a:tr h="370840">
                <a:tc>
                  <a:txBody>
                    <a:bodyPr/>
                    <a:lstStyle/>
                    <a:p>
                      <a:r>
                        <a:rPr lang="en-US" sz="1000"/>
                        <a:t>ING España</a:t>
                      </a:r>
                    </a:p>
                  </a:txBody>
                  <a:tcPr/>
                </a:tc>
                <a:tc>
                  <a:txBody>
                    <a:bodyPr/>
                    <a:lstStyle/>
                    <a:p>
                      <a:r>
                        <a:rPr lang="en-US" sz="1000"/>
                        <a:t>252472</a:t>
                      </a:r>
                    </a:p>
                  </a:txBody>
                  <a:tcPr/>
                </a:tc>
                <a:tc>
                  <a:txBody>
                    <a:bodyPr/>
                    <a:lstStyle/>
                    <a:p>
                      <a:r>
                        <a:rPr lang="en-US" sz="1000"/>
                        <a:t>1684</a:t>
                      </a:r>
                    </a:p>
                  </a:txBody>
                  <a:tcPr/>
                </a:tc>
                <a:tc>
                  <a:txBody>
                    <a:bodyPr/>
                    <a:lstStyle/>
                    <a:p>
                      <a:r>
                        <a:rPr lang="en-US" sz="1000"/>
                        <a:t>38</a:t>
                      </a:r>
                    </a:p>
                  </a:txBody>
                  <a:tcPr/>
                </a:tc>
                <a:tc>
                  <a:txBody>
                    <a:bodyPr/>
                    <a:lstStyle/>
                    <a:p>
                      <a:r>
                        <a:rPr lang="en-US" sz="1000"/>
                        <a:t>2195</a:t>
                      </a:r>
                    </a:p>
                  </a:txBody>
                  <a:tcPr/>
                </a:tc>
                <a:tc>
                  <a:txBody>
                    <a:bodyPr/>
                    <a:lstStyle/>
                    <a:p>
                      <a:r>
                        <a:rPr lang="en-US" sz="1000"/>
                        <a:t>1193</a:t>
                      </a:r>
                    </a:p>
                  </a:txBody>
                  <a:tcPr/>
                </a:tc>
                <a:tc>
                  <a:txBody>
                    <a:bodyPr/>
                    <a:lstStyle/>
                    <a:p>
                      <a:r>
                        <a:rPr lang="en-US" sz="1000"/>
                        <a:t>221</a:t>
                      </a:r>
                    </a:p>
                  </a:txBody>
                  <a:tcPr/>
                </a:tc>
                <a:tc>
                  <a:txBody>
                    <a:bodyPr/>
                    <a:lstStyle/>
                    <a:p>
                      <a:r>
                        <a:rPr lang="en-US" sz="1000"/>
                        <a:t>41</a:t>
                      </a:r>
                    </a:p>
                  </a:txBody>
                  <a:tcPr/>
                </a:tc>
                <a:tc>
                  <a:txBody>
                    <a:bodyPr/>
                    <a:lstStyle/>
                    <a:p>
                      <a:r>
                        <a:rPr lang="en-US" sz="1000"/>
                        <a:t>0.0377%</a:t>
                      </a:r>
                    </a:p>
                  </a:txBody>
                  <a:tcPr/>
                </a:tc>
                <a:tc>
                  <a:txBody>
                    <a:bodyPr/>
                    <a:lstStyle/>
                    <a:p>
                      <a:r>
                        <a:rPr lang="en-US" sz="1000"/>
                        <a:t>55.0%</a:t>
                      </a:r>
                    </a:p>
                  </a:txBody>
                  <a:tcPr/>
                </a:tc>
                <a:extLst>
                  <a:ext uri="{0D108BD9-81ED-4DB2-BD59-A6C34878D82A}">
                    <a16:rowId xmlns:a16="http://schemas.microsoft.com/office/drawing/2014/main" val="1152903315"/>
                  </a:ext>
                </a:extLst>
              </a:tr>
              <a:tr h="370840">
                <a:tc>
                  <a:txBody>
                    <a:bodyPr/>
                    <a:lstStyle/>
                    <a:p>
                      <a:r>
                        <a:rPr lang="en-US" sz="1000"/>
                        <a:t>BBVA España</a:t>
                      </a:r>
                    </a:p>
                  </a:txBody>
                  <a:tcPr/>
                </a:tc>
                <a:tc>
                  <a:txBody>
                    <a:bodyPr/>
                    <a:lstStyle/>
                    <a:p>
                      <a:r>
                        <a:rPr lang="en-US" sz="1000"/>
                        <a:t>167759</a:t>
                      </a:r>
                    </a:p>
                  </a:txBody>
                  <a:tcPr/>
                </a:tc>
                <a:tc>
                  <a:txBody>
                    <a:bodyPr/>
                    <a:lstStyle/>
                    <a:p>
                      <a:r>
                        <a:rPr lang="en-US" sz="1000"/>
                        <a:t>2119</a:t>
                      </a:r>
                    </a:p>
                  </a:txBody>
                  <a:tcPr/>
                </a:tc>
                <a:tc>
                  <a:txBody>
                    <a:bodyPr/>
                    <a:lstStyle/>
                    <a:p>
                      <a:r>
                        <a:rPr lang="en-US" sz="1000"/>
                        <a:t>66</a:t>
                      </a:r>
                    </a:p>
                  </a:txBody>
                  <a:tcPr/>
                </a:tc>
                <a:tc>
                  <a:txBody>
                    <a:bodyPr/>
                    <a:lstStyle/>
                    <a:p>
                      <a:r>
                        <a:rPr lang="en-US" sz="1000"/>
                        <a:t>2821</a:t>
                      </a:r>
                    </a:p>
                  </a:txBody>
                  <a:tcPr/>
                </a:tc>
                <a:tc>
                  <a:txBody>
                    <a:bodyPr/>
                    <a:lstStyle/>
                    <a:p>
                      <a:r>
                        <a:rPr lang="en-US" sz="1000"/>
                        <a:t>1142</a:t>
                      </a:r>
                    </a:p>
                  </a:txBody>
                  <a:tcPr/>
                </a:tc>
                <a:tc>
                  <a:txBody>
                    <a:bodyPr/>
                    <a:lstStyle/>
                    <a:p>
                      <a:r>
                        <a:rPr lang="en-US" sz="1000"/>
                        <a:t>1386</a:t>
                      </a:r>
                    </a:p>
                  </a:txBody>
                  <a:tcPr/>
                </a:tc>
                <a:tc>
                  <a:txBody>
                    <a:bodyPr/>
                    <a:lstStyle/>
                    <a:p>
                      <a:r>
                        <a:rPr lang="en-US" sz="1000"/>
                        <a:t>0</a:t>
                      </a:r>
                    </a:p>
                  </a:txBody>
                  <a:tcPr/>
                </a:tc>
                <a:tc>
                  <a:txBody>
                    <a:bodyPr/>
                    <a:lstStyle/>
                    <a:p>
                      <a:r>
                        <a:rPr lang="en-US" sz="1000"/>
                        <a:t>0.0486%</a:t>
                      </a:r>
                    </a:p>
                  </a:txBody>
                  <a:tcPr/>
                </a:tc>
                <a:tc>
                  <a:txBody>
                    <a:bodyPr/>
                    <a:lstStyle/>
                    <a:p>
                      <a:r>
                        <a:rPr lang="en-US" sz="1000"/>
                        <a:t>0.0%</a:t>
                      </a:r>
                    </a:p>
                  </a:txBody>
                  <a:tcPr/>
                </a:tc>
                <a:extLst>
                  <a:ext uri="{0D108BD9-81ED-4DB2-BD59-A6C34878D82A}">
                    <a16:rowId xmlns:a16="http://schemas.microsoft.com/office/drawing/2014/main" val="1448250467"/>
                  </a:ext>
                </a:extLst>
              </a:tr>
              <a:tr h="370840">
                <a:tc>
                  <a:txBody>
                    <a:bodyPr/>
                    <a:lstStyle/>
                    <a:p>
                      <a:r>
                        <a:rPr lang="en-US" sz="1000"/>
                        <a:t>Banco Santander España</a:t>
                      </a:r>
                    </a:p>
                  </a:txBody>
                  <a:tcPr/>
                </a:tc>
                <a:tc>
                  <a:txBody>
                    <a:bodyPr/>
                    <a:lstStyle/>
                    <a:p>
                      <a:r>
                        <a:rPr lang="en-US" sz="1000"/>
                        <a:t>163104</a:t>
                      </a:r>
                    </a:p>
                  </a:txBody>
                  <a:tcPr/>
                </a:tc>
                <a:tc>
                  <a:txBody>
                    <a:bodyPr/>
                    <a:lstStyle/>
                    <a:p>
                      <a:r>
                        <a:rPr lang="en-US" sz="1000"/>
                        <a:t>3735</a:t>
                      </a:r>
                    </a:p>
                  </a:txBody>
                  <a:tcPr/>
                </a:tc>
                <a:tc>
                  <a:txBody>
                    <a:bodyPr/>
                    <a:lstStyle/>
                    <a:p>
                      <a:r>
                        <a:rPr lang="en-US" sz="1000"/>
                        <a:t>32</a:t>
                      </a:r>
                    </a:p>
                  </a:txBody>
                  <a:tcPr/>
                </a:tc>
                <a:tc>
                  <a:txBody>
                    <a:bodyPr/>
                    <a:lstStyle/>
                    <a:p>
                      <a:r>
                        <a:rPr lang="en-US" sz="1000"/>
                        <a:t>17031</a:t>
                      </a:r>
                    </a:p>
                  </a:txBody>
                  <a:tcPr/>
                </a:tc>
                <a:tc>
                  <a:txBody>
                    <a:bodyPr/>
                    <a:lstStyle/>
                    <a:p>
                      <a:r>
                        <a:rPr lang="en-US" sz="1000"/>
                        <a:t>1927</a:t>
                      </a:r>
                    </a:p>
                  </a:txBody>
                  <a:tcPr/>
                </a:tc>
                <a:tc>
                  <a:txBody>
                    <a:bodyPr/>
                    <a:lstStyle/>
                    <a:p>
                      <a:r>
                        <a:rPr lang="en-US" sz="1000"/>
                        <a:t>1516</a:t>
                      </a:r>
                    </a:p>
                  </a:txBody>
                  <a:tcPr/>
                </a:tc>
                <a:tc>
                  <a:txBody>
                    <a:bodyPr/>
                    <a:lstStyle/>
                    <a:p>
                      <a:r>
                        <a:rPr lang="en-US" sz="1000"/>
                        <a:t>24</a:t>
                      </a:r>
                    </a:p>
                  </a:txBody>
                  <a:tcPr/>
                </a:tc>
                <a:tc>
                  <a:txBody>
                    <a:bodyPr/>
                    <a:lstStyle/>
                    <a:p>
                      <a:r>
                        <a:rPr lang="en-US" sz="1000"/>
                        <a:t>0.3968%</a:t>
                      </a:r>
                    </a:p>
                  </a:txBody>
                  <a:tcPr/>
                </a:tc>
                <a:tc>
                  <a:txBody>
                    <a:bodyPr/>
                    <a:lstStyle/>
                    <a:p>
                      <a:r>
                        <a:rPr lang="en-US" sz="1000"/>
                        <a:t>60.0%</a:t>
                      </a:r>
                    </a:p>
                  </a:txBody>
                  <a:tcPr/>
                </a:tc>
                <a:extLst>
                  <a:ext uri="{0D108BD9-81ED-4DB2-BD59-A6C34878D82A}">
                    <a16:rowId xmlns:a16="http://schemas.microsoft.com/office/drawing/2014/main" val="1051016115"/>
                  </a:ext>
                </a:extLst>
              </a:tr>
              <a:tr h="370840">
                <a:tc>
                  <a:txBody>
                    <a:bodyPr/>
                    <a:lstStyle/>
                    <a:p>
                      <a:r>
                        <a:rPr lang="en-US" sz="1000"/>
                        <a:t>bankinter</a:t>
                      </a:r>
                    </a:p>
                  </a:txBody>
                  <a:tcPr/>
                </a:tc>
                <a:tc>
                  <a:txBody>
                    <a:bodyPr/>
                    <a:lstStyle/>
                    <a:p>
                      <a:r>
                        <a:rPr lang="en-US" sz="1000"/>
                        <a:t>102024</a:t>
                      </a:r>
                    </a:p>
                  </a:txBody>
                  <a:tcPr/>
                </a:tc>
                <a:tc>
                  <a:txBody>
                    <a:bodyPr/>
                    <a:lstStyle/>
                    <a:p>
                      <a:r>
                        <a:rPr lang="en-US" sz="1000"/>
                        <a:t>868</a:t>
                      </a:r>
                    </a:p>
                  </a:txBody>
                  <a:tcPr/>
                </a:tc>
                <a:tc>
                  <a:txBody>
                    <a:bodyPr/>
                    <a:lstStyle/>
                    <a:p>
                      <a:r>
                        <a:rPr lang="en-US" sz="1000"/>
                        <a:t>23</a:t>
                      </a:r>
                    </a:p>
                  </a:txBody>
                  <a:tcPr/>
                </a:tc>
                <a:tc>
                  <a:txBody>
                    <a:bodyPr/>
                    <a:lstStyle/>
                    <a:p>
                      <a:r>
                        <a:rPr lang="en-US" sz="1000"/>
                        <a:t>886</a:t>
                      </a:r>
                    </a:p>
                  </a:txBody>
                  <a:tcPr/>
                </a:tc>
                <a:tc>
                  <a:txBody>
                    <a:bodyPr/>
                    <a:lstStyle/>
                    <a:p>
                      <a:r>
                        <a:rPr lang="en-US" sz="1000"/>
                        <a:t>89</a:t>
                      </a:r>
                    </a:p>
                  </a:txBody>
                  <a:tcPr/>
                </a:tc>
                <a:tc>
                  <a:txBody>
                    <a:bodyPr/>
                    <a:lstStyle/>
                    <a:p>
                      <a:r>
                        <a:rPr lang="en-US" sz="1000"/>
                        <a:t>351</a:t>
                      </a:r>
                    </a:p>
                  </a:txBody>
                  <a:tcPr/>
                </a:tc>
                <a:tc>
                  <a:txBody>
                    <a:bodyPr/>
                    <a:lstStyle/>
                    <a:p>
                      <a:r>
                        <a:rPr lang="en-US" sz="1000"/>
                        <a:t>1</a:t>
                      </a:r>
                    </a:p>
                  </a:txBody>
                  <a:tcPr/>
                </a:tc>
                <a:tc>
                  <a:txBody>
                    <a:bodyPr/>
                    <a:lstStyle/>
                    <a:p>
                      <a:r>
                        <a:rPr lang="en-US" sz="1000"/>
                        <a:t>0.0567%</a:t>
                      </a:r>
                    </a:p>
                  </a:txBody>
                  <a:tcPr/>
                </a:tc>
                <a:tc>
                  <a:txBody>
                    <a:bodyPr/>
                    <a:lstStyle/>
                    <a:p>
                      <a:r>
                        <a:rPr lang="en-US" sz="1000"/>
                        <a:t>100.0%</a:t>
                      </a:r>
                    </a:p>
                  </a:txBody>
                  <a:tcPr/>
                </a:tc>
                <a:extLst>
                  <a:ext uri="{0D108BD9-81ED-4DB2-BD59-A6C34878D82A}">
                    <a16:rowId xmlns:a16="http://schemas.microsoft.com/office/drawing/2014/main" val="3763219059"/>
                  </a:ext>
                </a:extLst>
              </a:tr>
              <a:tr h="370840">
                <a:tc>
                  <a:txBody>
                    <a:bodyPr/>
                    <a:lstStyle/>
                    <a:p>
                      <a:r>
                        <a:rPr lang="en-US" sz="1000"/>
                        <a:t>Banco Sabadell</a:t>
                      </a:r>
                    </a:p>
                  </a:txBody>
                  <a:tcPr/>
                </a:tc>
                <a:tc>
                  <a:txBody>
                    <a:bodyPr/>
                    <a:lstStyle/>
                    <a:p>
                      <a:r>
                        <a:rPr lang="en-US" sz="1000"/>
                        <a:t>54084</a:t>
                      </a:r>
                    </a:p>
                  </a:txBody>
                  <a:tcPr/>
                </a:tc>
                <a:tc>
                  <a:txBody>
                    <a:bodyPr/>
                    <a:lstStyle/>
                    <a:p>
                      <a:r>
                        <a:rPr lang="en-US" sz="1000"/>
                        <a:t>171</a:t>
                      </a:r>
                    </a:p>
                  </a:txBody>
                  <a:tcPr/>
                </a:tc>
                <a:tc>
                  <a:txBody>
                    <a:bodyPr/>
                    <a:lstStyle/>
                    <a:p>
                      <a:r>
                        <a:rPr lang="en-US" sz="1000"/>
                        <a:t>60</a:t>
                      </a:r>
                    </a:p>
                  </a:txBody>
                  <a:tcPr/>
                </a:tc>
                <a:tc>
                  <a:txBody>
                    <a:bodyPr/>
                    <a:lstStyle/>
                    <a:p>
                      <a:r>
                        <a:rPr lang="en-US" sz="1000"/>
                        <a:t>1039</a:t>
                      </a:r>
                    </a:p>
                  </a:txBody>
                  <a:tcPr/>
                </a:tc>
                <a:tc>
                  <a:txBody>
                    <a:bodyPr/>
                    <a:lstStyle/>
                    <a:p>
                      <a:r>
                        <a:rPr lang="en-US" sz="1000"/>
                        <a:t>168</a:t>
                      </a:r>
                    </a:p>
                  </a:txBody>
                  <a:tcPr/>
                </a:tc>
                <a:tc>
                  <a:txBody>
                    <a:bodyPr/>
                    <a:lstStyle/>
                    <a:p>
                      <a:r>
                        <a:rPr lang="en-US" sz="1000"/>
                        <a:t>156</a:t>
                      </a:r>
                    </a:p>
                  </a:txBody>
                  <a:tcPr/>
                </a:tc>
                <a:tc>
                  <a:txBody>
                    <a:bodyPr/>
                    <a:lstStyle/>
                    <a:p>
                      <a:r>
                        <a:rPr lang="en-US" sz="1000"/>
                        <a:t>0</a:t>
                      </a:r>
                    </a:p>
                  </a:txBody>
                  <a:tcPr/>
                </a:tc>
                <a:tc>
                  <a:txBody>
                    <a:bodyPr/>
                    <a:lstStyle/>
                    <a:p>
                      <a:r>
                        <a:rPr lang="en-US" sz="1000"/>
                        <a:t>0.0421%</a:t>
                      </a:r>
                    </a:p>
                  </a:txBody>
                  <a:tcPr/>
                </a:tc>
                <a:tc>
                  <a:txBody>
                    <a:bodyPr/>
                    <a:lstStyle/>
                    <a:p>
                      <a:r>
                        <a:rPr lang="en-US" sz="1000"/>
                        <a:t>0.0%</a:t>
                      </a:r>
                    </a:p>
                  </a:txBody>
                  <a:tcPr/>
                </a:tc>
                <a:extLst>
                  <a:ext uri="{0D108BD9-81ED-4DB2-BD59-A6C34878D82A}">
                    <a16:rowId xmlns:a16="http://schemas.microsoft.com/office/drawing/2014/main" val="852137913"/>
                  </a:ext>
                </a:extLst>
              </a:tr>
            </a:tbl>
          </a:graphicData>
        </a:graphic>
      </p:graphicFrame>
      <p:sp>
        <p:nvSpPr>
          <p:cNvPr id="4" name="Text Placeholder 3">
            <a:extLst>
              <a:ext uri="{FF2B5EF4-FFF2-40B4-BE49-F238E27FC236}">
                <a16:creationId xmlns:a16="http://schemas.microsoft.com/office/drawing/2014/main" id="{D58E1AF7-F290-4939-BBE9-3CBF5566075F}"/>
              </a:ext>
            </a:extLst>
          </p:cNvPr>
          <p:cNvSpPr>
            <a:spLocks noGrp="1"/>
          </p:cNvSpPr>
          <p:nvPr>
            <p:ph type="body" sz="quarter" idx="14"/>
          </p:nvPr>
        </p:nvSpPr>
        <p:spPr/>
        <p:txBody>
          <a:bodyPr/>
          <a:lstStyle/>
          <a:p>
            <a:r>
              <a:rPr lang="en-US"/>
              <a:t>01/28/2018 - 02/27/2018</a:t>
            </a:r>
          </a:p>
        </p:txBody>
      </p:sp>
    </p:spTree>
    <p:extLst>
      <p:ext uri="{BB962C8B-B14F-4D97-AF65-F5344CB8AC3E}">
        <p14:creationId xmlns:p14="http://schemas.microsoft.com/office/powerpoint/2010/main" val="180828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C4CFA1-8645-4735-B8A3-971E6FBE7EBF}"/>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D515E305-A04F-4DD3-AFF3-BD46BCD2D0AD}"/>
              </a:ext>
            </a:extLst>
          </p:cNvPr>
          <p:cNvGraphicFramePr>
            <a:graphicFrameLocks noGrp="1"/>
          </p:cNvGraphicFramePr>
          <p:nvPr>
            <p:ph type="chart" sz="quarter" idx="13"/>
            <p:extLst>
              <p:ext uri="{D42A27DB-BD31-4B8C-83A1-F6EECF244321}">
                <p14:modId xmlns:p14="http://schemas.microsoft.com/office/powerpoint/2010/main" val="35653256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FDC7051-929E-481F-BA8E-78A7E22543EF}"/>
              </a:ext>
            </a:extLst>
          </p:cNvPr>
          <p:cNvSpPr>
            <a:spLocks noGrp="1"/>
          </p:cNvSpPr>
          <p:nvPr>
            <p:ph type="body" sz="quarter" idx="14"/>
          </p:nvPr>
        </p:nvSpPr>
        <p:spPr/>
        <p:txBody>
          <a:bodyPr/>
          <a:lstStyle/>
          <a:p>
            <a:r>
              <a:rPr lang="en-US"/>
              <a:t>01/28/2018 - 02/27/2018</a:t>
            </a:r>
          </a:p>
        </p:txBody>
      </p:sp>
      <p:sp>
        <p:nvSpPr>
          <p:cNvPr id="5" name="Footer Placeholder 4">
            <a:extLst>
              <a:ext uri="{FF2B5EF4-FFF2-40B4-BE49-F238E27FC236}">
                <a16:creationId xmlns:a16="http://schemas.microsoft.com/office/drawing/2014/main" id="{475DF1A7-C9DA-4996-B0C8-655D80C674A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307386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779DFD-D4C6-44F9-8127-62859CAEB4FA}"/>
              </a:ext>
            </a:extLst>
          </p:cNvPr>
          <p:cNvSpPr>
            <a:spLocks noGrp="1"/>
          </p:cNvSpPr>
          <p:nvPr>
            <p:ph type="title"/>
          </p:nvPr>
        </p:nvSpPr>
        <p:spPr/>
        <p:txBody>
          <a:bodyPr/>
          <a:lstStyle/>
          <a:p>
            <a:r>
              <a:rPr lang="en-US"/>
              <a:t>Facebook Key Metrics Radar</a:t>
            </a:r>
          </a:p>
        </p:txBody>
      </p:sp>
      <p:graphicFrame>
        <p:nvGraphicFramePr>
          <p:cNvPr id="6" name="Chart Placeholder 5">
            <a:extLst>
              <a:ext uri="{FF2B5EF4-FFF2-40B4-BE49-F238E27FC236}">
                <a16:creationId xmlns:a16="http://schemas.microsoft.com/office/drawing/2014/main" id="{92730041-39E6-408D-8214-6B68D94410C4}"/>
              </a:ext>
            </a:extLst>
          </p:cNvPr>
          <p:cNvGraphicFramePr>
            <a:graphicFrameLocks noGrp="1"/>
          </p:cNvGraphicFramePr>
          <p:nvPr>
            <p:ph type="chart" sz="quarter" idx="13"/>
            <p:extLst>
              <p:ext uri="{D42A27DB-BD31-4B8C-83A1-F6EECF244321}">
                <p14:modId xmlns:p14="http://schemas.microsoft.com/office/powerpoint/2010/main" val="11900166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01D55E4-5768-4CF9-BF92-BCE46F4F3829}"/>
              </a:ext>
            </a:extLst>
          </p:cNvPr>
          <p:cNvSpPr>
            <a:spLocks noGrp="1"/>
          </p:cNvSpPr>
          <p:nvPr>
            <p:ph type="body" sz="quarter" idx="14"/>
          </p:nvPr>
        </p:nvSpPr>
        <p:spPr/>
        <p:txBody>
          <a:bodyPr/>
          <a:lstStyle/>
          <a:p>
            <a:r>
              <a:rPr lang="en-US"/>
              <a:t>01/28/2018 - 02/27/2018</a:t>
            </a:r>
          </a:p>
        </p:txBody>
      </p:sp>
      <p:sp>
        <p:nvSpPr>
          <p:cNvPr id="5" name="Footer Placeholder 4">
            <a:extLst>
              <a:ext uri="{FF2B5EF4-FFF2-40B4-BE49-F238E27FC236}">
                <a16:creationId xmlns:a16="http://schemas.microsoft.com/office/drawing/2014/main" id="{3924D523-193B-4786-B920-FBAF1DFE73A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76911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2743F6-82C4-43C9-8D3C-EF2FED272C78}"/>
              </a:ext>
            </a:extLst>
          </p:cNvPr>
          <p:cNvSpPr>
            <a:spLocks noGrp="1"/>
          </p:cNvSpPr>
          <p:nvPr>
            <p:ph type="title"/>
          </p:nvPr>
        </p:nvSpPr>
        <p:spPr/>
        <p:txBody>
          <a:bodyPr/>
          <a:lstStyle/>
          <a:p>
            <a:r>
              <a:rPr lang="en-US"/>
              <a:t>Facebook Interaction Rate</a:t>
            </a:r>
          </a:p>
        </p:txBody>
      </p:sp>
      <p:graphicFrame>
        <p:nvGraphicFramePr>
          <p:cNvPr id="6" name="Chart Placeholder 5">
            <a:extLst>
              <a:ext uri="{FF2B5EF4-FFF2-40B4-BE49-F238E27FC236}">
                <a16:creationId xmlns:a16="http://schemas.microsoft.com/office/drawing/2014/main" id="{8E033B37-7D7D-4584-A981-F1C9156A1FB0}"/>
              </a:ext>
            </a:extLst>
          </p:cNvPr>
          <p:cNvGraphicFramePr>
            <a:graphicFrameLocks noGrp="1"/>
          </p:cNvGraphicFramePr>
          <p:nvPr>
            <p:ph type="chart" sz="quarter" idx="13"/>
            <p:extLst>
              <p:ext uri="{D42A27DB-BD31-4B8C-83A1-F6EECF244321}">
                <p14:modId xmlns:p14="http://schemas.microsoft.com/office/powerpoint/2010/main" val="15499395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6D4AF82-9CC2-4026-B854-735E83FA4C1D}"/>
              </a:ext>
            </a:extLst>
          </p:cNvPr>
          <p:cNvSpPr>
            <a:spLocks noGrp="1"/>
          </p:cNvSpPr>
          <p:nvPr>
            <p:ph type="body" sz="quarter" idx="14"/>
          </p:nvPr>
        </p:nvSpPr>
        <p:spPr/>
        <p:txBody>
          <a:bodyPr/>
          <a:lstStyle/>
          <a:p>
            <a:r>
              <a:rPr lang="en-US"/>
              <a:t>01/28/2018 - 02/27/2018</a:t>
            </a:r>
          </a:p>
        </p:txBody>
      </p:sp>
      <p:sp>
        <p:nvSpPr>
          <p:cNvPr id="5" name="Footer Placeholder 4">
            <a:extLst>
              <a:ext uri="{FF2B5EF4-FFF2-40B4-BE49-F238E27FC236}">
                <a16:creationId xmlns:a16="http://schemas.microsoft.com/office/drawing/2014/main" id="{3AAD6F8C-88A0-40C5-876D-4A3E55004BA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163228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23882D-3576-46B9-A672-CD753CCACA51}"/>
              </a:ext>
            </a:extLst>
          </p:cNvPr>
          <p:cNvSpPr>
            <a:spLocks noGrp="1"/>
          </p:cNvSpPr>
          <p:nvPr>
            <p:ph type="title"/>
          </p:nvPr>
        </p:nvSpPr>
        <p:spPr/>
        <p:txBody>
          <a:bodyPr/>
          <a:lstStyle/>
          <a:p>
            <a:r>
              <a:rPr lang="en-US"/>
              <a:t>Facebook Fans Change Per Weekday</a:t>
            </a:r>
          </a:p>
        </p:txBody>
      </p:sp>
      <p:graphicFrame>
        <p:nvGraphicFramePr>
          <p:cNvPr id="6" name="Chart Placeholder 5">
            <a:extLst>
              <a:ext uri="{FF2B5EF4-FFF2-40B4-BE49-F238E27FC236}">
                <a16:creationId xmlns:a16="http://schemas.microsoft.com/office/drawing/2014/main" id="{51EBB867-5CC1-4113-9614-D9001B26B327}"/>
              </a:ext>
            </a:extLst>
          </p:cNvPr>
          <p:cNvGraphicFramePr>
            <a:graphicFrameLocks noGrp="1"/>
          </p:cNvGraphicFramePr>
          <p:nvPr>
            <p:ph type="chart" sz="quarter" idx="13"/>
            <p:extLst>
              <p:ext uri="{D42A27DB-BD31-4B8C-83A1-F6EECF244321}">
                <p14:modId xmlns:p14="http://schemas.microsoft.com/office/powerpoint/2010/main" val="2147590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3B6C972-3A17-4030-B5C3-3AA6BFDCE1CB}"/>
              </a:ext>
            </a:extLst>
          </p:cNvPr>
          <p:cNvSpPr>
            <a:spLocks noGrp="1"/>
          </p:cNvSpPr>
          <p:nvPr>
            <p:ph type="body" sz="quarter" idx="14"/>
          </p:nvPr>
        </p:nvSpPr>
        <p:spPr/>
        <p:txBody>
          <a:bodyPr/>
          <a:lstStyle/>
          <a:p>
            <a:r>
              <a:rPr lang="en-US"/>
              <a:t>01/28/2018 - 02/27/2018</a:t>
            </a:r>
          </a:p>
        </p:txBody>
      </p:sp>
      <p:sp>
        <p:nvSpPr>
          <p:cNvPr id="5" name="Footer Placeholder 4">
            <a:extLst>
              <a:ext uri="{FF2B5EF4-FFF2-40B4-BE49-F238E27FC236}">
                <a16:creationId xmlns:a16="http://schemas.microsoft.com/office/drawing/2014/main" id="{497A164B-0896-40DA-9CA3-7DC02AB60E2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54576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C746ED-1ACC-4156-99B7-5A1784AB85A5}"/>
              </a:ext>
            </a:extLst>
          </p:cNvPr>
          <p:cNvSpPr>
            <a:spLocks noGrp="1"/>
          </p:cNvSpPr>
          <p:nvPr>
            <p:ph type="title"/>
          </p:nvPr>
        </p:nvSpPr>
        <p:spPr/>
        <p:txBody>
          <a:bodyPr/>
          <a:lstStyle/>
          <a:p>
            <a:r>
              <a:rPr lang="en-US"/>
              <a:t>Facebook Fans Change</a:t>
            </a:r>
          </a:p>
        </p:txBody>
      </p:sp>
      <p:graphicFrame>
        <p:nvGraphicFramePr>
          <p:cNvPr id="6" name="Chart Placeholder 5">
            <a:extLst>
              <a:ext uri="{FF2B5EF4-FFF2-40B4-BE49-F238E27FC236}">
                <a16:creationId xmlns:a16="http://schemas.microsoft.com/office/drawing/2014/main" id="{BBAAC3EC-9E22-4334-B181-45E42A72AA40}"/>
              </a:ext>
            </a:extLst>
          </p:cNvPr>
          <p:cNvGraphicFramePr>
            <a:graphicFrameLocks noGrp="1"/>
          </p:cNvGraphicFramePr>
          <p:nvPr>
            <p:ph type="chart" sz="quarter" idx="13"/>
            <p:extLst>
              <p:ext uri="{D42A27DB-BD31-4B8C-83A1-F6EECF244321}">
                <p14:modId xmlns:p14="http://schemas.microsoft.com/office/powerpoint/2010/main" val="36758428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AF1A7B2-6B89-439F-AC9B-264020D0D8E1}"/>
              </a:ext>
            </a:extLst>
          </p:cNvPr>
          <p:cNvSpPr>
            <a:spLocks noGrp="1"/>
          </p:cNvSpPr>
          <p:nvPr>
            <p:ph type="body" sz="quarter" idx="14"/>
          </p:nvPr>
        </p:nvSpPr>
        <p:spPr/>
        <p:txBody>
          <a:bodyPr/>
          <a:lstStyle/>
          <a:p>
            <a:r>
              <a:rPr lang="en-US"/>
              <a:t>01/28/2018 - 02/27/2018</a:t>
            </a:r>
          </a:p>
        </p:txBody>
      </p:sp>
      <p:sp>
        <p:nvSpPr>
          <p:cNvPr id="5" name="Footer Placeholder 4">
            <a:extLst>
              <a:ext uri="{FF2B5EF4-FFF2-40B4-BE49-F238E27FC236}">
                <a16:creationId xmlns:a16="http://schemas.microsoft.com/office/drawing/2014/main" id="{B05E2792-3187-48EB-9D2D-478C2D87286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327703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61FB22-65A4-4214-858A-F2621CD546CC}"/>
              </a:ext>
            </a:extLst>
          </p:cNvPr>
          <p:cNvSpPr>
            <a:spLocks noGrp="1"/>
          </p:cNvSpPr>
          <p:nvPr>
            <p:ph type="title"/>
          </p:nvPr>
        </p:nvSpPr>
        <p:spPr/>
        <p:txBody>
          <a:bodyPr/>
          <a:lstStyle/>
          <a:p>
            <a:r>
              <a:rPr lang="en-US"/>
              <a:t>Facebook Own Posts Table - 1 of 6</a:t>
            </a:r>
          </a:p>
        </p:txBody>
      </p:sp>
      <p:graphicFrame>
        <p:nvGraphicFramePr>
          <p:cNvPr id="5" name="Table Placeholder 4">
            <a:extLst>
              <a:ext uri="{FF2B5EF4-FFF2-40B4-BE49-F238E27FC236}">
                <a16:creationId xmlns:a16="http://schemas.microsoft.com/office/drawing/2014/main" id="{2ABCC0F4-9A8D-41F2-8C35-C94DF3D2D278}"/>
              </a:ext>
            </a:extLst>
          </p:cNvPr>
          <p:cNvGraphicFramePr>
            <a:graphicFrameLocks noGrp="1"/>
          </p:cNvGraphicFramePr>
          <p:nvPr>
            <p:ph type="tbl" sz="quarter" idx="13"/>
            <p:extLst>
              <p:ext uri="{D42A27DB-BD31-4B8C-83A1-F6EECF244321}">
                <p14:modId xmlns:p14="http://schemas.microsoft.com/office/powerpoint/2010/main" val="5481948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329043880"/>
                    </a:ext>
                  </a:extLst>
                </a:gridCol>
                <a:gridCol w="658368">
                  <a:extLst>
                    <a:ext uri="{9D8B030D-6E8A-4147-A177-3AD203B41FA5}">
                      <a16:colId xmlns:a16="http://schemas.microsoft.com/office/drawing/2014/main" val="3012675102"/>
                    </a:ext>
                  </a:extLst>
                </a:gridCol>
                <a:gridCol w="658368">
                  <a:extLst>
                    <a:ext uri="{9D8B030D-6E8A-4147-A177-3AD203B41FA5}">
                      <a16:colId xmlns:a16="http://schemas.microsoft.com/office/drawing/2014/main" val="2242942874"/>
                    </a:ext>
                  </a:extLst>
                </a:gridCol>
                <a:gridCol w="658368">
                  <a:extLst>
                    <a:ext uri="{9D8B030D-6E8A-4147-A177-3AD203B41FA5}">
                      <a16:colId xmlns:a16="http://schemas.microsoft.com/office/drawing/2014/main" val="4084296238"/>
                    </a:ext>
                  </a:extLst>
                </a:gridCol>
                <a:gridCol w="658368">
                  <a:extLst>
                    <a:ext uri="{9D8B030D-6E8A-4147-A177-3AD203B41FA5}">
                      <a16:colId xmlns:a16="http://schemas.microsoft.com/office/drawing/2014/main" val="46007977"/>
                    </a:ext>
                  </a:extLst>
                </a:gridCol>
                <a:gridCol w="658368">
                  <a:extLst>
                    <a:ext uri="{9D8B030D-6E8A-4147-A177-3AD203B41FA5}">
                      <a16:colId xmlns:a16="http://schemas.microsoft.com/office/drawing/2014/main" val="3308152074"/>
                    </a:ext>
                  </a:extLst>
                </a:gridCol>
                <a:gridCol w="658368">
                  <a:extLst>
                    <a:ext uri="{9D8B030D-6E8A-4147-A177-3AD203B41FA5}">
                      <a16:colId xmlns:a16="http://schemas.microsoft.com/office/drawing/2014/main" val="2514240199"/>
                    </a:ext>
                  </a:extLst>
                </a:gridCol>
                <a:gridCol w="658368">
                  <a:extLst>
                    <a:ext uri="{9D8B030D-6E8A-4147-A177-3AD203B41FA5}">
                      <a16:colId xmlns:a16="http://schemas.microsoft.com/office/drawing/2014/main" val="3566626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609494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Santander España - 2018-02-14 09:00:00</a:t>
                      </a:r>
                      <a:r>
                        <a:rPr kumimoji="0" lang="es-ES" sz="1000" b="0" i="0" u="none" strike="noStrike" kern="1200" cap="none" spc="0" normalizeH="0" baseline="0" noProof="0">
                          <a:ln>
                            <a:noFill/>
                          </a:ln>
                          <a:solidFill>
                            <a:prstClr val="black"/>
                          </a:solidFill>
                          <a:effectLst/>
                          <a:uLnTx/>
                          <a:uFillTx/>
                          <a:latin typeface="+mn-lt"/>
                          <a:ea typeface="+mn-ea"/>
                          <a:cs typeface="+mn-cs"/>
                        </a:rPr>
                        <a:t>
El Mejor Jugador de #LaLigaSantander de enero es, ¡Aritz Aduriz! El juego limpio y respeto ante las decisiones arbitrales con el Athletic Club le han hecho merecedor de este Trofeo, ¡enhorabuena!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8204229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Santander España - 2018-01-29 19:09:45</a:t>
                      </a:r>
                      <a:r>
                        <a:rPr kumimoji="0" lang="es-ES" sz="1000" b="0" i="0" u="none" strike="noStrike" kern="1200" cap="none" spc="0" normalizeH="0" baseline="0" noProof="0">
                          <a:ln>
                            <a:noFill/>
                          </a:ln>
                          <a:solidFill>
                            <a:prstClr val="black"/>
                          </a:solidFill>
                          <a:effectLst/>
                          <a:uLnTx/>
                          <a:uFillTx/>
                          <a:latin typeface="+mn-lt"/>
                          <a:ea typeface="+mn-ea"/>
                          <a:cs typeface="+mn-cs"/>
                        </a:rPr>
                        <a:t>
¡Enhorabuena, #HispanosCampeones! El oro del Campeonato de Europa de Balonmano es por fin vuestro 🏆 #123aCorrer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5647942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Santander España - 2018-01-30 15:56:42</a:t>
                      </a:r>
                      <a:r>
                        <a:rPr kumimoji="0" lang="es-ES" sz="1000" b="0" i="0" u="none" strike="noStrike" kern="1200" cap="none" spc="0" normalizeH="0" baseline="0" noProof="0">
                          <a:ln>
                            <a:noFill/>
                          </a:ln>
                          <a:solidFill>
                            <a:prstClr val="black"/>
                          </a:solidFill>
                          <a:effectLst/>
                          <a:uLnTx/>
                          <a:uFillTx/>
                          <a:latin typeface="+mn-lt"/>
                          <a:ea typeface="+mn-ea"/>
                          <a:cs typeface="+mn-cs"/>
                        </a:rPr>
                        <a:t>
¡Enhorabuena a Luis Suarez! Los 5 goles que ha marcado y haber sido uno de los jugadores clave del FC Barcelona el pasado mes, le ha hecho ganador del Trofeo al Mejor Jugador de #LaLigaSantander de diciembre ¡bravo!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1862930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BBVA España - 2018-02-23 12:00:00</a:t>
                      </a:r>
                      <a:r>
                        <a:rPr kumimoji="0" lang="es-ES" sz="1000" b="0" i="0" u="none" strike="noStrike" kern="1200" cap="none" spc="0" normalizeH="0" baseline="0" noProof="0">
                          <a:ln>
                            <a:noFill/>
                          </a:ln>
                          <a:solidFill>
                            <a:prstClr val="black"/>
                          </a:solidFill>
                          <a:effectLst/>
                          <a:uLnTx/>
                          <a:uFillTx/>
                          <a:latin typeface="+mn-lt"/>
                          <a:ea typeface="+mn-ea"/>
                          <a:cs typeface="+mn-cs"/>
                        </a:rPr>
                        <a:t>
¡Sorteo! Con BBVA Plan EstarSeguro puedes agrupar el pago de tus Seguros BBVA, pagar mes a mes y ahorrar en tu recibo para que puedas preocuparte de cosas más importantes 👉🏼 http://bbva.info/2CBGFg2
Como, por ejemplo, de a quién te vas a llevar si ganas uno de los 5 Wonderbox "3 días con encanto". ¿Nos lo cuentas? 😜
Bases: http://bbva.info/sorteoestarseguro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48050458"/>
                  </a:ext>
                </a:extLst>
              </a:tr>
            </a:tbl>
          </a:graphicData>
        </a:graphic>
      </p:graphicFrame>
      <p:sp>
        <p:nvSpPr>
          <p:cNvPr id="4" name="Text Placeholder 3">
            <a:extLst>
              <a:ext uri="{FF2B5EF4-FFF2-40B4-BE49-F238E27FC236}">
                <a16:creationId xmlns:a16="http://schemas.microsoft.com/office/drawing/2014/main" id="{0C2BED1F-9113-4727-886F-76517FD6CE28}"/>
              </a:ext>
            </a:extLst>
          </p:cNvPr>
          <p:cNvSpPr>
            <a:spLocks noGrp="1"/>
          </p:cNvSpPr>
          <p:nvPr>
            <p:ph type="body" sz="quarter" idx="14"/>
          </p:nvPr>
        </p:nvSpPr>
        <p:spPr/>
        <p:txBody>
          <a:bodyPr/>
          <a:lstStyle/>
          <a:p>
            <a:r>
              <a:rPr lang="en-US"/>
              <a:t>01/28/2018 - 02/27/2018</a:t>
            </a:r>
          </a:p>
        </p:txBody>
      </p:sp>
    </p:spTree>
    <p:extLst>
      <p:ext uri="{BB962C8B-B14F-4D97-AF65-F5344CB8AC3E}">
        <p14:creationId xmlns:p14="http://schemas.microsoft.com/office/powerpoint/2010/main" val="9625533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8F09CF-9E30-4A0D-9F4D-F8018AB16506}"/>
              </a:ext>
            </a:extLst>
          </p:cNvPr>
          <p:cNvSpPr>
            <a:spLocks noGrp="1"/>
          </p:cNvSpPr>
          <p:nvPr>
            <p:ph type="title"/>
          </p:nvPr>
        </p:nvSpPr>
        <p:spPr/>
        <p:txBody>
          <a:bodyPr/>
          <a:lstStyle/>
          <a:p>
            <a:r>
              <a:rPr lang="en-US"/>
              <a:t>Facebook Own Posts Table - 2 of 6</a:t>
            </a:r>
          </a:p>
        </p:txBody>
      </p:sp>
      <p:graphicFrame>
        <p:nvGraphicFramePr>
          <p:cNvPr id="5" name="Table Placeholder 4">
            <a:extLst>
              <a:ext uri="{FF2B5EF4-FFF2-40B4-BE49-F238E27FC236}">
                <a16:creationId xmlns:a16="http://schemas.microsoft.com/office/drawing/2014/main" id="{87CF0502-1A77-498C-BBA9-292E0A74A727}"/>
              </a:ext>
            </a:extLst>
          </p:cNvPr>
          <p:cNvGraphicFramePr>
            <a:graphicFrameLocks noGrp="1"/>
          </p:cNvGraphicFramePr>
          <p:nvPr>
            <p:ph type="tbl" sz="quarter" idx="13"/>
            <p:extLst>
              <p:ext uri="{D42A27DB-BD31-4B8C-83A1-F6EECF244321}">
                <p14:modId xmlns:p14="http://schemas.microsoft.com/office/powerpoint/2010/main" val="41087122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962006219"/>
                    </a:ext>
                  </a:extLst>
                </a:gridCol>
                <a:gridCol w="658368">
                  <a:extLst>
                    <a:ext uri="{9D8B030D-6E8A-4147-A177-3AD203B41FA5}">
                      <a16:colId xmlns:a16="http://schemas.microsoft.com/office/drawing/2014/main" val="2687145668"/>
                    </a:ext>
                  </a:extLst>
                </a:gridCol>
                <a:gridCol w="658368">
                  <a:extLst>
                    <a:ext uri="{9D8B030D-6E8A-4147-A177-3AD203B41FA5}">
                      <a16:colId xmlns:a16="http://schemas.microsoft.com/office/drawing/2014/main" val="586751587"/>
                    </a:ext>
                  </a:extLst>
                </a:gridCol>
                <a:gridCol w="658368">
                  <a:extLst>
                    <a:ext uri="{9D8B030D-6E8A-4147-A177-3AD203B41FA5}">
                      <a16:colId xmlns:a16="http://schemas.microsoft.com/office/drawing/2014/main" val="4088786942"/>
                    </a:ext>
                  </a:extLst>
                </a:gridCol>
                <a:gridCol w="658368">
                  <a:extLst>
                    <a:ext uri="{9D8B030D-6E8A-4147-A177-3AD203B41FA5}">
                      <a16:colId xmlns:a16="http://schemas.microsoft.com/office/drawing/2014/main" val="3369635124"/>
                    </a:ext>
                  </a:extLst>
                </a:gridCol>
                <a:gridCol w="658368">
                  <a:extLst>
                    <a:ext uri="{9D8B030D-6E8A-4147-A177-3AD203B41FA5}">
                      <a16:colId xmlns:a16="http://schemas.microsoft.com/office/drawing/2014/main" val="2789752387"/>
                    </a:ext>
                  </a:extLst>
                </a:gridCol>
                <a:gridCol w="658368">
                  <a:extLst>
                    <a:ext uri="{9D8B030D-6E8A-4147-A177-3AD203B41FA5}">
                      <a16:colId xmlns:a16="http://schemas.microsoft.com/office/drawing/2014/main" val="35107030"/>
                    </a:ext>
                  </a:extLst>
                </a:gridCol>
                <a:gridCol w="658368">
                  <a:extLst>
                    <a:ext uri="{9D8B030D-6E8A-4147-A177-3AD203B41FA5}">
                      <a16:colId xmlns:a16="http://schemas.microsoft.com/office/drawing/2014/main" val="30834283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106354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Santander España - 2018-02-06 19:49:40</a:t>
                      </a:r>
                      <a:r>
                        <a:rPr kumimoji="0" lang="es-ES" sz="1000" b="0" i="0" u="none" strike="noStrike" kern="1200" cap="none" spc="0" normalizeH="0" baseline="0" noProof="0">
                          <a:ln>
                            <a:noFill/>
                          </a:ln>
                          <a:solidFill>
                            <a:prstClr val="black"/>
                          </a:solidFill>
                          <a:effectLst/>
                          <a:uLnTx/>
                          <a:uFillTx/>
                          <a:latin typeface="+mn-lt"/>
                          <a:ea typeface="+mn-ea"/>
                          <a:cs typeface="+mn-cs"/>
                        </a:rPr>
                        <a:t>
Los candidatos al Trofeo al Mejor Jugador del mes de enero de #LaLigaSantander son Messi (FC Barcelona), Aduriz (Athletic Club) y Fornals (Villarreal CF). ¿Cuál es tu favorito?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6045670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BBVA España - 2018-02-14 17:03:16</a:t>
                      </a:r>
                      <a:r>
                        <a:rPr kumimoji="0" lang="es-ES" sz="1000" b="0" i="0" u="none" strike="noStrike" kern="1200" cap="none" spc="0" normalizeH="0" baseline="0" noProof="0">
                          <a:ln>
                            <a:noFill/>
                          </a:ln>
                          <a:solidFill>
                            <a:prstClr val="black"/>
                          </a:solidFill>
                          <a:effectLst/>
                          <a:uLnTx/>
                          <a:uFillTx/>
                          <a:latin typeface="+mn-lt"/>
                          <a:ea typeface="+mn-ea"/>
                          <a:cs typeface="+mn-cs"/>
                        </a:rPr>
                        <a:t>
Reducción de jornada, excedencia, permisos... Conoce las distintas formas de conciliación que existen y calcula cómo podrían influir en tu economía familiar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0.5810%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761918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Santander España - 2018-02-02 16:00:00</a:t>
                      </a:r>
                      <a:r>
                        <a:rPr kumimoji="0" lang="es-ES" sz="1000" b="0" i="0" u="none" strike="noStrike" kern="1200" cap="none" spc="0" normalizeH="0" baseline="0" noProof="0">
                          <a:ln>
                            <a:noFill/>
                          </a:ln>
                          <a:solidFill>
                            <a:prstClr val="black"/>
                          </a:solidFill>
                          <a:effectLst/>
                          <a:uLnTx/>
                          <a:uFillTx/>
                          <a:latin typeface="+mn-lt"/>
                          <a:ea typeface="+mn-ea"/>
                          <a:cs typeface="+mn-cs"/>
                        </a:rPr>
                        <a:t>
Disfruta de la temporada de invierno, con nuestra Pulsera Prepago Santander podrás olvidarte de la cartera en casa y centrarte en disfrutar. Descúbrela: http://bsan.es/2BNRuey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0.5803%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8533765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Santander España - 2018-02-20 10:00:00</a:t>
                      </a:r>
                      <a:r>
                        <a:rPr kumimoji="0" lang="es-ES" sz="1000" b="0" i="0" u="none" strike="noStrike" kern="1200" cap="none" spc="0" normalizeH="0" baseline="0" noProof="0">
                          <a:ln>
                            <a:noFill/>
                          </a:ln>
                          <a:solidFill>
                            <a:prstClr val="black"/>
                          </a:solidFill>
                          <a:effectLst/>
                          <a:uLnTx/>
                          <a:uFillTx/>
                          <a:latin typeface="+mn-lt"/>
                          <a:ea typeface="+mn-ea"/>
                          <a:cs typeface="+mn-cs"/>
                        </a:rPr>
                        <a:t>
¿Necesitas una cuenta nueva? Usa nuestra calculadora y descubre por qué te interesa nuestra #Cuenta123. ¡Infórmate! http://bsan.es/2o7Cfcj</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2307696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ING España - 2018-02-01 08:02:37</a:t>
                      </a:r>
                      <a:r>
                        <a:rPr kumimoji="0" lang="es-ES" sz="1000" b="0" i="0" u="none" strike="noStrike" kern="1200" cap="none" spc="0" normalizeH="0" baseline="0" noProof="0">
                          <a:ln>
                            <a:noFill/>
                          </a:ln>
                          <a:solidFill>
                            <a:prstClr val="black"/>
                          </a:solidFill>
                          <a:effectLst/>
                          <a:uLnTx/>
                          <a:uFillTx/>
                          <a:latin typeface="+mn-lt"/>
                          <a:ea typeface="+mn-ea"/>
                          <a:cs typeface="+mn-cs"/>
                        </a:rPr>
                        <a:t>
Debido a una incidencia técnica, en estos momentos no es posible el acceso a ninguno de nuestros canales, estamos trabajando para resolverla lo antes posible. Os pedimos disculpas por las molestias, avisaremos en cuanto el servicio esté restablecido. Un saludo.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3261473"/>
                  </a:ext>
                </a:extLst>
              </a:tr>
            </a:tbl>
          </a:graphicData>
        </a:graphic>
      </p:graphicFrame>
      <p:sp>
        <p:nvSpPr>
          <p:cNvPr id="4" name="Text Placeholder 3">
            <a:extLst>
              <a:ext uri="{FF2B5EF4-FFF2-40B4-BE49-F238E27FC236}">
                <a16:creationId xmlns:a16="http://schemas.microsoft.com/office/drawing/2014/main" id="{D8766B93-CB88-4C67-9361-369EE87E35FA}"/>
              </a:ext>
            </a:extLst>
          </p:cNvPr>
          <p:cNvSpPr>
            <a:spLocks noGrp="1"/>
          </p:cNvSpPr>
          <p:nvPr>
            <p:ph type="body" sz="quarter" idx="14"/>
          </p:nvPr>
        </p:nvSpPr>
        <p:spPr/>
        <p:txBody>
          <a:bodyPr/>
          <a:lstStyle/>
          <a:p>
            <a:r>
              <a:rPr lang="en-US"/>
              <a:t>01/28/2018 - 02/27/2018</a:t>
            </a:r>
          </a:p>
        </p:txBody>
      </p:sp>
    </p:spTree>
    <p:extLst>
      <p:ext uri="{BB962C8B-B14F-4D97-AF65-F5344CB8AC3E}">
        <p14:creationId xmlns:p14="http://schemas.microsoft.com/office/powerpoint/2010/main" val="21948525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743F95-6FA1-4F42-B32A-A38A6EBAF472}"/>
              </a:ext>
            </a:extLst>
          </p:cNvPr>
          <p:cNvSpPr>
            <a:spLocks noGrp="1"/>
          </p:cNvSpPr>
          <p:nvPr>
            <p:ph type="title"/>
          </p:nvPr>
        </p:nvSpPr>
        <p:spPr/>
        <p:txBody>
          <a:bodyPr/>
          <a:lstStyle/>
          <a:p>
            <a:r>
              <a:rPr lang="en-US"/>
              <a:t>Facebook Own Posts Table - 3 of 6</a:t>
            </a:r>
          </a:p>
        </p:txBody>
      </p:sp>
      <p:graphicFrame>
        <p:nvGraphicFramePr>
          <p:cNvPr id="5" name="Table Placeholder 4">
            <a:extLst>
              <a:ext uri="{FF2B5EF4-FFF2-40B4-BE49-F238E27FC236}">
                <a16:creationId xmlns:a16="http://schemas.microsoft.com/office/drawing/2014/main" id="{D1793B1A-1E08-4DC0-83DE-E12CC5944EB0}"/>
              </a:ext>
            </a:extLst>
          </p:cNvPr>
          <p:cNvGraphicFramePr>
            <a:graphicFrameLocks noGrp="1"/>
          </p:cNvGraphicFramePr>
          <p:nvPr>
            <p:ph type="tbl" sz="quarter" idx="13"/>
            <p:extLst>
              <p:ext uri="{D42A27DB-BD31-4B8C-83A1-F6EECF244321}">
                <p14:modId xmlns:p14="http://schemas.microsoft.com/office/powerpoint/2010/main" val="20516463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857862842"/>
                    </a:ext>
                  </a:extLst>
                </a:gridCol>
                <a:gridCol w="658368">
                  <a:extLst>
                    <a:ext uri="{9D8B030D-6E8A-4147-A177-3AD203B41FA5}">
                      <a16:colId xmlns:a16="http://schemas.microsoft.com/office/drawing/2014/main" val="3905012051"/>
                    </a:ext>
                  </a:extLst>
                </a:gridCol>
                <a:gridCol w="658368">
                  <a:extLst>
                    <a:ext uri="{9D8B030D-6E8A-4147-A177-3AD203B41FA5}">
                      <a16:colId xmlns:a16="http://schemas.microsoft.com/office/drawing/2014/main" val="3586955711"/>
                    </a:ext>
                  </a:extLst>
                </a:gridCol>
                <a:gridCol w="658368">
                  <a:extLst>
                    <a:ext uri="{9D8B030D-6E8A-4147-A177-3AD203B41FA5}">
                      <a16:colId xmlns:a16="http://schemas.microsoft.com/office/drawing/2014/main" val="1699675018"/>
                    </a:ext>
                  </a:extLst>
                </a:gridCol>
                <a:gridCol w="658368">
                  <a:extLst>
                    <a:ext uri="{9D8B030D-6E8A-4147-A177-3AD203B41FA5}">
                      <a16:colId xmlns:a16="http://schemas.microsoft.com/office/drawing/2014/main" val="566531284"/>
                    </a:ext>
                  </a:extLst>
                </a:gridCol>
                <a:gridCol w="658368">
                  <a:extLst>
                    <a:ext uri="{9D8B030D-6E8A-4147-A177-3AD203B41FA5}">
                      <a16:colId xmlns:a16="http://schemas.microsoft.com/office/drawing/2014/main" val="1492675419"/>
                    </a:ext>
                  </a:extLst>
                </a:gridCol>
                <a:gridCol w="658368">
                  <a:extLst>
                    <a:ext uri="{9D8B030D-6E8A-4147-A177-3AD203B41FA5}">
                      <a16:colId xmlns:a16="http://schemas.microsoft.com/office/drawing/2014/main" val="457523818"/>
                    </a:ext>
                  </a:extLst>
                </a:gridCol>
                <a:gridCol w="658368">
                  <a:extLst>
                    <a:ext uri="{9D8B030D-6E8A-4147-A177-3AD203B41FA5}">
                      <a16:colId xmlns:a16="http://schemas.microsoft.com/office/drawing/2014/main" val="1456111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913811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Santander España - 2018-02-06 13:32:00</a:t>
                      </a:r>
                      <a:r>
                        <a:rPr kumimoji="0" lang="es-ES" sz="1000" b="0" i="0" u="none" strike="noStrike" kern="1200" cap="none" spc="0" normalizeH="0" baseline="0" noProof="0">
                          <a:ln>
                            <a:noFill/>
                          </a:ln>
                          <a:solidFill>
                            <a:prstClr val="black"/>
                          </a:solidFill>
                          <a:effectLst/>
                          <a:uLnTx/>
                          <a:uFillTx/>
                          <a:latin typeface="+mn-lt"/>
                          <a:ea typeface="+mn-ea"/>
                          <a:cs typeface="+mn-cs"/>
                        </a:rPr>
                        <a:t>
Si los tuyos son para ti lo primero, cuida de ellos ante cualquier imprevisto con el Seguro de Vida Protección Familiar Plus. ¿Cómo? Infórmate en: http://bsan.es/2C0NWFW</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4146469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Santander España - 2018-02-09 12:11:47</a:t>
                      </a:r>
                      <a:r>
                        <a:rPr kumimoji="0" lang="es-ES" sz="1000" b="0" i="0" u="none" strike="noStrike" kern="1200" cap="none" spc="0" normalizeH="0" baseline="0" noProof="0">
                          <a:ln>
                            <a:noFill/>
                          </a:ln>
                          <a:solidFill>
                            <a:prstClr val="black"/>
                          </a:solidFill>
                          <a:effectLst/>
                          <a:uLnTx/>
                          <a:uFillTx/>
                          <a:latin typeface="+mn-lt"/>
                          <a:ea typeface="+mn-ea"/>
                          <a:cs typeface="+mn-cs"/>
                        </a:rPr>
                        <a:t>
¿Tienes dudas o preguntas generales? Recuerda que también nos encuentras en Whatsapp en el 689 123 123 ¡Añádenos!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1699640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Santander España - 2018-02-13 17:30:42</a:t>
                      </a:r>
                      <a:r>
                        <a:rPr kumimoji="0" lang="es-ES" sz="1000" b="0" i="0" u="none" strike="noStrike" kern="1200" cap="none" spc="0" normalizeH="0" baseline="0" noProof="0">
                          <a:ln>
                            <a:noFill/>
                          </a:ln>
                          <a:solidFill>
                            <a:prstClr val="black"/>
                          </a:solidFill>
                          <a:effectLst/>
                          <a:uLnTx/>
                          <a:uFillTx/>
                          <a:latin typeface="+mn-lt"/>
                          <a:ea typeface="+mn-ea"/>
                          <a:cs typeface="+mn-cs"/>
                        </a:rPr>
                        <a:t>
Simula tu plan de pensiones con nuestra calculadora y averigua cuánto ahorrar al mes para alcanzar tus objetivos 📱: http://bsan.es/2o1qDGT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0401615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Santander España - 2018-02-16 13:45:00</a:t>
                      </a:r>
                      <a:r>
                        <a:rPr kumimoji="0" lang="es-ES" sz="1000" b="0" i="0" u="none" strike="noStrike" kern="1200" cap="none" spc="0" normalizeH="0" baseline="0" noProof="0">
                          <a:ln>
                            <a:noFill/>
                          </a:ln>
                          <a:solidFill>
                            <a:prstClr val="black"/>
                          </a:solidFill>
                          <a:effectLst/>
                          <a:uLnTx/>
                          <a:uFillTx/>
                          <a:latin typeface="+mn-lt"/>
                          <a:ea typeface="+mn-ea"/>
                          <a:cs typeface="+mn-cs"/>
                        </a:rPr>
                        <a:t>
Para compartir las fotos de tu último viaje, pero también para sacar dinero. ¿Sabías que tienes a tu disposición casi 2.000 cajeros contactless? Descubre todo lo que puedes hacer con tu móvil: http://bsan.es/2o1mqnA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9771554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Santander España - 2018-02-01 18:10:00</a:t>
                      </a:r>
                      <a:r>
                        <a:rPr kumimoji="0" lang="es-ES" sz="1000" b="0" i="0" u="none" strike="noStrike" kern="1200" cap="none" spc="0" normalizeH="0" baseline="0" noProof="0">
                          <a:ln>
                            <a:noFill/>
                          </a:ln>
                          <a:solidFill>
                            <a:prstClr val="black"/>
                          </a:solidFill>
                          <a:effectLst/>
                          <a:uLnTx/>
                          <a:uFillTx/>
                          <a:latin typeface="+mn-lt"/>
                          <a:ea typeface="+mn-ea"/>
                          <a:cs typeface="+mn-cs"/>
                        </a:rPr>
                        <a:t>
¿Estás pensando en cambiar o comprar una casa? Ahora puedes saber, de forma rápida y sencilla, si la hipoteca que necesitas está pre-autorizada. Utiliza nuestro simulador y calcula tu cuota: http://bsan.es/2nkSioX</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667827399"/>
                  </a:ext>
                </a:extLst>
              </a:tr>
            </a:tbl>
          </a:graphicData>
        </a:graphic>
      </p:graphicFrame>
      <p:sp>
        <p:nvSpPr>
          <p:cNvPr id="4" name="Text Placeholder 3">
            <a:extLst>
              <a:ext uri="{FF2B5EF4-FFF2-40B4-BE49-F238E27FC236}">
                <a16:creationId xmlns:a16="http://schemas.microsoft.com/office/drawing/2014/main" id="{CF53DE1F-AF53-4EDF-B37C-7BAEAEFCF026}"/>
              </a:ext>
            </a:extLst>
          </p:cNvPr>
          <p:cNvSpPr>
            <a:spLocks noGrp="1"/>
          </p:cNvSpPr>
          <p:nvPr>
            <p:ph type="body" sz="quarter" idx="14"/>
          </p:nvPr>
        </p:nvSpPr>
        <p:spPr/>
        <p:txBody>
          <a:bodyPr/>
          <a:lstStyle/>
          <a:p>
            <a:r>
              <a:rPr lang="en-US"/>
              <a:t>01/28/2018 - 02/27/2018</a:t>
            </a:r>
          </a:p>
        </p:txBody>
      </p:sp>
    </p:spTree>
    <p:extLst>
      <p:ext uri="{BB962C8B-B14F-4D97-AF65-F5344CB8AC3E}">
        <p14:creationId xmlns:p14="http://schemas.microsoft.com/office/powerpoint/2010/main" val="28933896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BE9C7D-1880-43B2-8F05-D3BA6513F571}"/>
              </a:ext>
            </a:extLst>
          </p:cNvPr>
          <p:cNvSpPr>
            <a:spLocks noGrp="1"/>
          </p:cNvSpPr>
          <p:nvPr>
            <p:ph type="title"/>
          </p:nvPr>
        </p:nvSpPr>
        <p:spPr/>
        <p:txBody>
          <a:bodyPr/>
          <a:lstStyle/>
          <a:p>
            <a:r>
              <a:rPr lang="en-US"/>
              <a:t>Facebook Own Posts Table - 4 of 6</a:t>
            </a:r>
          </a:p>
        </p:txBody>
      </p:sp>
      <p:graphicFrame>
        <p:nvGraphicFramePr>
          <p:cNvPr id="5" name="Table Placeholder 4">
            <a:extLst>
              <a:ext uri="{FF2B5EF4-FFF2-40B4-BE49-F238E27FC236}">
                <a16:creationId xmlns:a16="http://schemas.microsoft.com/office/drawing/2014/main" id="{4ADD552A-C603-42EC-AED1-010C2C812826}"/>
              </a:ext>
            </a:extLst>
          </p:cNvPr>
          <p:cNvGraphicFramePr>
            <a:graphicFrameLocks noGrp="1"/>
          </p:cNvGraphicFramePr>
          <p:nvPr>
            <p:ph type="tbl" sz="quarter" idx="13"/>
            <p:extLst>
              <p:ext uri="{D42A27DB-BD31-4B8C-83A1-F6EECF244321}">
                <p14:modId xmlns:p14="http://schemas.microsoft.com/office/powerpoint/2010/main" val="16749470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184090562"/>
                    </a:ext>
                  </a:extLst>
                </a:gridCol>
                <a:gridCol w="658368">
                  <a:extLst>
                    <a:ext uri="{9D8B030D-6E8A-4147-A177-3AD203B41FA5}">
                      <a16:colId xmlns:a16="http://schemas.microsoft.com/office/drawing/2014/main" val="3724512231"/>
                    </a:ext>
                  </a:extLst>
                </a:gridCol>
                <a:gridCol w="658368">
                  <a:extLst>
                    <a:ext uri="{9D8B030D-6E8A-4147-A177-3AD203B41FA5}">
                      <a16:colId xmlns:a16="http://schemas.microsoft.com/office/drawing/2014/main" val="4266036039"/>
                    </a:ext>
                  </a:extLst>
                </a:gridCol>
                <a:gridCol w="658368">
                  <a:extLst>
                    <a:ext uri="{9D8B030D-6E8A-4147-A177-3AD203B41FA5}">
                      <a16:colId xmlns:a16="http://schemas.microsoft.com/office/drawing/2014/main" val="3143348146"/>
                    </a:ext>
                  </a:extLst>
                </a:gridCol>
                <a:gridCol w="658368">
                  <a:extLst>
                    <a:ext uri="{9D8B030D-6E8A-4147-A177-3AD203B41FA5}">
                      <a16:colId xmlns:a16="http://schemas.microsoft.com/office/drawing/2014/main" val="1668496809"/>
                    </a:ext>
                  </a:extLst>
                </a:gridCol>
                <a:gridCol w="658368">
                  <a:extLst>
                    <a:ext uri="{9D8B030D-6E8A-4147-A177-3AD203B41FA5}">
                      <a16:colId xmlns:a16="http://schemas.microsoft.com/office/drawing/2014/main" val="1440230020"/>
                    </a:ext>
                  </a:extLst>
                </a:gridCol>
                <a:gridCol w="658368">
                  <a:extLst>
                    <a:ext uri="{9D8B030D-6E8A-4147-A177-3AD203B41FA5}">
                      <a16:colId xmlns:a16="http://schemas.microsoft.com/office/drawing/2014/main" val="4164284065"/>
                    </a:ext>
                  </a:extLst>
                </a:gridCol>
                <a:gridCol w="658368">
                  <a:extLst>
                    <a:ext uri="{9D8B030D-6E8A-4147-A177-3AD203B41FA5}">
                      <a16:colId xmlns:a16="http://schemas.microsoft.com/office/drawing/2014/main" val="29690544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965999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Santander España - 2018-02-14 20:22:14</a:t>
                      </a:r>
                      <a:r>
                        <a:rPr kumimoji="0" lang="es-ES" sz="1000" b="0" i="0" u="none" strike="noStrike" kern="1200" cap="none" spc="0" normalizeH="0" baseline="0" noProof="0">
                          <a:ln>
                            <a:noFill/>
                          </a:ln>
                          <a:solidFill>
                            <a:prstClr val="black"/>
                          </a:solidFill>
                          <a:effectLst/>
                          <a:uLnTx/>
                          <a:uFillTx/>
                          <a:latin typeface="+mn-lt"/>
                          <a:ea typeface="+mn-ea"/>
                          <a:cs typeface="+mn-cs"/>
                        </a:rPr>
                        <a:t>
¡Cuidado, nuevo caso de fraude! Si has recibido un correo electrónico como este, no piques, es #phishing.
Recuerda nuestras recomendaciones de seguridad y comparte para proteger a tus contactos: nosotros nunca te vamos a pedir, ni por e-mail ni por teléfono, que facilites datos personales completos como claves, firma electrónica o numeración de tarjetas.
Consúltanos si tienes dudas y revisa nuestra guía sobre phishing aquí: http://bsan.es/2Dt0yXn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0708298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Santander España - 2018-02-12 09:00:00</a:t>
                      </a:r>
                      <a:r>
                        <a:rPr kumimoji="0" lang="es-ES" sz="1000" b="0" i="0" u="none" strike="noStrike" kern="1200" cap="none" spc="0" normalizeH="0" baseline="0" noProof="0">
                          <a:ln>
                            <a:noFill/>
                          </a:ln>
                          <a:solidFill>
                            <a:prstClr val="black"/>
                          </a:solidFill>
                          <a:effectLst/>
                          <a:uLnTx/>
                          <a:uFillTx/>
                          <a:latin typeface="+mn-lt"/>
                          <a:ea typeface="+mn-ea"/>
                          <a:cs typeface="+mn-cs"/>
                        </a:rPr>
                        <a:t>
¿Te ha costado madrugar? ¡Suerte que hoy tienes una nueva oportunidad de participar en Los Lunes 1l2l3 y ganar 123€! Solo tienes que registrarte en www.loslunesundostres.com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7613507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Santander España - 2018-01-29 09:00:00</a:t>
                      </a:r>
                      <a:r>
                        <a:rPr kumimoji="0" lang="es-ES" sz="1000" b="0" i="0" u="none" strike="noStrike" kern="1200" cap="none" spc="0" normalizeH="0" baseline="0" noProof="0">
                          <a:ln>
                            <a:noFill/>
                          </a:ln>
                          <a:solidFill>
                            <a:prstClr val="black"/>
                          </a:solidFill>
                          <a:effectLst/>
                          <a:uLnTx/>
                          <a:uFillTx/>
                          <a:latin typeface="+mn-lt"/>
                          <a:ea typeface="+mn-ea"/>
                          <a:cs typeface="+mn-cs"/>
                        </a:rPr>
                        <a:t>
¿Preparado para el último lunes de enero? Participa en nuestro sorteo de Los Lunes 1l2l3 y podrás ganar 123€. Regístrate en www.loslunesundostres.com y ¡suerte!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763530572"/>
                  </a:ext>
                </a:extLst>
              </a:tr>
            </a:tbl>
          </a:graphicData>
        </a:graphic>
      </p:graphicFrame>
      <p:sp>
        <p:nvSpPr>
          <p:cNvPr id="4" name="Text Placeholder 3">
            <a:extLst>
              <a:ext uri="{FF2B5EF4-FFF2-40B4-BE49-F238E27FC236}">
                <a16:creationId xmlns:a16="http://schemas.microsoft.com/office/drawing/2014/main" id="{F3BC24EE-F7CB-4844-99A8-6A1C26B1F7B7}"/>
              </a:ext>
            </a:extLst>
          </p:cNvPr>
          <p:cNvSpPr>
            <a:spLocks noGrp="1"/>
          </p:cNvSpPr>
          <p:nvPr>
            <p:ph type="body" sz="quarter" idx="14"/>
          </p:nvPr>
        </p:nvSpPr>
        <p:spPr/>
        <p:txBody>
          <a:bodyPr/>
          <a:lstStyle/>
          <a:p>
            <a:r>
              <a:rPr lang="en-US"/>
              <a:t>01/28/2018 - 02/27/2018</a:t>
            </a:r>
          </a:p>
        </p:txBody>
      </p:sp>
    </p:spTree>
    <p:extLst>
      <p:ext uri="{BB962C8B-B14F-4D97-AF65-F5344CB8AC3E}">
        <p14:creationId xmlns:p14="http://schemas.microsoft.com/office/powerpoint/2010/main" val="12629589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BA1811-2566-4218-8AF3-11410291F97C}"/>
              </a:ext>
            </a:extLst>
          </p:cNvPr>
          <p:cNvSpPr>
            <a:spLocks noGrp="1"/>
          </p:cNvSpPr>
          <p:nvPr>
            <p:ph type="title"/>
          </p:nvPr>
        </p:nvSpPr>
        <p:spPr/>
        <p:txBody>
          <a:bodyPr/>
          <a:lstStyle/>
          <a:p>
            <a:r>
              <a:rPr lang="en-US"/>
              <a:t>Facebook Own Posts Table - 5 of 6</a:t>
            </a:r>
          </a:p>
        </p:txBody>
      </p:sp>
      <p:graphicFrame>
        <p:nvGraphicFramePr>
          <p:cNvPr id="5" name="Table Placeholder 4">
            <a:extLst>
              <a:ext uri="{FF2B5EF4-FFF2-40B4-BE49-F238E27FC236}">
                <a16:creationId xmlns:a16="http://schemas.microsoft.com/office/drawing/2014/main" id="{814069F5-1103-41FF-85E7-0FAEA4B3B031}"/>
              </a:ext>
            </a:extLst>
          </p:cNvPr>
          <p:cNvGraphicFramePr>
            <a:graphicFrameLocks noGrp="1"/>
          </p:cNvGraphicFramePr>
          <p:nvPr>
            <p:ph type="tbl" sz="quarter" idx="13"/>
            <p:extLst>
              <p:ext uri="{D42A27DB-BD31-4B8C-83A1-F6EECF244321}">
                <p14:modId xmlns:p14="http://schemas.microsoft.com/office/powerpoint/2010/main" val="13381290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697410946"/>
                    </a:ext>
                  </a:extLst>
                </a:gridCol>
                <a:gridCol w="658368">
                  <a:extLst>
                    <a:ext uri="{9D8B030D-6E8A-4147-A177-3AD203B41FA5}">
                      <a16:colId xmlns:a16="http://schemas.microsoft.com/office/drawing/2014/main" val="1114476237"/>
                    </a:ext>
                  </a:extLst>
                </a:gridCol>
                <a:gridCol w="658368">
                  <a:extLst>
                    <a:ext uri="{9D8B030D-6E8A-4147-A177-3AD203B41FA5}">
                      <a16:colId xmlns:a16="http://schemas.microsoft.com/office/drawing/2014/main" val="3876910707"/>
                    </a:ext>
                  </a:extLst>
                </a:gridCol>
                <a:gridCol w="658368">
                  <a:extLst>
                    <a:ext uri="{9D8B030D-6E8A-4147-A177-3AD203B41FA5}">
                      <a16:colId xmlns:a16="http://schemas.microsoft.com/office/drawing/2014/main" val="1443914000"/>
                    </a:ext>
                  </a:extLst>
                </a:gridCol>
                <a:gridCol w="658368">
                  <a:extLst>
                    <a:ext uri="{9D8B030D-6E8A-4147-A177-3AD203B41FA5}">
                      <a16:colId xmlns:a16="http://schemas.microsoft.com/office/drawing/2014/main" val="1348493751"/>
                    </a:ext>
                  </a:extLst>
                </a:gridCol>
                <a:gridCol w="658368">
                  <a:extLst>
                    <a:ext uri="{9D8B030D-6E8A-4147-A177-3AD203B41FA5}">
                      <a16:colId xmlns:a16="http://schemas.microsoft.com/office/drawing/2014/main" val="1062394251"/>
                    </a:ext>
                  </a:extLst>
                </a:gridCol>
                <a:gridCol w="658368">
                  <a:extLst>
                    <a:ext uri="{9D8B030D-6E8A-4147-A177-3AD203B41FA5}">
                      <a16:colId xmlns:a16="http://schemas.microsoft.com/office/drawing/2014/main" val="2459393351"/>
                    </a:ext>
                  </a:extLst>
                </a:gridCol>
                <a:gridCol w="658368">
                  <a:extLst>
                    <a:ext uri="{9D8B030D-6E8A-4147-A177-3AD203B41FA5}">
                      <a16:colId xmlns:a16="http://schemas.microsoft.com/office/drawing/2014/main" val="37729013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484143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Santander España - 2018-02-19 09:00:00</a:t>
                      </a:r>
                      <a:r>
                        <a:rPr kumimoji="0" lang="es-ES" sz="1000" b="0" i="0" u="none" strike="noStrike" kern="1200" cap="none" spc="0" normalizeH="0" baseline="0" noProof="0">
                          <a:ln>
                            <a:noFill/>
                          </a:ln>
                          <a:solidFill>
                            <a:prstClr val="black"/>
                          </a:solidFill>
                          <a:effectLst/>
                          <a:uLnTx/>
                          <a:uFillTx/>
                          <a:latin typeface="+mn-lt"/>
                          <a:ea typeface="+mn-ea"/>
                          <a:cs typeface="+mn-cs"/>
                        </a:rPr>
                        <a:t>
Siempre hay algo que celebrar, como que hoy es lunes y vuelves a tener la oportunidad de participar en Los Lunes 1l2l3 y ganar 123€. Regístrate en el formulario de www.loslunesundostres.com antes de las 23:59 de hoy, ¡suerte!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5725440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ING España - 2018-02-01 09:29:24</a:t>
                      </a:r>
                      <a:r>
                        <a:rPr kumimoji="0" lang="es-ES" sz="1000" b="0" i="0" u="none" strike="noStrike" kern="1200" cap="none" spc="0" normalizeH="0" baseline="0" noProof="0">
                          <a:ln>
                            <a:noFill/>
                          </a:ln>
                          <a:solidFill>
                            <a:prstClr val="black"/>
                          </a:solidFill>
                          <a:effectLst/>
                          <a:uLnTx/>
                          <a:uFillTx/>
                          <a:latin typeface="+mn-lt"/>
                          <a:ea typeface="+mn-ea"/>
                          <a:cs typeface="+mn-cs"/>
                        </a:rPr>
                        <a:t>
Os informamos de que en estos momentos está restablecido el servicio. Os pedimos disculpas por las molestias ocasionadas. Un saludo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149012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Santander España - 2018-02-26 09:00:00</a:t>
                      </a:r>
                      <a:r>
                        <a:rPr kumimoji="0" lang="es-ES" sz="1000" b="0" i="0" u="none" strike="noStrike" kern="1200" cap="none" spc="0" normalizeH="0" baseline="0" noProof="0">
                          <a:ln>
                            <a:noFill/>
                          </a:ln>
                          <a:solidFill>
                            <a:prstClr val="black"/>
                          </a:solidFill>
                          <a:effectLst/>
                          <a:uLnTx/>
                          <a:uFillTx/>
                          <a:latin typeface="+mn-lt"/>
                          <a:ea typeface="+mn-ea"/>
                          <a:cs typeface="+mn-cs"/>
                        </a:rPr>
                        <a:t>
¡Último lunes de febrero! ¿Preparado para participar en nuestro sorteo semanal de Los Lunes 1l2l3 y ganar 123€? Ya puedes registrarte en el formulario de www.loslunesundostres.com, ¡suerte!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4940649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ING España - 2018-02-01 10:00:15</a:t>
                      </a:r>
                      <a:r>
                        <a:rPr kumimoji="0" lang="es-ES" sz="1000" b="0" i="0" u="none" strike="noStrike" kern="1200" cap="none" spc="0" normalizeH="0" baseline="0" noProof="0">
                          <a:ln>
                            <a:noFill/>
                          </a:ln>
                          <a:solidFill>
                            <a:prstClr val="black"/>
                          </a:solidFill>
                          <a:effectLst/>
                          <a:uLnTx/>
                          <a:uFillTx/>
                          <a:latin typeface="+mn-lt"/>
                          <a:ea typeface="+mn-ea"/>
                          <a:cs typeface="+mn-cs"/>
                        </a:rPr>
                        <a:t>
Una vez restablecido el acceso a la web/app, es posible que os encontréis con alguna dificultad debida al alto volumen de tráfico, os agradeceríamos que lo intentéis pasados unos minutos. A lo largo de la mañana veréis actualizadas las operaciones y saldos en vuestros productos, comenzando por los ingresos. Os reiteramos nuestras  disculpas, un saludo.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18501851"/>
                  </a:ext>
                </a:extLst>
              </a:tr>
            </a:tbl>
          </a:graphicData>
        </a:graphic>
      </p:graphicFrame>
      <p:sp>
        <p:nvSpPr>
          <p:cNvPr id="4" name="Text Placeholder 3">
            <a:extLst>
              <a:ext uri="{FF2B5EF4-FFF2-40B4-BE49-F238E27FC236}">
                <a16:creationId xmlns:a16="http://schemas.microsoft.com/office/drawing/2014/main" id="{A5F10329-86D2-43C5-B58B-FD99E116857F}"/>
              </a:ext>
            </a:extLst>
          </p:cNvPr>
          <p:cNvSpPr>
            <a:spLocks noGrp="1"/>
          </p:cNvSpPr>
          <p:nvPr>
            <p:ph type="body" sz="quarter" idx="14"/>
          </p:nvPr>
        </p:nvSpPr>
        <p:spPr/>
        <p:txBody>
          <a:bodyPr/>
          <a:lstStyle/>
          <a:p>
            <a:r>
              <a:rPr lang="en-US"/>
              <a:t>01/28/2018 - 02/27/2018</a:t>
            </a:r>
          </a:p>
        </p:txBody>
      </p:sp>
    </p:spTree>
    <p:extLst>
      <p:ext uri="{BB962C8B-B14F-4D97-AF65-F5344CB8AC3E}">
        <p14:creationId xmlns:p14="http://schemas.microsoft.com/office/powerpoint/2010/main" val="24515826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17E0FD-725A-4C34-B4B4-347DCB5DD7B3}"/>
              </a:ext>
            </a:extLst>
          </p:cNvPr>
          <p:cNvSpPr>
            <a:spLocks noGrp="1"/>
          </p:cNvSpPr>
          <p:nvPr>
            <p:ph type="title"/>
          </p:nvPr>
        </p:nvSpPr>
        <p:spPr/>
        <p:txBody>
          <a:bodyPr/>
          <a:lstStyle/>
          <a:p>
            <a:r>
              <a:rPr lang="en-US"/>
              <a:t>Facebook Own Posts Table - 6 of 6</a:t>
            </a:r>
          </a:p>
        </p:txBody>
      </p:sp>
      <p:graphicFrame>
        <p:nvGraphicFramePr>
          <p:cNvPr id="5" name="Table Placeholder 4">
            <a:extLst>
              <a:ext uri="{FF2B5EF4-FFF2-40B4-BE49-F238E27FC236}">
                <a16:creationId xmlns:a16="http://schemas.microsoft.com/office/drawing/2014/main" id="{369D8E7A-4C55-4977-8413-EA3DB41D887E}"/>
              </a:ext>
            </a:extLst>
          </p:cNvPr>
          <p:cNvGraphicFramePr>
            <a:graphicFrameLocks noGrp="1"/>
          </p:cNvGraphicFramePr>
          <p:nvPr>
            <p:ph type="tbl" sz="quarter" idx="13"/>
            <p:extLst>
              <p:ext uri="{D42A27DB-BD31-4B8C-83A1-F6EECF244321}">
                <p14:modId xmlns:p14="http://schemas.microsoft.com/office/powerpoint/2010/main" val="42665478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289966454"/>
                    </a:ext>
                  </a:extLst>
                </a:gridCol>
                <a:gridCol w="658368">
                  <a:extLst>
                    <a:ext uri="{9D8B030D-6E8A-4147-A177-3AD203B41FA5}">
                      <a16:colId xmlns:a16="http://schemas.microsoft.com/office/drawing/2014/main" val="1123341880"/>
                    </a:ext>
                  </a:extLst>
                </a:gridCol>
                <a:gridCol w="658368">
                  <a:extLst>
                    <a:ext uri="{9D8B030D-6E8A-4147-A177-3AD203B41FA5}">
                      <a16:colId xmlns:a16="http://schemas.microsoft.com/office/drawing/2014/main" val="3107443045"/>
                    </a:ext>
                  </a:extLst>
                </a:gridCol>
                <a:gridCol w="658368">
                  <a:extLst>
                    <a:ext uri="{9D8B030D-6E8A-4147-A177-3AD203B41FA5}">
                      <a16:colId xmlns:a16="http://schemas.microsoft.com/office/drawing/2014/main" val="3569127794"/>
                    </a:ext>
                  </a:extLst>
                </a:gridCol>
                <a:gridCol w="658368">
                  <a:extLst>
                    <a:ext uri="{9D8B030D-6E8A-4147-A177-3AD203B41FA5}">
                      <a16:colId xmlns:a16="http://schemas.microsoft.com/office/drawing/2014/main" val="3838960774"/>
                    </a:ext>
                  </a:extLst>
                </a:gridCol>
                <a:gridCol w="658368">
                  <a:extLst>
                    <a:ext uri="{9D8B030D-6E8A-4147-A177-3AD203B41FA5}">
                      <a16:colId xmlns:a16="http://schemas.microsoft.com/office/drawing/2014/main" val="2553821250"/>
                    </a:ext>
                  </a:extLst>
                </a:gridCol>
                <a:gridCol w="658368">
                  <a:extLst>
                    <a:ext uri="{9D8B030D-6E8A-4147-A177-3AD203B41FA5}">
                      <a16:colId xmlns:a16="http://schemas.microsoft.com/office/drawing/2014/main" val="4119140522"/>
                    </a:ext>
                  </a:extLst>
                </a:gridCol>
                <a:gridCol w="658368">
                  <a:extLst>
                    <a:ext uri="{9D8B030D-6E8A-4147-A177-3AD203B41FA5}">
                      <a16:colId xmlns:a16="http://schemas.microsoft.com/office/drawing/2014/main" val="38088219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728078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Santander España - 2018-02-05 09:00:00</a:t>
                      </a:r>
                      <a:r>
                        <a:rPr kumimoji="0" lang="es-ES" sz="1000" b="0" i="0" u="none" strike="noStrike" kern="1200" cap="none" spc="0" normalizeH="0" baseline="0" noProof="0">
                          <a:ln>
                            <a:noFill/>
                          </a:ln>
                          <a:solidFill>
                            <a:prstClr val="black"/>
                          </a:solidFill>
                          <a:effectLst/>
                          <a:uLnTx/>
                          <a:uFillTx/>
                          <a:latin typeface="+mn-lt"/>
                          <a:ea typeface="+mn-ea"/>
                          <a:cs typeface="+mn-cs"/>
                        </a:rPr>
                        <a:t>
Comienza la semana con una alegría, ¡participa en nuestro sorteo de Los Lunes 1l2l3 y podrás ganar 123€! Solo tienes que registrarte en www.loslunesundostres.com ¡Suerte!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387495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Santander España - 2018-02-15 11:55:00</a:t>
                      </a:r>
                      <a:r>
                        <a:rPr kumimoji="0" lang="es-ES" sz="1000" b="0" i="0" u="none" strike="noStrike" kern="1200" cap="none" spc="0" normalizeH="0" baseline="0" noProof="0">
                          <a:ln>
                            <a:noFill/>
                          </a:ln>
                          <a:solidFill>
                            <a:prstClr val="black"/>
                          </a:solidFill>
                          <a:effectLst/>
                          <a:uLnTx/>
                          <a:uFillTx/>
                          <a:latin typeface="+mn-lt"/>
                          <a:ea typeface="+mn-ea"/>
                          <a:cs typeface="+mn-cs"/>
                        </a:rPr>
                        <a:t>
No necesitas ser un experto en fútbol para ganar una de las 100 ⚽️  de #LaLigaSantander que sorteamos esta semana. Participa y consigue el tuyo en: http://bsan.es/2BFNgFD ¡Suerte!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8127145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Santander España - 2018-01-28 22:59:57</a:t>
                      </a:r>
                      <a:r>
                        <a:rPr kumimoji="0" lang="es-ES" sz="1000" b="0" i="0" u="none" strike="noStrike" kern="1200" cap="none" spc="0" normalizeH="0" baseline="0" noProof="0">
                          <a:ln>
                            <a:noFill/>
                          </a:ln>
                          <a:solidFill>
                            <a:prstClr val="black"/>
                          </a:solidFill>
                          <a:effectLst/>
                          <a:uLnTx/>
                          <a:uFillTx/>
                          <a:latin typeface="+mn-lt"/>
                          <a:ea typeface="+mn-ea"/>
                          <a:cs typeface="+mn-cs"/>
                        </a:rPr>
                        <a:t>
¡Enhorabuena! Nuestros #Hispanos por fin logran el oro. Orgullosos de haberlos acompañado.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0827027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ING España - 2018-02-22 15:40:16</a:t>
                      </a:r>
                      <a:r>
                        <a:rPr kumimoji="0" lang="es-ES" sz="1000" b="0" i="0" u="none" strike="noStrike" kern="1200" cap="none" spc="0" normalizeH="0" baseline="0" noProof="0">
                          <a:ln>
                            <a:noFill/>
                          </a:ln>
                          <a:solidFill>
                            <a:prstClr val="black"/>
                          </a:solidFill>
                          <a:effectLst/>
                          <a:uLnTx/>
                          <a:uFillTx/>
                          <a:latin typeface="+mn-lt"/>
                          <a:ea typeface="+mn-ea"/>
                          <a:cs typeface="+mn-cs"/>
                        </a:rPr>
                        <a:t>
Debido a una incidencia técnica, en estos momentos no es posible el acceso a ninguno de nuestros canales, estamos trabajando para resolverla lo antes posible. Os pedimos disculpas por las molestias, avisaremos en cuanto el servicio esté restablecido. Un saludo.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76877663"/>
                  </a:ext>
                </a:extLst>
              </a:tr>
            </a:tbl>
          </a:graphicData>
        </a:graphic>
      </p:graphicFrame>
      <p:sp>
        <p:nvSpPr>
          <p:cNvPr id="4" name="Text Placeholder 3">
            <a:extLst>
              <a:ext uri="{FF2B5EF4-FFF2-40B4-BE49-F238E27FC236}">
                <a16:creationId xmlns:a16="http://schemas.microsoft.com/office/drawing/2014/main" id="{48ED4240-2CE4-4874-90C5-6E2554745092}"/>
              </a:ext>
            </a:extLst>
          </p:cNvPr>
          <p:cNvSpPr>
            <a:spLocks noGrp="1"/>
          </p:cNvSpPr>
          <p:nvPr>
            <p:ph type="body" sz="quarter" idx="14"/>
          </p:nvPr>
        </p:nvSpPr>
        <p:spPr/>
        <p:txBody>
          <a:bodyPr/>
          <a:lstStyle/>
          <a:p>
            <a:r>
              <a:rPr lang="en-US"/>
              <a:t>01/28/2018 - 02/27/2018</a:t>
            </a:r>
          </a:p>
        </p:txBody>
      </p:sp>
    </p:spTree>
    <p:extLst>
      <p:ext uri="{BB962C8B-B14F-4D97-AF65-F5344CB8AC3E}">
        <p14:creationId xmlns:p14="http://schemas.microsoft.com/office/powerpoint/2010/main" val="35930680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68A53-BBF7-42D4-B54E-1C2FC0BBE05A}"/>
              </a:ext>
            </a:extLst>
          </p:cNvPr>
          <p:cNvSpPr>
            <a:spLocks noGrp="1"/>
          </p:cNvSpPr>
          <p:nvPr>
            <p:ph type="title"/>
          </p:nvPr>
        </p:nvSpPr>
        <p:spPr/>
        <p:txBody>
          <a:bodyPr/>
          <a:lstStyle/>
          <a:p>
            <a:r>
              <a:rPr lang="en-US"/>
              <a:t>Facebook Own Posts</a:t>
            </a:r>
          </a:p>
        </p:txBody>
      </p:sp>
      <p:graphicFrame>
        <p:nvGraphicFramePr>
          <p:cNvPr id="6" name="Chart Placeholder 5">
            <a:extLst>
              <a:ext uri="{FF2B5EF4-FFF2-40B4-BE49-F238E27FC236}">
                <a16:creationId xmlns:a16="http://schemas.microsoft.com/office/drawing/2014/main" id="{FE98FA1C-2384-4906-8131-FD2024B69849}"/>
              </a:ext>
            </a:extLst>
          </p:cNvPr>
          <p:cNvGraphicFramePr>
            <a:graphicFrameLocks noGrp="1"/>
          </p:cNvGraphicFramePr>
          <p:nvPr>
            <p:ph type="chart" sz="quarter" idx="13"/>
            <p:extLst>
              <p:ext uri="{D42A27DB-BD31-4B8C-83A1-F6EECF244321}">
                <p14:modId xmlns:p14="http://schemas.microsoft.com/office/powerpoint/2010/main" val="8858149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2DFF55B-F6AD-4F85-A11E-E3E3DC6467EB}"/>
              </a:ext>
            </a:extLst>
          </p:cNvPr>
          <p:cNvSpPr>
            <a:spLocks noGrp="1"/>
          </p:cNvSpPr>
          <p:nvPr>
            <p:ph type="body" sz="quarter" idx="14"/>
          </p:nvPr>
        </p:nvSpPr>
        <p:spPr/>
        <p:txBody>
          <a:bodyPr/>
          <a:lstStyle/>
          <a:p>
            <a:r>
              <a:rPr lang="en-US"/>
              <a:t>01/28/2018 - 02/27/2018</a:t>
            </a:r>
          </a:p>
        </p:txBody>
      </p:sp>
      <p:sp>
        <p:nvSpPr>
          <p:cNvPr id="5" name="Footer Placeholder 4">
            <a:extLst>
              <a:ext uri="{FF2B5EF4-FFF2-40B4-BE49-F238E27FC236}">
                <a16:creationId xmlns:a16="http://schemas.microsoft.com/office/drawing/2014/main" id="{FA8B8EB5-D896-4B27-9DCC-2D5C95B8289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482025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14C889-5AEB-4534-B5F7-8AFC38981DDA}"/>
              </a:ext>
            </a:extLst>
          </p:cNvPr>
          <p:cNvSpPr>
            <a:spLocks noGrp="1"/>
          </p:cNvSpPr>
          <p:nvPr>
            <p:ph type="title"/>
          </p:nvPr>
        </p:nvSpPr>
        <p:spPr/>
        <p:txBody>
          <a:bodyPr/>
          <a:lstStyle/>
          <a:p>
            <a:r>
              <a:rPr lang="en-US"/>
              <a:t>Facebook Own Posts By Weekday</a:t>
            </a:r>
          </a:p>
        </p:txBody>
      </p:sp>
      <p:graphicFrame>
        <p:nvGraphicFramePr>
          <p:cNvPr id="6" name="Chart Placeholder 5">
            <a:extLst>
              <a:ext uri="{FF2B5EF4-FFF2-40B4-BE49-F238E27FC236}">
                <a16:creationId xmlns:a16="http://schemas.microsoft.com/office/drawing/2014/main" id="{17C612C2-29AF-44C1-ACBE-AB44C6A7A8FE}"/>
              </a:ext>
            </a:extLst>
          </p:cNvPr>
          <p:cNvGraphicFramePr>
            <a:graphicFrameLocks noGrp="1"/>
          </p:cNvGraphicFramePr>
          <p:nvPr>
            <p:ph type="chart" sz="quarter" idx="13"/>
            <p:extLst>
              <p:ext uri="{D42A27DB-BD31-4B8C-83A1-F6EECF244321}">
                <p14:modId xmlns:p14="http://schemas.microsoft.com/office/powerpoint/2010/main" val="10066637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29A1154-E2F0-4D0C-A795-7191814CE486}"/>
              </a:ext>
            </a:extLst>
          </p:cNvPr>
          <p:cNvSpPr>
            <a:spLocks noGrp="1"/>
          </p:cNvSpPr>
          <p:nvPr>
            <p:ph type="body" sz="quarter" idx="14"/>
          </p:nvPr>
        </p:nvSpPr>
        <p:spPr/>
        <p:txBody>
          <a:bodyPr/>
          <a:lstStyle/>
          <a:p>
            <a:r>
              <a:rPr lang="en-US"/>
              <a:t>01/28/2018 - 02/27/2018</a:t>
            </a:r>
          </a:p>
        </p:txBody>
      </p:sp>
      <p:sp>
        <p:nvSpPr>
          <p:cNvPr id="5" name="Footer Placeholder 4">
            <a:extLst>
              <a:ext uri="{FF2B5EF4-FFF2-40B4-BE49-F238E27FC236}">
                <a16:creationId xmlns:a16="http://schemas.microsoft.com/office/drawing/2014/main" id="{9011F1B0-F02D-4220-9816-85AAFE0F2E7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524467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1CBD7-B3FF-4143-9196-12C248A6443D}"/>
              </a:ext>
            </a:extLst>
          </p:cNvPr>
          <p:cNvSpPr>
            <a:spLocks noGrp="1"/>
          </p:cNvSpPr>
          <p:nvPr>
            <p:ph type="title"/>
          </p:nvPr>
        </p:nvSpPr>
        <p:spPr/>
        <p:txBody>
          <a:bodyPr/>
          <a:lstStyle/>
          <a:p>
            <a:r>
              <a:rPr lang="en-US"/>
              <a:t>Facebook Interaction Rate By Weekday</a:t>
            </a:r>
          </a:p>
        </p:txBody>
      </p:sp>
      <p:graphicFrame>
        <p:nvGraphicFramePr>
          <p:cNvPr id="6" name="Chart Placeholder 5">
            <a:extLst>
              <a:ext uri="{FF2B5EF4-FFF2-40B4-BE49-F238E27FC236}">
                <a16:creationId xmlns:a16="http://schemas.microsoft.com/office/drawing/2014/main" id="{AFA55998-26F3-408E-8C09-D765B4B049D2}"/>
              </a:ext>
            </a:extLst>
          </p:cNvPr>
          <p:cNvGraphicFramePr>
            <a:graphicFrameLocks noGrp="1"/>
          </p:cNvGraphicFramePr>
          <p:nvPr>
            <p:ph type="chart" sz="quarter" idx="13"/>
            <p:extLst>
              <p:ext uri="{D42A27DB-BD31-4B8C-83A1-F6EECF244321}">
                <p14:modId xmlns:p14="http://schemas.microsoft.com/office/powerpoint/2010/main" val="512785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890357F-EEF4-4937-949F-8AD70294DC71}"/>
              </a:ext>
            </a:extLst>
          </p:cNvPr>
          <p:cNvSpPr>
            <a:spLocks noGrp="1"/>
          </p:cNvSpPr>
          <p:nvPr>
            <p:ph type="body" sz="quarter" idx="14"/>
          </p:nvPr>
        </p:nvSpPr>
        <p:spPr/>
        <p:txBody>
          <a:bodyPr/>
          <a:lstStyle/>
          <a:p>
            <a:r>
              <a:rPr lang="en-US"/>
              <a:t>01/28/2018 - 02/27/2018</a:t>
            </a:r>
          </a:p>
        </p:txBody>
      </p:sp>
      <p:sp>
        <p:nvSpPr>
          <p:cNvPr id="5" name="Footer Placeholder 4">
            <a:extLst>
              <a:ext uri="{FF2B5EF4-FFF2-40B4-BE49-F238E27FC236}">
                <a16:creationId xmlns:a16="http://schemas.microsoft.com/office/drawing/2014/main" id="{E1A111A1-47BB-4487-AD02-63E601D79F1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649904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6D7D92-1DFF-49CB-9872-CC776606062B}"/>
              </a:ext>
            </a:extLst>
          </p:cNvPr>
          <p:cNvSpPr>
            <a:spLocks noGrp="1"/>
          </p:cNvSpPr>
          <p:nvPr>
            <p:ph type="title"/>
          </p:nvPr>
        </p:nvSpPr>
        <p:spPr/>
        <p:txBody>
          <a:bodyPr/>
          <a:lstStyle/>
          <a:p>
            <a:r>
              <a:rPr lang="en-US"/>
              <a:t>Facebook Post Type Distribution Per Profile</a:t>
            </a:r>
          </a:p>
        </p:txBody>
      </p:sp>
      <p:graphicFrame>
        <p:nvGraphicFramePr>
          <p:cNvPr id="6" name="Chart Placeholder 5">
            <a:extLst>
              <a:ext uri="{FF2B5EF4-FFF2-40B4-BE49-F238E27FC236}">
                <a16:creationId xmlns:a16="http://schemas.microsoft.com/office/drawing/2014/main" id="{C857EAB5-A86C-4D89-A28E-3CA7C3A4832C}"/>
              </a:ext>
            </a:extLst>
          </p:cNvPr>
          <p:cNvGraphicFramePr>
            <a:graphicFrameLocks noGrp="1"/>
          </p:cNvGraphicFramePr>
          <p:nvPr>
            <p:ph type="chart" sz="quarter" idx="13"/>
            <p:extLst>
              <p:ext uri="{D42A27DB-BD31-4B8C-83A1-F6EECF244321}">
                <p14:modId xmlns:p14="http://schemas.microsoft.com/office/powerpoint/2010/main" val="34732094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BB7E752-1611-4720-BEA2-9A593EBF6C94}"/>
              </a:ext>
            </a:extLst>
          </p:cNvPr>
          <p:cNvSpPr>
            <a:spLocks noGrp="1"/>
          </p:cNvSpPr>
          <p:nvPr>
            <p:ph type="body" sz="quarter" idx="14"/>
          </p:nvPr>
        </p:nvSpPr>
        <p:spPr/>
        <p:txBody>
          <a:bodyPr/>
          <a:lstStyle/>
          <a:p>
            <a:r>
              <a:rPr lang="en-US"/>
              <a:t>01/28/2018 - 02/27/2018</a:t>
            </a:r>
          </a:p>
        </p:txBody>
      </p:sp>
      <p:sp>
        <p:nvSpPr>
          <p:cNvPr id="5" name="Footer Placeholder 4">
            <a:extLst>
              <a:ext uri="{FF2B5EF4-FFF2-40B4-BE49-F238E27FC236}">
                <a16:creationId xmlns:a16="http://schemas.microsoft.com/office/drawing/2014/main" id="{ED65CAB9-5581-4947-A798-955D053E5BA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436503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18CA0D-CA09-4847-B049-F982961DC7E0}"/>
              </a:ext>
            </a:extLst>
          </p:cNvPr>
          <p:cNvSpPr>
            <a:spLocks noGrp="1"/>
          </p:cNvSpPr>
          <p:nvPr>
            <p:ph type="title"/>
          </p:nvPr>
        </p:nvSpPr>
        <p:spPr/>
        <p:txBody>
          <a:bodyPr/>
          <a:lstStyle/>
          <a:p>
            <a:r>
              <a:rPr lang="en-US"/>
              <a:t>Facebook Interaction Rate By Hour</a:t>
            </a:r>
          </a:p>
        </p:txBody>
      </p:sp>
      <p:graphicFrame>
        <p:nvGraphicFramePr>
          <p:cNvPr id="6" name="Chart Placeholder 5">
            <a:extLst>
              <a:ext uri="{FF2B5EF4-FFF2-40B4-BE49-F238E27FC236}">
                <a16:creationId xmlns:a16="http://schemas.microsoft.com/office/drawing/2014/main" id="{EABB9F10-389B-4858-A7D4-32A2EBC522A6}"/>
              </a:ext>
            </a:extLst>
          </p:cNvPr>
          <p:cNvGraphicFramePr>
            <a:graphicFrameLocks noGrp="1"/>
          </p:cNvGraphicFramePr>
          <p:nvPr>
            <p:ph type="chart" sz="quarter" idx="13"/>
            <p:extLst>
              <p:ext uri="{D42A27DB-BD31-4B8C-83A1-F6EECF244321}">
                <p14:modId xmlns:p14="http://schemas.microsoft.com/office/powerpoint/2010/main" val="9943733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832BB44-8A2C-4912-AB3B-1A7C64DE0DBC}"/>
              </a:ext>
            </a:extLst>
          </p:cNvPr>
          <p:cNvSpPr>
            <a:spLocks noGrp="1"/>
          </p:cNvSpPr>
          <p:nvPr>
            <p:ph type="body" sz="quarter" idx="14"/>
          </p:nvPr>
        </p:nvSpPr>
        <p:spPr/>
        <p:txBody>
          <a:bodyPr/>
          <a:lstStyle/>
          <a:p>
            <a:r>
              <a:rPr lang="en-US"/>
              <a:t>01/28/2018 - 02/27/2018</a:t>
            </a:r>
          </a:p>
        </p:txBody>
      </p:sp>
      <p:sp>
        <p:nvSpPr>
          <p:cNvPr id="5" name="Footer Placeholder 4">
            <a:extLst>
              <a:ext uri="{FF2B5EF4-FFF2-40B4-BE49-F238E27FC236}">
                <a16:creationId xmlns:a16="http://schemas.microsoft.com/office/drawing/2014/main" id="{9B28BDF6-3882-4214-9A91-5AF222CA002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395453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6EF60F-CE52-4250-9D26-266A0D9C3878}"/>
              </a:ext>
            </a:extLst>
          </p:cNvPr>
          <p:cNvSpPr>
            <a:spLocks noGrp="1"/>
          </p:cNvSpPr>
          <p:nvPr>
            <p:ph type="title"/>
          </p:nvPr>
        </p:nvSpPr>
        <p:spPr/>
        <p:txBody>
          <a:bodyPr/>
          <a:lstStyle/>
          <a:p>
            <a:r>
              <a:rPr lang="en-US"/>
              <a:t>Facebook Own Posts By Hour</a:t>
            </a:r>
          </a:p>
        </p:txBody>
      </p:sp>
      <p:graphicFrame>
        <p:nvGraphicFramePr>
          <p:cNvPr id="6" name="Chart Placeholder 5">
            <a:extLst>
              <a:ext uri="{FF2B5EF4-FFF2-40B4-BE49-F238E27FC236}">
                <a16:creationId xmlns:a16="http://schemas.microsoft.com/office/drawing/2014/main" id="{85128710-F7B4-4E51-AFB5-6ECA04F93E54}"/>
              </a:ext>
            </a:extLst>
          </p:cNvPr>
          <p:cNvGraphicFramePr>
            <a:graphicFrameLocks noGrp="1"/>
          </p:cNvGraphicFramePr>
          <p:nvPr>
            <p:ph type="chart" sz="quarter" idx="13"/>
            <p:extLst>
              <p:ext uri="{D42A27DB-BD31-4B8C-83A1-F6EECF244321}">
                <p14:modId xmlns:p14="http://schemas.microsoft.com/office/powerpoint/2010/main" val="30361302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661EC8D-6F90-42ED-B51E-D39EE191BE08}"/>
              </a:ext>
            </a:extLst>
          </p:cNvPr>
          <p:cNvSpPr>
            <a:spLocks noGrp="1"/>
          </p:cNvSpPr>
          <p:nvPr>
            <p:ph type="body" sz="quarter" idx="14"/>
          </p:nvPr>
        </p:nvSpPr>
        <p:spPr/>
        <p:txBody>
          <a:bodyPr/>
          <a:lstStyle/>
          <a:p>
            <a:r>
              <a:rPr lang="en-US"/>
              <a:t>01/28/2018 - 02/27/2018</a:t>
            </a:r>
          </a:p>
        </p:txBody>
      </p:sp>
      <p:sp>
        <p:nvSpPr>
          <p:cNvPr id="5" name="Footer Placeholder 4">
            <a:extLst>
              <a:ext uri="{FF2B5EF4-FFF2-40B4-BE49-F238E27FC236}">
                <a16:creationId xmlns:a16="http://schemas.microsoft.com/office/drawing/2014/main" id="{F4CB8218-178F-40DA-BFE4-991ECF04221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007574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8BE88A-3249-43E7-9CE7-F9F0CCDBF8FB}"/>
              </a:ext>
            </a:extLst>
          </p:cNvPr>
          <p:cNvSpPr>
            <a:spLocks noGrp="1"/>
          </p:cNvSpPr>
          <p:nvPr>
            <p:ph type="title"/>
          </p:nvPr>
        </p:nvSpPr>
        <p:spPr/>
        <p:txBody>
          <a:bodyPr/>
          <a:lstStyle/>
          <a:p>
            <a:r>
              <a:rPr lang="en-US"/>
              <a:t>Facebook Interaction Rate By Post Type</a:t>
            </a:r>
          </a:p>
        </p:txBody>
      </p:sp>
      <p:graphicFrame>
        <p:nvGraphicFramePr>
          <p:cNvPr id="6" name="Chart Placeholder 5">
            <a:extLst>
              <a:ext uri="{FF2B5EF4-FFF2-40B4-BE49-F238E27FC236}">
                <a16:creationId xmlns:a16="http://schemas.microsoft.com/office/drawing/2014/main" id="{69E796BD-5BA7-4449-BE31-AAE7317B01D7}"/>
              </a:ext>
            </a:extLst>
          </p:cNvPr>
          <p:cNvGraphicFramePr>
            <a:graphicFrameLocks noGrp="1"/>
          </p:cNvGraphicFramePr>
          <p:nvPr>
            <p:ph type="chart" sz="quarter" idx="13"/>
            <p:extLst>
              <p:ext uri="{D42A27DB-BD31-4B8C-83A1-F6EECF244321}">
                <p14:modId xmlns:p14="http://schemas.microsoft.com/office/powerpoint/2010/main" val="26942889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DA8D4DF-2ADD-4CB3-A75F-A467C1413102}"/>
              </a:ext>
            </a:extLst>
          </p:cNvPr>
          <p:cNvSpPr>
            <a:spLocks noGrp="1"/>
          </p:cNvSpPr>
          <p:nvPr>
            <p:ph type="body" sz="quarter" idx="14"/>
          </p:nvPr>
        </p:nvSpPr>
        <p:spPr/>
        <p:txBody>
          <a:bodyPr/>
          <a:lstStyle/>
          <a:p>
            <a:r>
              <a:rPr lang="en-US"/>
              <a:t>01/28/2018 - 02/27/2018</a:t>
            </a:r>
          </a:p>
        </p:txBody>
      </p:sp>
      <p:sp>
        <p:nvSpPr>
          <p:cNvPr id="5" name="Footer Placeholder 4">
            <a:extLst>
              <a:ext uri="{FF2B5EF4-FFF2-40B4-BE49-F238E27FC236}">
                <a16:creationId xmlns:a16="http://schemas.microsoft.com/office/drawing/2014/main" id="{EDEC3817-B784-44F7-AD0B-92EB0476DE3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467000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1E8753-C3F7-415C-9681-63B2B57BEC09}"/>
              </a:ext>
            </a:extLst>
          </p:cNvPr>
          <p:cNvSpPr>
            <a:spLocks noGrp="1"/>
          </p:cNvSpPr>
          <p:nvPr>
            <p:ph type="title"/>
          </p:nvPr>
        </p:nvSpPr>
        <p:spPr/>
        <p:txBody>
          <a:bodyPr/>
          <a:lstStyle/>
          <a:p>
            <a:r>
              <a:rPr lang="en-US"/>
              <a:t>Facebook Interactions Distribution</a:t>
            </a:r>
          </a:p>
        </p:txBody>
      </p:sp>
      <p:graphicFrame>
        <p:nvGraphicFramePr>
          <p:cNvPr id="6" name="Chart Placeholder 5">
            <a:extLst>
              <a:ext uri="{FF2B5EF4-FFF2-40B4-BE49-F238E27FC236}">
                <a16:creationId xmlns:a16="http://schemas.microsoft.com/office/drawing/2014/main" id="{AC3126D6-9A40-487C-AA0E-DBC31CAE675C}"/>
              </a:ext>
            </a:extLst>
          </p:cNvPr>
          <p:cNvGraphicFramePr>
            <a:graphicFrameLocks noGrp="1"/>
          </p:cNvGraphicFramePr>
          <p:nvPr>
            <p:ph type="chart" sz="quarter" idx="13"/>
            <p:extLst>
              <p:ext uri="{D42A27DB-BD31-4B8C-83A1-F6EECF244321}">
                <p14:modId xmlns:p14="http://schemas.microsoft.com/office/powerpoint/2010/main" val="9124128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9252B27-2D24-4E88-909A-7067FFEFEEE8}"/>
              </a:ext>
            </a:extLst>
          </p:cNvPr>
          <p:cNvSpPr>
            <a:spLocks noGrp="1"/>
          </p:cNvSpPr>
          <p:nvPr>
            <p:ph type="body" sz="quarter" idx="14"/>
          </p:nvPr>
        </p:nvSpPr>
        <p:spPr/>
        <p:txBody>
          <a:bodyPr/>
          <a:lstStyle/>
          <a:p>
            <a:r>
              <a:rPr lang="en-US"/>
              <a:t>01/28/2018 - 02/27/2018</a:t>
            </a:r>
          </a:p>
        </p:txBody>
      </p:sp>
      <p:sp>
        <p:nvSpPr>
          <p:cNvPr id="5" name="Footer Placeholder 4">
            <a:extLst>
              <a:ext uri="{FF2B5EF4-FFF2-40B4-BE49-F238E27FC236}">
                <a16:creationId xmlns:a16="http://schemas.microsoft.com/office/drawing/2014/main" id="{F2D79E49-C5BC-4002-AB7B-8662F212192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9757175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5262C7-8B30-4454-B696-A42A0CDDD479}"/>
              </a:ext>
            </a:extLst>
          </p:cNvPr>
          <p:cNvSpPr>
            <a:spLocks noGrp="1"/>
          </p:cNvSpPr>
          <p:nvPr>
            <p:ph type="title"/>
          </p:nvPr>
        </p:nvSpPr>
        <p:spPr/>
        <p:txBody>
          <a:bodyPr/>
          <a:lstStyle/>
          <a:p>
            <a:r>
              <a:rPr lang="en-US"/>
              <a:t>Facebook Key Influencers - 1 of 2</a:t>
            </a:r>
          </a:p>
        </p:txBody>
      </p:sp>
      <p:graphicFrame>
        <p:nvGraphicFramePr>
          <p:cNvPr id="5" name="Table Placeholder 4">
            <a:extLst>
              <a:ext uri="{FF2B5EF4-FFF2-40B4-BE49-F238E27FC236}">
                <a16:creationId xmlns:a16="http://schemas.microsoft.com/office/drawing/2014/main" id="{143A9729-11B4-4D28-B1E1-15BBAAA5703D}"/>
              </a:ext>
            </a:extLst>
          </p:cNvPr>
          <p:cNvGraphicFramePr>
            <a:graphicFrameLocks noGrp="1"/>
          </p:cNvGraphicFramePr>
          <p:nvPr>
            <p:ph type="tbl" sz="quarter" idx="13"/>
            <p:extLst>
              <p:ext uri="{D42A27DB-BD31-4B8C-83A1-F6EECF244321}">
                <p14:modId xmlns:p14="http://schemas.microsoft.com/office/powerpoint/2010/main" val="17457220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856814192"/>
                    </a:ext>
                  </a:extLst>
                </a:gridCol>
                <a:gridCol w="2468880">
                  <a:extLst>
                    <a:ext uri="{9D8B030D-6E8A-4147-A177-3AD203B41FA5}">
                      <a16:colId xmlns:a16="http://schemas.microsoft.com/office/drawing/2014/main" val="1263218802"/>
                    </a:ext>
                  </a:extLst>
                </a:gridCol>
                <a:gridCol w="822960">
                  <a:extLst>
                    <a:ext uri="{9D8B030D-6E8A-4147-A177-3AD203B41FA5}">
                      <a16:colId xmlns:a16="http://schemas.microsoft.com/office/drawing/2014/main" val="3260117616"/>
                    </a:ext>
                  </a:extLst>
                </a:gridCol>
                <a:gridCol w="822960">
                  <a:extLst>
                    <a:ext uri="{9D8B030D-6E8A-4147-A177-3AD203B41FA5}">
                      <a16:colId xmlns:a16="http://schemas.microsoft.com/office/drawing/2014/main" val="244075027"/>
                    </a:ext>
                  </a:extLst>
                </a:gridCol>
                <a:gridCol w="822960">
                  <a:extLst>
                    <a:ext uri="{9D8B030D-6E8A-4147-A177-3AD203B41FA5}">
                      <a16:colId xmlns:a16="http://schemas.microsoft.com/office/drawing/2014/main" val="5619530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27819057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Daniel Lopez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ING España (24)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extLst>
                  <a:ext uri="{0D108BD9-81ED-4DB2-BD59-A6C34878D82A}">
                    <a16:rowId xmlns:a16="http://schemas.microsoft.com/office/drawing/2014/main" val="28100588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Lorena Pérez Sierra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ING España (24)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extLst>
                  <a:ext uri="{0D108BD9-81ED-4DB2-BD59-A6C34878D82A}">
                    <a16:rowId xmlns:a16="http://schemas.microsoft.com/office/drawing/2014/main" val="32790045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Dani Ros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ING España (22)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extLst>
                  <a:ext uri="{0D108BD9-81ED-4DB2-BD59-A6C34878D82A}">
                    <a16:rowId xmlns:a16="http://schemas.microsoft.com/office/drawing/2014/main" val="11456735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Miguel Angel Espadero Sanchez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ING España (19)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extLst>
                  <a:ext uri="{0D108BD9-81ED-4DB2-BD59-A6C34878D82A}">
                    <a16:rowId xmlns:a16="http://schemas.microsoft.com/office/drawing/2014/main" val="24854470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Ignacio José LM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ING España (19)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extLst>
                  <a:ext uri="{0D108BD9-81ED-4DB2-BD59-A6C34878D82A}">
                    <a16:rowId xmlns:a16="http://schemas.microsoft.com/office/drawing/2014/main" val="12865702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Daniel Izqdo Alvarez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ING España (13)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25100787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Eva Medina García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ING España (12)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34537437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Pat Pat Pat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ING España (2), BBVA España (9)</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157125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Emilio Marquez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ING España (9)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33690848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José Antonio Chaves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ING España (9)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984308430"/>
                  </a:ext>
                </a:extLst>
              </a:tr>
            </a:tbl>
          </a:graphicData>
        </a:graphic>
      </p:graphicFrame>
      <p:sp>
        <p:nvSpPr>
          <p:cNvPr id="4" name="Text Placeholder 3">
            <a:extLst>
              <a:ext uri="{FF2B5EF4-FFF2-40B4-BE49-F238E27FC236}">
                <a16:creationId xmlns:a16="http://schemas.microsoft.com/office/drawing/2014/main" id="{A9E299EB-62B7-4512-BF16-C35A8E25A16A}"/>
              </a:ext>
            </a:extLst>
          </p:cNvPr>
          <p:cNvSpPr>
            <a:spLocks noGrp="1"/>
          </p:cNvSpPr>
          <p:nvPr>
            <p:ph type="body" sz="quarter" idx="14"/>
          </p:nvPr>
        </p:nvSpPr>
        <p:spPr/>
        <p:txBody>
          <a:bodyPr/>
          <a:lstStyle/>
          <a:p>
            <a:r>
              <a:rPr lang="en-US"/>
              <a:t>01/28/2018 - 02/27/2018</a:t>
            </a:r>
          </a:p>
        </p:txBody>
      </p:sp>
    </p:spTree>
    <p:extLst>
      <p:ext uri="{BB962C8B-B14F-4D97-AF65-F5344CB8AC3E}">
        <p14:creationId xmlns:p14="http://schemas.microsoft.com/office/powerpoint/2010/main" val="20741401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BAD67F-663D-4032-AE11-529CFF2CC6E8}"/>
              </a:ext>
            </a:extLst>
          </p:cNvPr>
          <p:cNvSpPr>
            <a:spLocks noGrp="1"/>
          </p:cNvSpPr>
          <p:nvPr>
            <p:ph type="title"/>
          </p:nvPr>
        </p:nvSpPr>
        <p:spPr/>
        <p:txBody>
          <a:bodyPr/>
          <a:lstStyle/>
          <a:p>
            <a:r>
              <a:rPr lang="en-US"/>
              <a:t>Facebook Key Influencers - 2 of 2</a:t>
            </a:r>
          </a:p>
        </p:txBody>
      </p:sp>
      <p:graphicFrame>
        <p:nvGraphicFramePr>
          <p:cNvPr id="5" name="Table Placeholder 4">
            <a:extLst>
              <a:ext uri="{FF2B5EF4-FFF2-40B4-BE49-F238E27FC236}">
                <a16:creationId xmlns:a16="http://schemas.microsoft.com/office/drawing/2014/main" id="{D8AB9C55-EEC5-4BD5-98F5-9713DE0CDD8C}"/>
              </a:ext>
            </a:extLst>
          </p:cNvPr>
          <p:cNvGraphicFramePr>
            <a:graphicFrameLocks noGrp="1"/>
          </p:cNvGraphicFramePr>
          <p:nvPr>
            <p:ph type="tbl" sz="quarter" idx="13"/>
            <p:extLst>
              <p:ext uri="{D42A27DB-BD31-4B8C-83A1-F6EECF244321}">
                <p14:modId xmlns:p14="http://schemas.microsoft.com/office/powerpoint/2010/main" val="16501205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84604638"/>
                    </a:ext>
                  </a:extLst>
                </a:gridCol>
                <a:gridCol w="2468880">
                  <a:extLst>
                    <a:ext uri="{9D8B030D-6E8A-4147-A177-3AD203B41FA5}">
                      <a16:colId xmlns:a16="http://schemas.microsoft.com/office/drawing/2014/main" val="3157110472"/>
                    </a:ext>
                  </a:extLst>
                </a:gridCol>
                <a:gridCol w="822960">
                  <a:extLst>
                    <a:ext uri="{9D8B030D-6E8A-4147-A177-3AD203B41FA5}">
                      <a16:colId xmlns:a16="http://schemas.microsoft.com/office/drawing/2014/main" val="1374232471"/>
                    </a:ext>
                  </a:extLst>
                </a:gridCol>
                <a:gridCol w="822960">
                  <a:extLst>
                    <a:ext uri="{9D8B030D-6E8A-4147-A177-3AD203B41FA5}">
                      <a16:colId xmlns:a16="http://schemas.microsoft.com/office/drawing/2014/main" val="2997369614"/>
                    </a:ext>
                  </a:extLst>
                </a:gridCol>
                <a:gridCol w="822960">
                  <a:extLst>
                    <a:ext uri="{9D8B030D-6E8A-4147-A177-3AD203B41FA5}">
                      <a16:colId xmlns:a16="http://schemas.microsoft.com/office/drawing/2014/main" val="31934722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23120113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Falete Calvo Fernandez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ING España (8)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29501894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Stephanie Garcia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ING España (8)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17289191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Jesus Negrin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ING España (7)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42448301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JR Kaiser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ING España (7)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24389135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Marta Domínguez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BBVA España (7)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4086073692"/>
                  </a:ext>
                </a:extLst>
              </a:tr>
            </a:tbl>
          </a:graphicData>
        </a:graphic>
      </p:graphicFrame>
      <p:sp>
        <p:nvSpPr>
          <p:cNvPr id="4" name="Text Placeholder 3">
            <a:extLst>
              <a:ext uri="{FF2B5EF4-FFF2-40B4-BE49-F238E27FC236}">
                <a16:creationId xmlns:a16="http://schemas.microsoft.com/office/drawing/2014/main" id="{32B07083-E165-4024-B3C6-93AD8544E140}"/>
              </a:ext>
            </a:extLst>
          </p:cNvPr>
          <p:cNvSpPr>
            <a:spLocks noGrp="1"/>
          </p:cNvSpPr>
          <p:nvPr>
            <p:ph type="body" sz="quarter" idx="14"/>
          </p:nvPr>
        </p:nvSpPr>
        <p:spPr/>
        <p:txBody>
          <a:bodyPr/>
          <a:lstStyle/>
          <a:p>
            <a:r>
              <a:rPr lang="en-US"/>
              <a:t>01/28/2018 - 02/27/2018</a:t>
            </a:r>
          </a:p>
        </p:txBody>
      </p:sp>
    </p:spTree>
    <p:extLst>
      <p:ext uri="{BB962C8B-B14F-4D97-AF65-F5344CB8AC3E}">
        <p14:creationId xmlns:p14="http://schemas.microsoft.com/office/powerpoint/2010/main" val="6097947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D85CD6-0AB6-4346-90A4-93965CA032B0}"/>
              </a:ext>
            </a:extLst>
          </p:cNvPr>
          <p:cNvSpPr>
            <a:spLocks noGrp="1"/>
          </p:cNvSpPr>
          <p:nvPr>
            <p:ph type="title"/>
          </p:nvPr>
        </p:nvSpPr>
        <p:spPr/>
        <p:txBody>
          <a:bodyPr/>
          <a:lstStyle/>
          <a:p>
            <a:r>
              <a:rPr lang="en-US"/>
              <a:t>Facebook User Posts Table - 1 of 9</a:t>
            </a:r>
          </a:p>
        </p:txBody>
      </p:sp>
      <p:graphicFrame>
        <p:nvGraphicFramePr>
          <p:cNvPr id="5" name="Table Placeholder 4">
            <a:extLst>
              <a:ext uri="{FF2B5EF4-FFF2-40B4-BE49-F238E27FC236}">
                <a16:creationId xmlns:a16="http://schemas.microsoft.com/office/drawing/2014/main" id="{C0F88E26-AAD0-4462-9909-EE983374039F}"/>
              </a:ext>
            </a:extLst>
          </p:cNvPr>
          <p:cNvGraphicFramePr>
            <a:graphicFrameLocks noGrp="1"/>
          </p:cNvGraphicFramePr>
          <p:nvPr>
            <p:ph type="tbl" sz="quarter" idx="13"/>
            <p:extLst>
              <p:ext uri="{D42A27DB-BD31-4B8C-83A1-F6EECF244321}">
                <p14:modId xmlns:p14="http://schemas.microsoft.com/office/powerpoint/2010/main" val="15561777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417267543"/>
                    </a:ext>
                  </a:extLst>
                </a:gridCol>
                <a:gridCol w="822960">
                  <a:extLst>
                    <a:ext uri="{9D8B030D-6E8A-4147-A177-3AD203B41FA5}">
                      <a16:colId xmlns:a16="http://schemas.microsoft.com/office/drawing/2014/main" val="2717155080"/>
                    </a:ext>
                  </a:extLst>
                </a:gridCol>
                <a:gridCol w="822960">
                  <a:extLst>
                    <a:ext uri="{9D8B030D-6E8A-4147-A177-3AD203B41FA5}">
                      <a16:colId xmlns:a16="http://schemas.microsoft.com/office/drawing/2014/main" val="1154682484"/>
                    </a:ext>
                  </a:extLst>
                </a:gridCol>
                <a:gridCol w="822960">
                  <a:extLst>
                    <a:ext uri="{9D8B030D-6E8A-4147-A177-3AD203B41FA5}">
                      <a16:colId xmlns:a16="http://schemas.microsoft.com/office/drawing/2014/main" val="4069179755"/>
                    </a:ext>
                  </a:extLst>
                </a:gridCol>
                <a:gridCol w="822960">
                  <a:extLst>
                    <a:ext uri="{9D8B030D-6E8A-4147-A177-3AD203B41FA5}">
                      <a16:colId xmlns:a16="http://schemas.microsoft.com/office/drawing/2014/main" val="3721060263"/>
                    </a:ext>
                  </a:extLst>
                </a:gridCol>
                <a:gridCol w="822960">
                  <a:extLst>
                    <a:ext uri="{9D8B030D-6E8A-4147-A177-3AD203B41FA5}">
                      <a16:colId xmlns:a16="http://schemas.microsoft.com/office/drawing/2014/main" val="5471021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729915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Santander España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 - 2018-02-27 12:40:59</a:t>
                      </a:r>
                      <a:r>
                        <a:rPr kumimoji="0" lang="es-ES" sz="1000" b="0" i="0" u="none" strike="noStrike" kern="1200" cap="none" spc="0" normalizeH="0" baseline="0" noProof="0">
                          <a:ln>
                            <a:noFill/>
                          </a:ln>
                          <a:solidFill>
                            <a:prstClr val="black"/>
                          </a:solidFill>
                          <a:effectLst/>
                          <a:uLnTx/>
                          <a:uFillTx/>
                          <a:latin typeface="+mn-lt"/>
                          <a:ea typeface="+mn-ea"/>
                          <a:cs typeface="+mn-cs"/>
                        </a:rPr>
                        <a:t>
Eso de meter ala fuerza esa digilosofia,si o si,sobre todo eso de los cajeritos que no admiten monedas ni billeticos pequeños por lo que hay que hacer mas colas todavia,cuando se supone que facilita las operaciones...una mi....y sobre todo si eres ciego,
"Digilososo"diria yo,que os habeis adelantaooo al futuroo fitypaldis!!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1380280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ING España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 - 2018-02-27 08:06:10</a:t>
                      </a:r>
                      <a:r>
                        <a:rPr kumimoji="0" lang="es-ES" sz="1000" b="0" i="0" u="none" strike="noStrike" kern="1200" cap="none" spc="0" normalizeH="0" baseline="0" noProof="0">
                          <a:ln>
                            <a:noFill/>
                          </a:ln>
                          <a:solidFill>
                            <a:prstClr val="black"/>
                          </a:solidFill>
                          <a:effectLst/>
                          <a:uLnTx/>
                          <a:uFillTx/>
                          <a:latin typeface="+mn-lt"/>
                          <a:ea typeface="+mn-ea"/>
                          <a:cs typeface="+mn-cs"/>
                        </a:rPr>
                        <a:t>
La semana pasada llamé al dpto de atención al cliente pq recibí en mi teléfono una alerta q indicaba q no se había podido realizar un cargo por falta de saldo en la cuenta y me informaron q no había nada pendiente, conllevando esto a q se halla cancelado una reserva hotelera q tenía realizada. Hoy llamo para poner una reclamación y me dicen q no me pueden pasar con ningún dpto especializado o en el q me puedan ayudar. Esta es la atención que préstais a vuestros clientes?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02/27/2018 08:16:24</a:t>
                      </a:r>
                    </a:p>
                  </a:txBody>
                  <a:tcPr/>
                </a:tc>
                <a:extLst>
                  <a:ext uri="{0D108BD9-81ED-4DB2-BD59-A6C34878D82A}">
                    <a16:rowId xmlns:a16="http://schemas.microsoft.com/office/drawing/2014/main" val="20242141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ING España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 - 2018-02-27 01:48:08</a:t>
                      </a:r>
                      <a:r>
                        <a:rPr kumimoji="0" lang="es-ES" sz="1000" b="0" i="0" u="none" strike="noStrike" kern="1200" cap="none" spc="0" normalizeH="0" baseline="0" noProof="0">
                          <a:ln>
                            <a:noFill/>
                          </a:ln>
                          <a:solidFill>
                            <a:prstClr val="black"/>
                          </a:solidFill>
                          <a:effectLst/>
                          <a:uLnTx/>
                          <a:uFillTx/>
                          <a:latin typeface="+mn-lt"/>
                          <a:ea typeface="+mn-ea"/>
                          <a:cs typeface="+mn-cs"/>
                        </a:rPr>
                        <a:t>
soy Ma. Luisa Salcedo Robles, y quisiera saber sobre mi póliza de seguro individual No. 0634028Hde fecha 20 de Marzo del 2004.</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02/27/2018 08:05:54</a:t>
                      </a:r>
                    </a:p>
                  </a:txBody>
                  <a:tcPr/>
                </a:tc>
                <a:extLst>
                  <a:ext uri="{0D108BD9-81ED-4DB2-BD59-A6C34878D82A}">
                    <a16:rowId xmlns:a16="http://schemas.microsoft.com/office/drawing/2014/main" val="32007895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ING España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 - 2018-02-26 02:08:14</a:t>
                      </a:r>
                      <a:r>
                        <a:rPr kumimoji="0" lang="es-ES" sz="1000" b="0" i="0" u="none" strike="noStrike" kern="1200" cap="none" spc="0" normalizeH="0" baseline="0" noProof="0">
                          <a:ln>
                            <a:noFill/>
                          </a:ln>
                          <a:solidFill>
                            <a:prstClr val="black"/>
                          </a:solidFill>
                          <a:effectLst/>
                          <a:uLnTx/>
                          <a:uFillTx/>
                          <a:latin typeface="+mn-lt"/>
                          <a:ea typeface="+mn-ea"/>
                          <a:cs typeface="+mn-cs"/>
                        </a:rPr>
                        <a:t>
He hecho una transferencia de ing a ing ... me dice que todo ok pero cuando doy saldos nada ha cambiado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02/26/2018 08:59:03</a:t>
                      </a:r>
                    </a:p>
                  </a:txBody>
                  <a:tcPr/>
                </a:tc>
                <a:extLst>
                  <a:ext uri="{0D108BD9-81ED-4DB2-BD59-A6C34878D82A}">
                    <a16:rowId xmlns:a16="http://schemas.microsoft.com/office/drawing/2014/main" val="878861012"/>
                  </a:ext>
                </a:extLst>
              </a:tr>
            </a:tbl>
          </a:graphicData>
        </a:graphic>
      </p:graphicFrame>
      <p:sp>
        <p:nvSpPr>
          <p:cNvPr id="4" name="Text Placeholder 3">
            <a:extLst>
              <a:ext uri="{FF2B5EF4-FFF2-40B4-BE49-F238E27FC236}">
                <a16:creationId xmlns:a16="http://schemas.microsoft.com/office/drawing/2014/main" id="{B6DB3458-9B24-4A68-843C-8C3B1D4DCEE6}"/>
              </a:ext>
            </a:extLst>
          </p:cNvPr>
          <p:cNvSpPr>
            <a:spLocks noGrp="1"/>
          </p:cNvSpPr>
          <p:nvPr>
            <p:ph type="body" sz="quarter" idx="14"/>
          </p:nvPr>
        </p:nvSpPr>
        <p:spPr/>
        <p:txBody>
          <a:bodyPr/>
          <a:lstStyle/>
          <a:p>
            <a:r>
              <a:rPr lang="en-US"/>
              <a:t>01/28/2018 - 02/27/2018</a:t>
            </a:r>
          </a:p>
        </p:txBody>
      </p:sp>
    </p:spTree>
    <p:extLst>
      <p:ext uri="{BB962C8B-B14F-4D97-AF65-F5344CB8AC3E}">
        <p14:creationId xmlns:p14="http://schemas.microsoft.com/office/powerpoint/2010/main" val="221225783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D957AD-BCCC-42F8-B814-BE1FEF66DB7C}"/>
              </a:ext>
            </a:extLst>
          </p:cNvPr>
          <p:cNvSpPr>
            <a:spLocks noGrp="1"/>
          </p:cNvSpPr>
          <p:nvPr>
            <p:ph type="title"/>
          </p:nvPr>
        </p:nvSpPr>
        <p:spPr/>
        <p:txBody>
          <a:bodyPr/>
          <a:lstStyle/>
          <a:p>
            <a:r>
              <a:rPr lang="en-US"/>
              <a:t>Facebook User Posts Table - 2 of 9</a:t>
            </a:r>
          </a:p>
        </p:txBody>
      </p:sp>
      <p:graphicFrame>
        <p:nvGraphicFramePr>
          <p:cNvPr id="5" name="Table Placeholder 4">
            <a:extLst>
              <a:ext uri="{FF2B5EF4-FFF2-40B4-BE49-F238E27FC236}">
                <a16:creationId xmlns:a16="http://schemas.microsoft.com/office/drawing/2014/main" id="{1428D3B6-4642-465D-A8F2-377382CEEFFD}"/>
              </a:ext>
            </a:extLst>
          </p:cNvPr>
          <p:cNvGraphicFramePr>
            <a:graphicFrameLocks noGrp="1"/>
          </p:cNvGraphicFramePr>
          <p:nvPr>
            <p:ph type="tbl" sz="quarter" idx="13"/>
            <p:extLst>
              <p:ext uri="{D42A27DB-BD31-4B8C-83A1-F6EECF244321}">
                <p14:modId xmlns:p14="http://schemas.microsoft.com/office/powerpoint/2010/main" val="40063387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009074093"/>
                    </a:ext>
                  </a:extLst>
                </a:gridCol>
                <a:gridCol w="822960">
                  <a:extLst>
                    <a:ext uri="{9D8B030D-6E8A-4147-A177-3AD203B41FA5}">
                      <a16:colId xmlns:a16="http://schemas.microsoft.com/office/drawing/2014/main" val="561184665"/>
                    </a:ext>
                  </a:extLst>
                </a:gridCol>
                <a:gridCol w="822960">
                  <a:extLst>
                    <a:ext uri="{9D8B030D-6E8A-4147-A177-3AD203B41FA5}">
                      <a16:colId xmlns:a16="http://schemas.microsoft.com/office/drawing/2014/main" val="617482641"/>
                    </a:ext>
                  </a:extLst>
                </a:gridCol>
                <a:gridCol w="822960">
                  <a:extLst>
                    <a:ext uri="{9D8B030D-6E8A-4147-A177-3AD203B41FA5}">
                      <a16:colId xmlns:a16="http://schemas.microsoft.com/office/drawing/2014/main" val="1961407537"/>
                    </a:ext>
                  </a:extLst>
                </a:gridCol>
                <a:gridCol w="822960">
                  <a:extLst>
                    <a:ext uri="{9D8B030D-6E8A-4147-A177-3AD203B41FA5}">
                      <a16:colId xmlns:a16="http://schemas.microsoft.com/office/drawing/2014/main" val="2166152769"/>
                    </a:ext>
                  </a:extLst>
                </a:gridCol>
                <a:gridCol w="822960">
                  <a:extLst>
                    <a:ext uri="{9D8B030D-6E8A-4147-A177-3AD203B41FA5}">
                      <a16:colId xmlns:a16="http://schemas.microsoft.com/office/drawing/2014/main" val="37773519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4929153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Santander España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 - 2018-02-24 18:49:36</a:t>
                      </a:r>
                      <a:r>
                        <a:rPr kumimoji="0" lang="es-ES" sz="1000" b="0" i="0" u="none" strike="noStrike" kern="1200" cap="none" spc="0" normalizeH="0" baseline="0" noProof="0">
                          <a:ln>
                            <a:noFill/>
                          </a:ln>
                          <a:solidFill>
                            <a:prstClr val="black"/>
                          </a:solidFill>
                          <a:effectLst/>
                          <a:uLnTx/>
                          <a:uFillTx/>
                          <a:latin typeface="+mn-lt"/>
                          <a:ea typeface="+mn-ea"/>
                          <a:cs typeface="+mn-cs"/>
                        </a:rPr>
                        <a:t>
Hola mi hermana Estrella Vázquez ha intentado hacer un ingreso en su cuenta con dinero en efectivo, y el cajero del Banco Santander, en el Centro Comercial Los Arcos, se ha tragado 150 euros y le ha devuelto 50. El lunes 26-febrero-2018, iré a reclamar los 150 euros que se ha tragado. Gracias.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02/24/2018 18:56:20</a:t>
                      </a:r>
                    </a:p>
                  </a:txBody>
                  <a:tcPr/>
                </a:tc>
                <a:extLst>
                  <a:ext uri="{0D108BD9-81ED-4DB2-BD59-A6C34878D82A}">
                    <a16:rowId xmlns:a16="http://schemas.microsoft.com/office/drawing/2014/main" val="29446872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ING España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 - 2018-02-24 18:47:38</a:t>
                      </a:r>
                      <a:r>
                        <a:rPr kumimoji="0" lang="es-ES" sz="1000" b="0" i="0" u="none" strike="noStrike" kern="1200" cap="none" spc="0" normalizeH="0" baseline="0" noProof="0">
                          <a:ln>
                            <a:noFill/>
                          </a:ln>
                          <a:solidFill>
                            <a:prstClr val="black"/>
                          </a:solidFill>
                          <a:effectLst/>
                          <a:uLnTx/>
                          <a:uFillTx/>
                          <a:latin typeface="+mn-lt"/>
                          <a:ea typeface="+mn-ea"/>
                          <a:cs typeface="+mn-cs"/>
                        </a:rPr>
                        <a:t>
Hola ING, ¿Para cuándo Apple Pay en España? Tras el anuncio de EVO y Caja Rural, siento que siendo su cliente me quedo un poco detrás en servicios. Llevo con ustedes más de 10 años, pero me planteo seriamente migrar a uno de estos bancos. Actualmente ya he abierto una cuenta en N26 para poder tener una tarjeta con la que pagar con mi teléfono o reloj... ¿Cuándo podré tener este servicio con ING? ¿Llegará algún día? Para mi lo ideal sería quedarme con ustedes y no tener que andar con "inventos" y varios bancos, pero dado que ustedes no activan el servicio, me veo en esta tesitura... Gracias!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02/26/2018 08:49:34</a:t>
                      </a:r>
                    </a:p>
                  </a:txBody>
                  <a:tcPr/>
                </a:tc>
                <a:extLst>
                  <a:ext uri="{0D108BD9-81ED-4DB2-BD59-A6C34878D82A}">
                    <a16:rowId xmlns:a16="http://schemas.microsoft.com/office/drawing/2014/main" val="21765752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ING España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 - 2018-02-24 15:34:49</a:t>
                      </a:r>
                      <a:r>
                        <a:rPr kumimoji="0" lang="es-ES" sz="1000" b="0" i="0" u="none" strike="noStrike" kern="1200" cap="none" spc="0" normalizeH="0" baseline="0" noProof="0">
                          <a:ln>
                            <a:noFill/>
                          </a:ln>
                          <a:solidFill>
                            <a:prstClr val="black"/>
                          </a:solidFill>
                          <a:effectLst/>
                          <a:uLnTx/>
                          <a:uFillTx/>
                          <a:latin typeface="+mn-lt"/>
                          <a:ea typeface="+mn-ea"/>
                          <a:cs typeface="+mn-cs"/>
                        </a:rPr>
                        <a:t>
¡¡¡Hola!!! ¿Quieres ser un miembro de los grandes Illuminati y empezar a recibir 1,000,000 de dólares mensuales y ser popular entre otros y tener riquezas y fama, esta es la única oportunidad de ser de los Illuminati ... Fui enviado por el alto jefe de la masonería a traer 52 miembros a los Illuminati, he obtenido 32, así que buscamos 20, así que intenta y sé parte de las veinte personas que serán ricas y famosas, envíanos un correo electrónico; illuminatigodfather666@gmail.com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953882"/>
                  </a:ext>
                </a:extLst>
              </a:tr>
            </a:tbl>
          </a:graphicData>
        </a:graphic>
      </p:graphicFrame>
      <p:sp>
        <p:nvSpPr>
          <p:cNvPr id="4" name="Text Placeholder 3">
            <a:extLst>
              <a:ext uri="{FF2B5EF4-FFF2-40B4-BE49-F238E27FC236}">
                <a16:creationId xmlns:a16="http://schemas.microsoft.com/office/drawing/2014/main" id="{812DC466-A6F6-4FCF-97C1-6A5BFAE25284}"/>
              </a:ext>
            </a:extLst>
          </p:cNvPr>
          <p:cNvSpPr>
            <a:spLocks noGrp="1"/>
          </p:cNvSpPr>
          <p:nvPr>
            <p:ph type="body" sz="quarter" idx="14"/>
          </p:nvPr>
        </p:nvSpPr>
        <p:spPr/>
        <p:txBody>
          <a:bodyPr/>
          <a:lstStyle/>
          <a:p>
            <a:r>
              <a:rPr lang="en-US"/>
              <a:t>01/28/2018 - 02/27/2018</a:t>
            </a:r>
          </a:p>
        </p:txBody>
      </p:sp>
    </p:spTree>
    <p:extLst>
      <p:ext uri="{BB962C8B-B14F-4D97-AF65-F5344CB8AC3E}">
        <p14:creationId xmlns:p14="http://schemas.microsoft.com/office/powerpoint/2010/main" val="146998538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E5C2C8-F5AA-4E5D-A6D0-CA1790DE7328}"/>
              </a:ext>
            </a:extLst>
          </p:cNvPr>
          <p:cNvSpPr>
            <a:spLocks noGrp="1"/>
          </p:cNvSpPr>
          <p:nvPr>
            <p:ph type="title"/>
          </p:nvPr>
        </p:nvSpPr>
        <p:spPr/>
        <p:txBody>
          <a:bodyPr/>
          <a:lstStyle/>
          <a:p>
            <a:r>
              <a:rPr lang="en-US"/>
              <a:t>Facebook User Posts Table - 3 of 9</a:t>
            </a:r>
          </a:p>
        </p:txBody>
      </p:sp>
      <p:graphicFrame>
        <p:nvGraphicFramePr>
          <p:cNvPr id="5" name="Table Placeholder 4">
            <a:extLst>
              <a:ext uri="{FF2B5EF4-FFF2-40B4-BE49-F238E27FC236}">
                <a16:creationId xmlns:a16="http://schemas.microsoft.com/office/drawing/2014/main" id="{CFC3A8AA-DCA8-4DFD-A214-E4F940B9F590}"/>
              </a:ext>
            </a:extLst>
          </p:cNvPr>
          <p:cNvGraphicFramePr>
            <a:graphicFrameLocks noGrp="1"/>
          </p:cNvGraphicFramePr>
          <p:nvPr>
            <p:ph type="tbl" sz="quarter" idx="13"/>
            <p:extLst>
              <p:ext uri="{D42A27DB-BD31-4B8C-83A1-F6EECF244321}">
                <p14:modId xmlns:p14="http://schemas.microsoft.com/office/powerpoint/2010/main" val="42189903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397637197"/>
                    </a:ext>
                  </a:extLst>
                </a:gridCol>
                <a:gridCol w="822960">
                  <a:extLst>
                    <a:ext uri="{9D8B030D-6E8A-4147-A177-3AD203B41FA5}">
                      <a16:colId xmlns:a16="http://schemas.microsoft.com/office/drawing/2014/main" val="3137476464"/>
                    </a:ext>
                  </a:extLst>
                </a:gridCol>
                <a:gridCol w="822960">
                  <a:extLst>
                    <a:ext uri="{9D8B030D-6E8A-4147-A177-3AD203B41FA5}">
                      <a16:colId xmlns:a16="http://schemas.microsoft.com/office/drawing/2014/main" val="1445608679"/>
                    </a:ext>
                  </a:extLst>
                </a:gridCol>
                <a:gridCol w="822960">
                  <a:extLst>
                    <a:ext uri="{9D8B030D-6E8A-4147-A177-3AD203B41FA5}">
                      <a16:colId xmlns:a16="http://schemas.microsoft.com/office/drawing/2014/main" val="1854653399"/>
                    </a:ext>
                  </a:extLst>
                </a:gridCol>
                <a:gridCol w="822960">
                  <a:extLst>
                    <a:ext uri="{9D8B030D-6E8A-4147-A177-3AD203B41FA5}">
                      <a16:colId xmlns:a16="http://schemas.microsoft.com/office/drawing/2014/main" val="3556543045"/>
                    </a:ext>
                  </a:extLst>
                </a:gridCol>
                <a:gridCol w="822960">
                  <a:extLst>
                    <a:ext uri="{9D8B030D-6E8A-4147-A177-3AD203B41FA5}">
                      <a16:colId xmlns:a16="http://schemas.microsoft.com/office/drawing/2014/main" val="16150321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93446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Santander España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 - 2018-02-23 17:05:50</a:t>
                      </a:r>
                      <a:r>
                        <a:rPr kumimoji="0" lang="es-ES" sz="1000" b="0" i="0" u="none" strike="noStrike" kern="1200" cap="none" spc="0" normalizeH="0" baseline="0" noProof="0">
                          <a:ln>
                            <a:noFill/>
                          </a:ln>
                          <a:solidFill>
                            <a:prstClr val="black"/>
                          </a:solidFill>
                          <a:effectLst/>
                          <a:uLnTx/>
                          <a:uFillTx/>
                          <a:latin typeface="+mn-lt"/>
                          <a:ea typeface="+mn-ea"/>
                          <a:cs typeface="+mn-cs"/>
                        </a:rPr>
                        <a:t>
Vivo en el extranjero y pago mis impuestos en el extranjero.¿Tengo que pagar doble? Resulta que ahora por tener una cuenta ahí con un dinero me estáis descontando cada poco dinero de comisiones. Pues nada, tocará cancerlarla y ya está. No me compensa.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02/23/2018 17:46:03</a:t>
                      </a:r>
                    </a:p>
                  </a:txBody>
                  <a:tcPr/>
                </a:tc>
                <a:extLst>
                  <a:ext uri="{0D108BD9-81ED-4DB2-BD59-A6C34878D82A}">
                    <a16:rowId xmlns:a16="http://schemas.microsoft.com/office/drawing/2014/main" val="34102662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Santander España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 - 2018-02-23 15:59:53</a:t>
                      </a:r>
                      <a:r>
                        <a:rPr kumimoji="0" lang="es-ES" sz="1000" b="0" i="0" u="none" strike="noStrike" kern="1200" cap="none" spc="0" normalizeH="0" baseline="0" noProof="0">
                          <a:ln>
                            <a:noFill/>
                          </a:ln>
                          <a:solidFill>
                            <a:prstClr val="black"/>
                          </a:solidFill>
                          <a:effectLst/>
                          <a:uLnTx/>
                          <a:uFillTx/>
                          <a:latin typeface="+mn-lt"/>
                          <a:ea typeface="+mn-ea"/>
                          <a:cs typeface="+mn-cs"/>
                        </a:rPr>
                        <a:t>
Buenas tardes, las transferencias online no tienen validez??? es que necesito un justificante de transferencia para una entidad privada.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02/23/2018 16:38:08</a:t>
                      </a:r>
                    </a:p>
                  </a:txBody>
                  <a:tcPr/>
                </a:tc>
                <a:extLst>
                  <a:ext uri="{0D108BD9-81ED-4DB2-BD59-A6C34878D82A}">
                    <a16:rowId xmlns:a16="http://schemas.microsoft.com/office/drawing/2014/main" val="22357698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ING España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 - 2018-02-23 12:44:15</a:t>
                      </a:r>
                      <a:r>
                        <a:rPr kumimoji="0" lang="es-ES" sz="1000" b="0" i="0" u="none" strike="noStrike" kern="1200" cap="none" spc="0" normalizeH="0" baseline="0" noProof="0">
                          <a:ln>
                            <a:noFill/>
                          </a:ln>
                          <a:solidFill>
                            <a:prstClr val="black"/>
                          </a:solidFill>
                          <a:effectLst/>
                          <a:uLnTx/>
                          <a:uFillTx/>
                          <a:latin typeface="+mn-lt"/>
                          <a:ea typeface="+mn-ea"/>
                          <a:cs typeface="+mn-cs"/>
                        </a:rPr>
                        <a:t>
Buenos días!
Ya estoy hablando con uno de vuestros agentes por el chat online para solucionarlo, pero quería haceros una sugerencia. Es un gasto de papel muy grande enviar cartas para avisar de que he cambiado mi dirección en la página de mi cuenta y cosas así. Una comunicación como esa puede hacerse al correo electrónico e incluso en mensaje al móvil por si queremos tener más seguridad, pero no es necesario enviar cartas físicas para cosas así. 
Gracias por vuestra rápida atención al cliente.
Que paséis buen fin de semana.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02/23/2018 13:22:58</a:t>
                      </a:r>
                    </a:p>
                  </a:txBody>
                  <a:tcPr/>
                </a:tc>
                <a:extLst>
                  <a:ext uri="{0D108BD9-81ED-4DB2-BD59-A6C34878D82A}">
                    <a16:rowId xmlns:a16="http://schemas.microsoft.com/office/drawing/2014/main" val="3580352724"/>
                  </a:ext>
                </a:extLst>
              </a:tr>
            </a:tbl>
          </a:graphicData>
        </a:graphic>
      </p:graphicFrame>
      <p:sp>
        <p:nvSpPr>
          <p:cNvPr id="4" name="Text Placeholder 3">
            <a:extLst>
              <a:ext uri="{FF2B5EF4-FFF2-40B4-BE49-F238E27FC236}">
                <a16:creationId xmlns:a16="http://schemas.microsoft.com/office/drawing/2014/main" id="{CF22E593-3647-453E-A40E-45F2D00E48C2}"/>
              </a:ext>
            </a:extLst>
          </p:cNvPr>
          <p:cNvSpPr>
            <a:spLocks noGrp="1"/>
          </p:cNvSpPr>
          <p:nvPr>
            <p:ph type="body" sz="quarter" idx="14"/>
          </p:nvPr>
        </p:nvSpPr>
        <p:spPr/>
        <p:txBody>
          <a:bodyPr/>
          <a:lstStyle/>
          <a:p>
            <a:r>
              <a:rPr lang="en-US"/>
              <a:t>01/28/2018 - 02/27/2018</a:t>
            </a:r>
          </a:p>
        </p:txBody>
      </p:sp>
    </p:spTree>
    <p:extLst>
      <p:ext uri="{BB962C8B-B14F-4D97-AF65-F5344CB8AC3E}">
        <p14:creationId xmlns:p14="http://schemas.microsoft.com/office/powerpoint/2010/main" val="171921166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352269-8583-425A-8EBC-6F1DC5F82CA8}"/>
              </a:ext>
            </a:extLst>
          </p:cNvPr>
          <p:cNvSpPr>
            <a:spLocks noGrp="1"/>
          </p:cNvSpPr>
          <p:nvPr>
            <p:ph type="title"/>
          </p:nvPr>
        </p:nvSpPr>
        <p:spPr/>
        <p:txBody>
          <a:bodyPr/>
          <a:lstStyle/>
          <a:p>
            <a:r>
              <a:rPr lang="en-US"/>
              <a:t>Facebook User Posts Table - 4 of 9</a:t>
            </a:r>
          </a:p>
        </p:txBody>
      </p:sp>
      <p:graphicFrame>
        <p:nvGraphicFramePr>
          <p:cNvPr id="5" name="Table Placeholder 4">
            <a:extLst>
              <a:ext uri="{FF2B5EF4-FFF2-40B4-BE49-F238E27FC236}">
                <a16:creationId xmlns:a16="http://schemas.microsoft.com/office/drawing/2014/main" id="{8E8F3150-CA16-4905-9AA3-16E06C92DAF3}"/>
              </a:ext>
            </a:extLst>
          </p:cNvPr>
          <p:cNvGraphicFramePr>
            <a:graphicFrameLocks noGrp="1"/>
          </p:cNvGraphicFramePr>
          <p:nvPr>
            <p:ph type="tbl" sz="quarter" idx="13"/>
            <p:extLst>
              <p:ext uri="{D42A27DB-BD31-4B8C-83A1-F6EECF244321}">
                <p14:modId xmlns:p14="http://schemas.microsoft.com/office/powerpoint/2010/main" val="8548565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833338107"/>
                    </a:ext>
                  </a:extLst>
                </a:gridCol>
                <a:gridCol w="822960">
                  <a:extLst>
                    <a:ext uri="{9D8B030D-6E8A-4147-A177-3AD203B41FA5}">
                      <a16:colId xmlns:a16="http://schemas.microsoft.com/office/drawing/2014/main" val="191946898"/>
                    </a:ext>
                  </a:extLst>
                </a:gridCol>
                <a:gridCol w="822960">
                  <a:extLst>
                    <a:ext uri="{9D8B030D-6E8A-4147-A177-3AD203B41FA5}">
                      <a16:colId xmlns:a16="http://schemas.microsoft.com/office/drawing/2014/main" val="168861547"/>
                    </a:ext>
                  </a:extLst>
                </a:gridCol>
                <a:gridCol w="822960">
                  <a:extLst>
                    <a:ext uri="{9D8B030D-6E8A-4147-A177-3AD203B41FA5}">
                      <a16:colId xmlns:a16="http://schemas.microsoft.com/office/drawing/2014/main" val="2397304558"/>
                    </a:ext>
                  </a:extLst>
                </a:gridCol>
                <a:gridCol w="822960">
                  <a:extLst>
                    <a:ext uri="{9D8B030D-6E8A-4147-A177-3AD203B41FA5}">
                      <a16:colId xmlns:a16="http://schemas.microsoft.com/office/drawing/2014/main" val="1419369302"/>
                    </a:ext>
                  </a:extLst>
                </a:gridCol>
                <a:gridCol w="822960">
                  <a:extLst>
                    <a:ext uri="{9D8B030D-6E8A-4147-A177-3AD203B41FA5}">
                      <a16:colId xmlns:a16="http://schemas.microsoft.com/office/drawing/2014/main" val="7947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9826894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ING España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 - 2018-02-23 11:47:03</a:t>
                      </a:r>
                      <a:r>
                        <a:rPr kumimoji="0" lang="es-ES" sz="1000" b="0" i="0" u="none" strike="noStrike" kern="1200" cap="none" spc="0" normalizeH="0" baseline="0" noProof="0">
                          <a:ln>
                            <a:noFill/>
                          </a:ln>
                          <a:solidFill>
                            <a:prstClr val="black"/>
                          </a:solidFill>
                          <a:effectLst/>
                          <a:uLnTx/>
                          <a:uFillTx/>
                          <a:latin typeface="+mn-lt"/>
                          <a:ea typeface="+mn-ea"/>
                          <a:cs typeface="+mn-cs"/>
                        </a:rPr>
                        <a:t>
No teneis acuerdo con mi CCAA para pagos de impuestos y acabo de descubrir que tampoco puedo pedir un préstamo ICO. La verdad que como autónomo no me sirven para nada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02/23/2018 12:04:04</a:t>
                      </a:r>
                    </a:p>
                  </a:txBody>
                  <a:tcPr/>
                </a:tc>
                <a:extLst>
                  <a:ext uri="{0D108BD9-81ED-4DB2-BD59-A6C34878D82A}">
                    <a16:rowId xmlns:a16="http://schemas.microsoft.com/office/drawing/2014/main" val="31233844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Santander España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 - 2018-02-23 10:17:54</a:t>
                      </a:r>
                      <a:r>
                        <a:rPr kumimoji="0" lang="es-ES" sz="1000" b="0" i="0" u="none" strike="noStrike" kern="1200" cap="none" spc="0" normalizeH="0" baseline="0" noProof="0">
                          <a:ln>
                            <a:noFill/>
                          </a:ln>
                          <a:solidFill>
                            <a:prstClr val="black"/>
                          </a:solidFill>
                          <a:effectLst/>
                          <a:uLnTx/>
                          <a:uFillTx/>
                          <a:latin typeface="+mn-lt"/>
                          <a:ea typeface="+mn-ea"/>
                          <a:cs typeface="+mn-cs"/>
                        </a:rPr>
                        <a:t>
@bancosantander 12 euros de comisión, por exceder mi tarjeta de crédito debido a un fallo en su sistema que no me ha liquidado correctamente meses anteriores. Con reclamación denegada, sin mayor explicación ¿así es como tratáis a vuestros clientes?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2647314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ING España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 - 2018-02-22 15:29:44</a:t>
                      </a:r>
                      <a:r>
                        <a:rPr kumimoji="0" lang="es-ES" sz="1000" b="0" i="0" u="none" strike="noStrike" kern="1200" cap="none" spc="0" normalizeH="0" baseline="0" noProof="0">
                          <a:ln>
                            <a:noFill/>
                          </a:ln>
                          <a:solidFill>
                            <a:prstClr val="black"/>
                          </a:solidFill>
                          <a:effectLst/>
                          <a:uLnTx/>
                          <a:uFillTx/>
                          <a:latin typeface="+mn-lt"/>
                          <a:ea typeface="+mn-ea"/>
                          <a:cs typeface="+mn-cs"/>
                        </a:rPr>
                        <a:t>
El teléfono en mantenimiento , la aplicación no va, en serio no hay otra hora?
Menuda vergüenza.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948650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ING España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 - 2018-02-22 15:29:03</a:t>
                      </a:r>
                      <a:r>
                        <a:rPr kumimoji="0" lang="es-ES" sz="1000" b="0" i="0" u="none" strike="noStrike" kern="1200" cap="none" spc="0" normalizeH="0" baseline="0" noProof="0">
                          <a:ln>
                            <a:noFill/>
                          </a:ln>
                          <a:solidFill>
                            <a:prstClr val="black"/>
                          </a:solidFill>
                          <a:effectLst/>
                          <a:uLnTx/>
                          <a:uFillTx/>
                          <a:latin typeface="+mn-lt"/>
                          <a:ea typeface="+mn-ea"/>
                          <a:cs typeface="+mn-cs"/>
                        </a:rPr>
                        <a:t>
tienen oficina en rep dom y donde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02/22/2018 15:35:45</a:t>
                      </a:r>
                    </a:p>
                  </a:txBody>
                  <a:tcPr/>
                </a:tc>
                <a:extLst>
                  <a:ext uri="{0D108BD9-81ED-4DB2-BD59-A6C34878D82A}">
                    <a16:rowId xmlns:a16="http://schemas.microsoft.com/office/drawing/2014/main" val="12815387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ING España</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- 2018-02-22 15:26:37</a:t>
                      </a:r>
                      <a:r>
                        <a:rPr kumimoji="0" lang="en-US" sz="1000" b="0" i="0" u="none" strike="noStrike" kern="1200" cap="none" spc="0" normalizeH="0" baseline="0" noProof="0">
                          <a:ln>
                            <a:noFill/>
                          </a:ln>
                          <a:solidFill>
                            <a:prstClr val="black"/>
                          </a:solidFill>
                          <a:effectLst/>
                          <a:uLnTx/>
                          <a:uFillTx/>
                          <a:latin typeface="+mn-lt"/>
                          <a:ea typeface="+mn-ea"/>
                          <a:cs typeface="+mn-cs"/>
                        </a:rPr>
                        <a:t>
Could you please tell me why I can't login to my bank account and after trying to call ING  (901 020 901, 916 401 014, 912 066 655).... No one is available to answer the phone?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033042876"/>
                  </a:ext>
                </a:extLst>
              </a:tr>
            </a:tbl>
          </a:graphicData>
        </a:graphic>
      </p:graphicFrame>
      <p:sp>
        <p:nvSpPr>
          <p:cNvPr id="4" name="Text Placeholder 3">
            <a:extLst>
              <a:ext uri="{FF2B5EF4-FFF2-40B4-BE49-F238E27FC236}">
                <a16:creationId xmlns:a16="http://schemas.microsoft.com/office/drawing/2014/main" id="{9E065AE1-CFA7-4CCE-AD2C-45110E3C941A}"/>
              </a:ext>
            </a:extLst>
          </p:cNvPr>
          <p:cNvSpPr>
            <a:spLocks noGrp="1"/>
          </p:cNvSpPr>
          <p:nvPr>
            <p:ph type="body" sz="quarter" idx="14"/>
          </p:nvPr>
        </p:nvSpPr>
        <p:spPr/>
        <p:txBody>
          <a:bodyPr/>
          <a:lstStyle/>
          <a:p>
            <a:r>
              <a:rPr lang="en-US"/>
              <a:t>01/28/2018 - 02/27/2018</a:t>
            </a:r>
          </a:p>
        </p:txBody>
      </p:sp>
    </p:spTree>
    <p:extLst>
      <p:ext uri="{BB962C8B-B14F-4D97-AF65-F5344CB8AC3E}">
        <p14:creationId xmlns:p14="http://schemas.microsoft.com/office/powerpoint/2010/main" val="191654343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1996E9-EA5A-4F06-8134-0E7A0B9B5090}"/>
              </a:ext>
            </a:extLst>
          </p:cNvPr>
          <p:cNvSpPr>
            <a:spLocks noGrp="1"/>
          </p:cNvSpPr>
          <p:nvPr>
            <p:ph type="title"/>
          </p:nvPr>
        </p:nvSpPr>
        <p:spPr/>
        <p:txBody>
          <a:bodyPr/>
          <a:lstStyle/>
          <a:p>
            <a:r>
              <a:rPr lang="en-US"/>
              <a:t>Facebook User Posts Table - 5 of 9</a:t>
            </a:r>
          </a:p>
        </p:txBody>
      </p:sp>
      <p:graphicFrame>
        <p:nvGraphicFramePr>
          <p:cNvPr id="5" name="Table Placeholder 4">
            <a:extLst>
              <a:ext uri="{FF2B5EF4-FFF2-40B4-BE49-F238E27FC236}">
                <a16:creationId xmlns:a16="http://schemas.microsoft.com/office/drawing/2014/main" id="{5DD606E9-F59D-46F8-AEC4-E6A8ABE085DA}"/>
              </a:ext>
            </a:extLst>
          </p:cNvPr>
          <p:cNvGraphicFramePr>
            <a:graphicFrameLocks noGrp="1"/>
          </p:cNvGraphicFramePr>
          <p:nvPr>
            <p:ph type="tbl" sz="quarter" idx="13"/>
            <p:extLst>
              <p:ext uri="{D42A27DB-BD31-4B8C-83A1-F6EECF244321}">
                <p14:modId xmlns:p14="http://schemas.microsoft.com/office/powerpoint/2010/main" val="19915622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008163467"/>
                    </a:ext>
                  </a:extLst>
                </a:gridCol>
                <a:gridCol w="822960">
                  <a:extLst>
                    <a:ext uri="{9D8B030D-6E8A-4147-A177-3AD203B41FA5}">
                      <a16:colId xmlns:a16="http://schemas.microsoft.com/office/drawing/2014/main" val="2516278562"/>
                    </a:ext>
                  </a:extLst>
                </a:gridCol>
                <a:gridCol w="822960">
                  <a:extLst>
                    <a:ext uri="{9D8B030D-6E8A-4147-A177-3AD203B41FA5}">
                      <a16:colId xmlns:a16="http://schemas.microsoft.com/office/drawing/2014/main" val="3744905203"/>
                    </a:ext>
                  </a:extLst>
                </a:gridCol>
                <a:gridCol w="822960">
                  <a:extLst>
                    <a:ext uri="{9D8B030D-6E8A-4147-A177-3AD203B41FA5}">
                      <a16:colId xmlns:a16="http://schemas.microsoft.com/office/drawing/2014/main" val="1412269738"/>
                    </a:ext>
                  </a:extLst>
                </a:gridCol>
                <a:gridCol w="822960">
                  <a:extLst>
                    <a:ext uri="{9D8B030D-6E8A-4147-A177-3AD203B41FA5}">
                      <a16:colId xmlns:a16="http://schemas.microsoft.com/office/drawing/2014/main" val="3461242977"/>
                    </a:ext>
                  </a:extLst>
                </a:gridCol>
                <a:gridCol w="822960">
                  <a:extLst>
                    <a:ext uri="{9D8B030D-6E8A-4147-A177-3AD203B41FA5}">
                      <a16:colId xmlns:a16="http://schemas.microsoft.com/office/drawing/2014/main" val="34357425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7650639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ING España</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- 2018-02-22 15:24:13</a:t>
                      </a:r>
                      <a:r>
                        <a:rPr kumimoji="0" lang="en-US" sz="1000" b="0" i="0" u="none" strike="noStrike" kern="1200" cap="none" spc="0" normalizeH="0" baseline="0" noProof="0">
                          <a:ln>
                            <a:noFill/>
                          </a:ln>
                          <a:solidFill>
                            <a:prstClr val="black"/>
                          </a:solidFill>
                          <a:effectLst/>
                          <a:uLnTx/>
                          <a:uFillTx/>
                          <a:latin typeface="+mn-lt"/>
                          <a:ea typeface="+mn-ea"/>
                          <a:cs typeface="+mn-cs"/>
                        </a:rPr>
                        <a:t>
Whyyyy
Please help.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9875987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ING España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 - 2018-02-22 15:13:25</a:t>
                      </a:r>
                      <a:r>
                        <a:rPr kumimoji="0" lang="es-ES" sz="1000" b="0" i="0" u="none" strike="noStrike" kern="1200" cap="none" spc="0" normalizeH="0" baseline="0" noProof="0">
                          <a:ln>
                            <a:noFill/>
                          </a:ln>
                          <a:solidFill>
                            <a:prstClr val="black"/>
                          </a:solidFill>
                          <a:effectLst/>
                          <a:uLnTx/>
                          <a:uFillTx/>
                          <a:latin typeface="+mn-lt"/>
                          <a:ea typeface="+mn-ea"/>
                          <a:cs typeface="+mn-cs"/>
                        </a:rPr>
                        <a:t>
ING España que os está pasando? Mi mujer ha intentado pagar con Twyp dos veces. La primera dio error en el TPV de la gasolinera Shell pero se cobró dos veces seguidas. Shell devolvió un importe y, a la semana siguiente y tras varias llamadas a Twyp, se consiguió la devolución del otro importe. Hoy ha vuelto a intentar pagar la gasolina con la aplicación Twyp y ha vuelto a dar error!!!! En estos momentos estoy intentando acceder a ING desde la aplicación para ver si han vuelto a cargar el importe de manera indebida y me salta un error! No puedo acceder a mis cuentas!!!!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502921573"/>
                  </a:ext>
                </a:extLst>
              </a:tr>
            </a:tbl>
          </a:graphicData>
        </a:graphic>
      </p:graphicFrame>
      <p:sp>
        <p:nvSpPr>
          <p:cNvPr id="4" name="Text Placeholder 3">
            <a:extLst>
              <a:ext uri="{FF2B5EF4-FFF2-40B4-BE49-F238E27FC236}">
                <a16:creationId xmlns:a16="http://schemas.microsoft.com/office/drawing/2014/main" id="{673441BD-E309-4C43-B430-F48CCC0E8E58}"/>
              </a:ext>
            </a:extLst>
          </p:cNvPr>
          <p:cNvSpPr>
            <a:spLocks noGrp="1"/>
          </p:cNvSpPr>
          <p:nvPr>
            <p:ph type="body" sz="quarter" idx="14"/>
          </p:nvPr>
        </p:nvSpPr>
        <p:spPr/>
        <p:txBody>
          <a:bodyPr/>
          <a:lstStyle/>
          <a:p>
            <a:r>
              <a:rPr lang="en-US"/>
              <a:t>01/28/2018 - 02/27/2018</a:t>
            </a:r>
          </a:p>
        </p:txBody>
      </p:sp>
    </p:spTree>
    <p:extLst>
      <p:ext uri="{BB962C8B-B14F-4D97-AF65-F5344CB8AC3E}">
        <p14:creationId xmlns:p14="http://schemas.microsoft.com/office/powerpoint/2010/main" val="321696126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19D455-4B9E-44B9-A2EC-D0F257AC0969}"/>
              </a:ext>
            </a:extLst>
          </p:cNvPr>
          <p:cNvSpPr>
            <a:spLocks noGrp="1"/>
          </p:cNvSpPr>
          <p:nvPr>
            <p:ph type="title"/>
          </p:nvPr>
        </p:nvSpPr>
        <p:spPr/>
        <p:txBody>
          <a:bodyPr/>
          <a:lstStyle/>
          <a:p>
            <a:r>
              <a:rPr lang="en-US"/>
              <a:t>Facebook User Posts Table - 6 of 9</a:t>
            </a:r>
          </a:p>
        </p:txBody>
      </p:sp>
      <p:graphicFrame>
        <p:nvGraphicFramePr>
          <p:cNvPr id="5" name="Table Placeholder 4">
            <a:extLst>
              <a:ext uri="{FF2B5EF4-FFF2-40B4-BE49-F238E27FC236}">
                <a16:creationId xmlns:a16="http://schemas.microsoft.com/office/drawing/2014/main" id="{A5C930D2-CEB8-48BF-8ECB-FEF69B6EEF88}"/>
              </a:ext>
            </a:extLst>
          </p:cNvPr>
          <p:cNvGraphicFramePr>
            <a:graphicFrameLocks noGrp="1"/>
          </p:cNvGraphicFramePr>
          <p:nvPr>
            <p:ph type="tbl" sz="quarter" idx="13"/>
            <p:extLst>
              <p:ext uri="{D42A27DB-BD31-4B8C-83A1-F6EECF244321}">
                <p14:modId xmlns:p14="http://schemas.microsoft.com/office/powerpoint/2010/main" val="29199694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862422324"/>
                    </a:ext>
                  </a:extLst>
                </a:gridCol>
                <a:gridCol w="822960">
                  <a:extLst>
                    <a:ext uri="{9D8B030D-6E8A-4147-A177-3AD203B41FA5}">
                      <a16:colId xmlns:a16="http://schemas.microsoft.com/office/drawing/2014/main" val="1657062321"/>
                    </a:ext>
                  </a:extLst>
                </a:gridCol>
                <a:gridCol w="822960">
                  <a:extLst>
                    <a:ext uri="{9D8B030D-6E8A-4147-A177-3AD203B41FA5}">
                      <a16:colId xmlns:a16="http://schemas.microsoft.com/office/drawing/2014/main" val="3295166741"/>
                    </a:ext>
                  </a:extLst>
                </a:gridCol>
                <a:gridCol w="822960">
                  <a:extLst>
                    <a:ext uri="{9D8B030D-6E8A-4147-A177-3AD203B41FA5}">
                      <a16:colId xmlns:a16="http://schemas.microsoft.com/office/drawing/2014/main" val="474735446"/>
                    </a:ext>
                  </a:extLst>
                </a:gridCol>
                <a:gridCol w="822960">
                  <a:extLst>
                    <a:ext uri="{9D8B030D-6E8A-4147-A177-3AD203B41FA5}">
                      <a16:colId xmlns:a16="http://schemas.microsoft.com/office/drawing/2014/main" val="1788287042"/>
                    </a:ext>
                  </a:extLst>
                </a:gridCol>
                <a:gridCol w="822960">
                  <a:extLst>
                    <a:ext uri="{9D8B030D-6E8A-4147-A177-3AD203B41FA5}">
                      <a16:colId xmlns:a16="http://schemas.microsoft.com/office/drawing/2014/main" val="32444727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6993200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Santander España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 - 2018-02-22 13:38:13</a:t>
                      </a:r>
                      <a:r>
                        <a:rPr kumimoji="0" lang="es-ES" sz="1000" b="0" i="0" u="none" strike="noStrike" kern="1200" cap="none" spc="0" normalizeH="0" baseline="0" noProof="0">
                          <a:ln>
                            <a:noFill/>
                          </a:ln>
                          <a:solidFill>
                            <a:prstClr val="black"/>
                          </a:solidFill>
                          <a:effectLst/>
                          <a:uLnTx/>
                          <a:uFillTx/>
                          <a:latin typeface="+mn-lt"/>
                          <a:ea typeface="+mn-ea"/>
                          <a:cs typeface="+mn-cs"/>
                        </a:rPr>
                        <a:t>
SIGO ESPERANDO RESPUESTA
El día 2 de Febrero de 2018 envié una tranferencia desde mi cuenta a la cuenta de un amigo en Londres,  que es donde actualmente resido, a través de la Web. Y como aún no tenía yo mi propia cuenta en el país, lo hicimos de esta manera. La transferencia ascendía a un importe de 802 euros menos 6 de comisión, es decir, 796 euros. 
Empezamos a preocuparnos porque el dinero no llegaba. No recibí niguna información ni ningún aviso y hasta dos semanas después no hemos sabido lo que ha pasado. Y eso después de investigar el tema, acudir a la sucursal de Lloyds aquí y hablar con mi sucursal del Santander en España.
Lo que había sucedido es que al realizar la transferencia, al ser internacional, faltaban datos, pues solo pusimos el  número de la cuenta y el sort code, que solo sirve para realizar transferencias dentro de reino unido. Después me dicen que Lloyds a devuelto el dinero a España y mi sucursal a su vez, devolvió el dinero a Reino Unido. Con lo que yo me qued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2502182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bankinter</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 - 2018-02-19 21:39:15</a:t>
                      </a:r>
                      <a:r>
                        <a:rPr kumimoji="0" lang="es-ES" sz="1000" b="0" i="0" u="none" strike="noStrike" kern="1200" cap="none" spc="0" normalizeH="0" baseline="0" noProof="0">
                          <a:ln>
                            <a:noFill/>
                          </a:ln>
                          <a:solidFill>
                            <a:prstClr val="black"/>
                          </a:solidFill>
                          <a:effectLst/>
                          <a:uLnTx/>
                          <a:uFillTx/>
                          <a:latin typeface="+mn-lt"/>
                          <a:ea typeface="+mn-ea"/>
                          <a:cs typeface="+mn-cs"/>
                        </a:rPr>
                        <a:t>
Buenas noches. ¿Me pueden informar sobre el tiempo de espera de respuesta a una reclamación interpuesta a finales de año 2017, enviada por correo certificado y con acuse de recibo? Y sobre todo conocer si van a contestar o no, ya que no me parece de recibo tanta demora. Saludos.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02/20/2018 09:39:42</a:t>
                      </a:r>
                    </a:p>
                  </a:txBody>
                  <a:tcPr/>
                </a:tc>
                <a:extLst>
                  <a:ext uri="{0D108BD9-81ED-4DB2-BD59-A6C34878D82A}">
                    <a16:rowId xmlns:a16="http://schemas.microsoft.com/office/drawing/2014/main" val="4266407506"/>
                  </a:ext>
                </a:extLst>
              </a:tr>
            </a:tbl>
          </a:graphicData>
        </a:graphic>
      </p:graphicFrame>
      <p:sp>
        <p:nvSpPr>
          <p:cNvPr id="4" name="Text Placeholder 3">
            <a:extLst>
              <a:ext uri="{FF2B5EF4-FFF2-40B4-BE49-F238E27FC236}">
                <a16:creationId xmlns:a16="http://schemas.microsoft.com/office/drawing/2014/main" id="{28D091FA-9615-4F3B-B91E-5B6BF676B2A4}"/>
              </a:ext>
            </a:extLst>
          </p:cNvPr>
          <p:cNvSpPr>
            <a:spLocks noGrp="1"/>
          </p:cNvSpPr>
          <p:nvPr>
            <p:ph type="body" sz="quarter" idx="14"/>
          </p:nvPr>
        </p:nvSpPr>
        <p:spPr/>
        <p:txBody>
          <a:bodyPr/>
          <a:lstStyle/>
          <a:p>
            <a:r>
              <a:rPr lang="en-US"/>
              <a:t>01/28/2018 - 02/27/2018</a:t>
            </a:r>
          </a:p>
        </p:txBody>
      </p:sp>
    </p:spTree>
    <p:extLst>
      <p:ext uri="{BB962C8B-B14F-4D97-AF65-F5344CB8AC3E}">
        <p14:creationId xmlns:p14="http://schemas.microsoft.com/office/powerpoint/2010/main" val="79003981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520832-9150-466C-8804-ADF5118CE32B}"/>
              </a:ext>
            </a:extLst>
          </p:cNvPr>
          <p:cNvSpPr>
            <a:spLocks noGrp="1"/>
          </p:cNvSpPr>
          <p:nvPr>
            <p:ph type="title"/>
          </p:nvPr>
        </p:nvSpPr>
        <p:spPr/>
        <p:txBody>
          <a:bodyPr/>
          <a:lstStyle/>
          <a:p>
            <a:r>
              <a:rPr lang="en-US"/>
              <a:t>Facebook User Posts Table - 7 of 9</a:t>
            </a:r>
          </a:p>
        </p:txBody>
      </p:sp>
      <p:graphicFrame>
        <p:nvGraphicFramePr>
          <p:cNvPr id="5" name="Table Placeholder 4">
            <a:extLst>
              <a:ext uri="{FF2B5EF4-FFF2-40B4-BE49-F238E27FC236}">
                <a16:creationId xmlns:a16="http://schemas.microsoft.com/office/drawing/2014/main" id="{31F7FA38-D290-4155-9D2A-492265328C26}"/>
              </a:ext>
            </a:extLst>
          </p:cNvPr>
          <p:cNvGraphicFramePr>
            <a:graphicFrameLocks noGrp="1"/>
          </p:cNvGraphicFramePr>
          <p:nvPr>
            <p:ph type="tbl" sz="quarter" idx="13"/>
            <p:extLst>
              <p:ext uri="{D42A27DB-BD31-4B8C-83A1-F6EECF244321}">
                <p14:modId xmlns:p14="http://schemas.microsoft.com/office/powerpoint/2010/main" val="39767881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592819872"/>
                    </a:ext>
                  </a:extLst>
                </a:gridCol>
                <a:gridCol w="822960">
                  <a:extLst>
                    <a:ext uri="{9D8B030D-6E8A-4147-A177-3AD203B41FA5}">
                      <a16:colId xmlns:a16="http://schemas.microsoft.com/office/drawing/2014/main" val="158777721"/>
                    </a:ext>
                  </a:extLst>
                </a:gridCol>
                <a:gridCol w="822960">
                  <a:extLst>
                    <a:ext uri="{9D8B030D-6E8A-4147-A177-3AD203B41FA5}">
                      <a16:colId xmlns:a16="http://schemas.microsoft.com/office/drawing/2014/main" val="3890752104"/>
                    </a:ext>
                  </a:extLst>
                </a:gridCol>
                <a:gridCol w="822960">
                  <a:extLst>
                    <a:ext uri="{9D8B030D-6E8A-4147-A177-3AD203B41FA5}">
                      <a16:colId xmlns:a16="http://schemas.microsoft.com/office/drawing/2014/main" val="600260309"/>
                    </a:ext>
                  </a:extLst>
                </a:gridCol>
                <a:gridCol w="822960">
                  <a:extLst>
                    <a:ext uri="{9D8B030D-6E8A-4147-A177-3AD203B41FA5}">
                      <a16:colId xmlns:a16="http://schemas.microsoft.com/office/drawing/2014/main" val="4042047795"/>
                    </a:ext>
                  </a:extLst>
                </a:gridCol>
                <a:gridCol w="822960">
                  <a:extLst>
                    <a:ext uri="{9D8B030D-6E8A-4147-A177-3AD203B41FA5}">
                      <a16:colId xmlns:a16="http://schemas.microsoft.com/office/drawing/2014/main" val="7475448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0562600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ING España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 - 2018-02-19 13:05:19</a:t>
                      </a:r>
                      <a:r>
                        <a:rPr kumimoji="0" lang="es-ES" sz="1000" b="0" i="0" u="none" strike="noStrike" kern="1200" cap="none" spc="0" normalizeH="0" baseline="0" noProof="0">
                          <a:ln>
                            <a:noFill/>
                          </a:ln>
                          <a:solidFill>
                            <a:prstClr val="black"/>
                          </a:solidFill>
                          <a:effectLst/>
                          <a:uLnTx/>
                          <a:uFillTx/>
                          <a:latin typeface="+mn-lt"/>
                          <a:ea typeface="+mn-ea"/>
                          <a:cs typeface="+mn-cs"/>
                        </a:rPr>
                        <a:t>
Hola ING el día 2 de febrero hice por error una transferencia desde mi cuenta a una cancelada de otra entidad por error.
Me gustaría que me dejarais de dar largas y me devolvieseis mis 100 euros.
No voy a llamar más veces a la otra entidad porque es evidente que ni ha entrado en su sistema.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02/19/2018 13:12:01</a:t>
                      </a:r>
                    </a:p>
                  </a:txBody>
                  <a:tcPr/>
                </a:tc>
                <a:extLst>
                  <a:ext uri="{0D108BD9-81ED-4DB2-BD59-A6C34878D82A}">
                    <a16:rowId xmlns:a16="http://schemas.microsoft.com/office/drawing/2014/main" val="41406015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ING España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 - 2018-02-19 11:56:21</a:t>
                      </a:r>
                      <a:r>
                        <a:rPr kumimoji="0" lang="es-ES" sz="1000" b="0" i="0" u="none" strike="noStrike" kern="1200" cap="none" spc="0" normalizeH="0" baseline="0" noProof="0">
                          <a:ln>
                            <a:noFill/>
                          </a:ln>
                          <a:solidFill>
                            <a:prstClr val="black"/>
                          </a:solidFill>
                          <a:effectLst/>
                          <a:uLnTx/>
                          <a:uFillTx/>
                          <a:latin typeface="+mn-lt"/>
                          <a:ea typeface="+mn-ea"/>
                          <a:cs typeface="+mn-cs"/>
                        </a:rPr>
                        <a:t>
Buenos días.
Quería consultaros si es o sera posible utilizar con vosotros el servicio masterpass.
Graciaa por anticipado!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02/19/2018 12:10:01</a:t>
                      </a:r>
                    </a:p>
                  </a:txBody>
                  <a:tcPr/>
                </a:tc>
                <a:extLst>
                  <a:ext uri="{0D108BD9-81ED-4DB2-BD59-A6C34878D82A}">
                    <a16:rowId xmlns:a16="http://schemas.microsoft.com/office/drawing/2014/main" val="17249171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ING España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 - 2018-02-17 14:37:36</a:t>
                      </a:r>
                      <a:r>
                        <a:rPr kumimoji="0" lang="es-ES" sz="1000" b="0" i="0" u="none" strike="noStrike" kern="1200" cap="none" spc="0" normalizeH="0" baseline="0" noProof="0">
                          <a:ln>
                            <a:noFill/>
                          </a:ln>
                          <a:solidFill>
                            <a:prstClr val="black"/>
                          </a:solidFill>
                          <a:effectLst/>
                          <a:uLnTx/>
                          <a:uFillTx/>
                          <a:latin typeface="+mn-lt"/>
                          <a:ea typeface="+mn-ea"/>
                          <a:cs typeface="+mn-cs"/>
                        </a:rPr>
                        <a:t>
Por favor señores alguien me puede decir si hay algún problema con la app y el acceso por la web acceso a clientes por que no hay manera que yo pueda acceder urgente gracias A ING España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02/17/2018 16:54:08</a:t>
                      </a:r>
                    </a:p>
                  </a:txBody>
                  <a:tcPr/>
                </a:tc>
                <a:extLst>
                  <a:ext uri="{0D108BD9-81ED-4DB2-BD59-A6C34878D82A}">
                    <a16:rowId xmlns:a16="http://schemas.microsoft.com/office/drawing/2014/main" val="41762408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Santander España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 - 2018-02-17 11:32:13</a:t>
                      </a:r>
                      <a:r>
                        <a:rPr kumimoji="0" lang="es-ES" sz="1000" b="0" i="0" u="none" strike="noStrike" kern="1200" cap="none" spc="0" normalizeH="0" baseline="0" noProof="0">
                          <a:ln>
                            <a:noFill/>
                          </a:ln>
                          <a:solidFill>
                            <a:prstClr val="black"/>
                          </a:solidFill>
                          <a:effectLst/>
                          <a:uLnTx/>
                          <a:uFillTx/>
                          <a:latin typeface="+mn-lt"/>
                          <a:ea typeface="+mn-ea"/>
                          <a:cs typeface="+mn-cs"/>
                        </a:rPr>
                        <a:t>
Como es posible que en 24 horas se me haya solucionado un problema con mi cuenta mediante una simple llamada al departamento telefónico de reclamaciones y el personal de la  sucursal de Montequinto de la Avda de Europa no haya sido capaz de hacerlo después de 2 meses reclamando,no entiendo.No obstante muchísimas gracias al Servicio de reclamación del  Banco Santander por la rapida solución.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02/17/2018 13:13:20</a:t>
                      </a:r>
                    </a:p>
                  </a:txBody>
                  <a:tcPr/>
                </a:tc>
                <a:extLst>
                  <a:ext uri="{0D108BD9-81ED-4DB2-BD59-A6C34878D82A}">
                    <a16:rowId xmlns:a16="http://schemas.microsoft.com/office/drawing/2014/main" val="1977312524"/>
                  </a:ext>
                </a:extLst>
              </a:tr>
            </a:tbl>
          </a:graphicData>
        </a:graphic>
      </p:graphicFrame>
      <p:sp>
        <p:nvSpPr>
          <p:cNvPr id="4" name="Text Placeholder 3">
            <a:extLst>
              <a:ext uri="{FF2B5EF4-FFF2-40B4-BE49-F238E27FC236}">
                <a16:creationId xmlns:a16="http://schemas.microsoft.com/office/drawing/2014/main" id="{314E2A35-93C7-4267-9A14-817881E3446C}"/>
              </a:ext>
            </a:extLst>
          </p:cNvPr>
          <p:cNvSpPr>
            <a:spLocks noGrp="1"/>
          </p:cNvSpPr>
          <p:nvPr>
            <p:ph type="body" sz="quarter" idx="14"/>
          </p:nvPr>
        </p:nvSpPr>
        <p:spPr/>
        <p:txBody>
          <a:bodyPr/>
          <a:lstStyle/>
          <a:p>
            <a:r>
              <a:rPr lang="en-US"/>
              <a:t>01/28/2018 - 02/27/2018</a:t>
            </a:r>
          </a:p>
        </p:txBody>
      </p:sp>
    </p:spTree>
    <p:extLst>
      <p:ext uri="{BB962C8B-B14F-4D97-AF65-F5344CB8AC3E}">
        <p14:creationId xmlns:p14="http://schemas.microsoft.com/office/powerpoint/2010/main" val="126439958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17380E-0C5C-4AA0-85E8-7D2166FC2C5E}"/>
              </a:ext>
            </a:extLst>
          </p:cNvPr>
          <p:cNvSpPr>
            <a:spLocks noGrp="1"/>
          </p:cNvSpPr>
          <p:nvPr>
            <p:ph type="title"/>
          </p:nvPr>
        </p:nvSpPr>
        <p:spPr/>
        <p:txBody>
          <a:bodyPr/>
          <a:lstStyle/>
          <a:p>
            <a:r>
              <a:rPr lang="en-US"/>
              <a:t>Facebook User Posts Table - 8 of 9</a:t>
            </a:r>
          </a:p>
        </p:txBody>
      </p:sp>
      <p:graphicFrame>
        <p:nvGraphicFramePr>
          <p:cNvPr id="5" name="Table Placeholder 4">
            <a:extLst>
              <a:ext uri="{FF2B5EF4-FFF2-40B4-BE49-F238E27FC236}">
                <a16:creationId xmlns:a16="http://schemas.microsoft.com/office/drawing/2014/main" id="{D83F0369-AF65-427D-B3CD-7CB29E07E973}"/>
              </a:ext>
            </a:extLst>
          </p:cNvPr>
          <p:cNvGraphicFramePr>
            <a:graphicFrameLocks noGrp="1"/>
          </p:cNvGraphicFramePr>
          <p:nvPr>
            <p:ph type="tbl" sz="quarter" idx="13"/>
            <p:extLst>
              <p:ext uri="{D42A27DB-BD31-4B8C-83A1-F6EECF244321}">
                <p14:modId xmlns:p14="http://schemas.microsoft.com/office/powerpoint/2010/main" val="19956574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110375635"/>
                    </a:ext>
                  </a:extLst>
                </a:gridCol>
                <a:gridCol w="822960">
                  <a:extLst>
                    <a:ext uri="{9D8B030D-6E8A-4147-A177-3AD203B41FA5}">
                      <a16:colId xmlns:a16="http://schemas.microsoft.com/office/drawing/2014/main" val="2940920416"/>
                    </a:ext>
                  </a:extLst>
                </a:gridCol>
                <a:gridCol w="822960">
                  <a:extLst>
                    <a:ext uri="{9D8B030D-6E8A-4147-A177-3AD203B41FA5}">
                      <a16:colId xmlns:a16="http://schemas.microsoft.com/office/drawing/2014/main" val="3590237508"/>
                    </a:ext>
                  </a:extLst>
                </a:gridCol>
                <a:gridCol w="822960">
                  <a:extLst>
                    <a:ext uri="{9D8B030D-6E8A-4147-A177-3AD203B41FA5}">
                      <a16:colId xmlns:a16="http://schemas.microsoft.com/office/drawing/2014/main" val="3433930818"/>
                    </a:ext>
                  </a:extLst>
                </a:gridCol>
                <a:gridCol w="822960">
                  <a:extLst>
                    <a:ext uri="{9D8B030D-6E8A-4147-A177-3AD203B41FA5}">
                      <a16:colId xmlns:a16="http://schemas.microsoft.com/office/drawing/2014/main" val="1692856013"/>
                    </a:ext>
                  </a:extLst>
                </a:gridCol>
                <a:gridCol w="822960">
                  <a:extLst>
                    <a:ext uri="{9D8B030D-6E8A-4147-A177-3AD203B41FA5}">
                      <a16:colId xmlns:a16="http://schemas.microsoft.com/office/drawing/2014/main" val="39075322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4504254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ING España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 - 2018-02-16 18:13:19</a:t>
                      </a:r>
                      <a:r>
                        <a:rPr kumimoji="0" lang="es-ES" sz="1000" b="0" i="0" u="none" strike="noStrike" kern="1200" cap="none" spc="0" normalizeH="0" baseline="0" noProof="0">
                          <a:ln>
                            <a:noFill/>
                          </a:ln>
                          <a:solidFill>
                            <a:prstClr val="black"/>
                          </a:solidFill>
                          <a:effectLst/>
                          <a:uLnTx/>
                          <a:uFillTx/>
                          <a:latin typeface="+mn-lt"/>
                          <a:ea typeface="+mn-ea"/>
                          <a:cs typeface="+mn-cs"/>
                        </a:rPr>
                        <a:t>
SIGUIENDO LOS CONSEJOS DEL DIRECTOR DE UNA OFICINA DE OTRA ENTIDAD LES NOTIFICÓ PÚBLICAMENTE YA QUE HACEN CASO OMISO A MIS PETICIONES PRIVADAS QUE QUIERO CANCELAR MIS TARJETAS POR FRAUDE DENUNCIADO DEBIDAMENTE. NO POR ROBO, NO POR PERDIDA, NO POR DETERIORO...
NO AUTORIZADOS CARGOS EN MI CUENTA, NO AUTORIZADOS CARGOS FRAUDELENTOS EN MIS TARJETAS. NO QUIERO TARJETAS HASTA QUE NO RESUELVAN MI INCIDENCIA.
TAMPOCO LAS QUIERO APAGAR LES REPITO QUE LAS QUIERO CANCELAR / CERRAR / NO QUIERO TARJETAS PARA QUE ASÍ NO PUEDAN USTEDES DECIR QUE NO HE MANIFESTADO CALARAMENTE MI DESISTIMIENTO DE TODO CARGOS EN MIS TARJETAS....
"..... ING podrá rechazar las órdenes de pago en el supuesto de que existan indicios de fraude o 
blanqueo de capitales, así como en los casos en que las mismas no cumplan las condiciones 
requeridas, no contengan información suficiente, sean erróneas o no exista saldo suficiente para 
ejecutarlas...."
NO QUIERO CARGOS EN MI CUENTA.... NO DEBERÍA DE HABERLOS PUESTO QUE YA HE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86795931"/>
                  </a:ext>
                </a:extLst>
              </a:tr>
            </a:tbl>
          </a:graphicData>
        </a:graphic>
      </p:graphicFrame>
      <p:sp>
        <p:nvSpPr>
          <p:cNvPr id="4" name="Text Placeholder 3">
            <a:extLst>
              <a:ext uri="{FF2B5EF4-FFF2-40B4-BE49-F238E27FC236}">
                <a16:creationId xmlns:a16="http://schemas.microsoft.com/office/drawing/2014/main" id="{9387D6A0-F7C7-4576-B173-6FDD4F8843F4}"/>
              </a:ext>
            </a:extLst>
          </p:cNvPr>
          <p:cNvSpPr>
            <a:spLocks noGrp="1"/>
          </p:cNvSpPr>
          <p:nvPr>
            <p:ph type="body" sz="quarter" idx="14"/>
          </p:nvPr>
        </p:nvSpPr>
        <p:spPr/>
        <p:txBody>
          <a:bodyPr/>
          <a:lstStyle/>
          <a:p>
            <a:r>
              <a:rPr lang="en-US"/>
              <a:t>01/28/2018 - 02/27/2018</a:t>
            </a:r>
          </a:p>
        </p:txBody>
      </p:sp>
    </p:spTree>
    <p:extLst>
      <p:ext uri="{BB962C8B-B14F-4D97-AF65-F5344CB8AC3E}">
        <p14:creationId xmlns:p14="http://schemas.microsoft.com/office/powerpoint/2010/main" val="319682473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7F891C-BAED-45E3-8192-E2B67C953142}"/>
              </a:ext>
            </a:extLst>
          </p:cNvPr>
          <p:cNvSpPr>
            <a:spLocks noGrp="1"/>
          </p:cNvSpPr>
          <p:nvPr>
            <p:ph type="title"/>
          </p:nvPr>
        </p:nvSpPr>
        <p:spPr/>
        <p:txBody>
          <a:bodyPr/>
          <a:lstStyle/>
          <a:p>
            <a:r>
              <a:rPr lang="en-US"/>
              <a:t>Facebook User Posts Table - 9 of 9</a:t>
            </a:r>
          </a:p>
        </p:txBody>
      </p:sp>
      <p:graphicFrame>
        <p:nvGraphicFramePr>
          <p:cNvPr id="5" name="Table Placeholder 4">
            <a:extLst>
              <a:ext uri="{FF2B5EF4-FFF2-40B4-BE49-F238E27FC236}">
                <a16:creationId xmlns:a16="http://schemas.microsoft.com/office/drawing/2014/main" id="{B2E47491-1C32-4156-ADA1-700C528E2F5B}"/>
              </a:ext>
            </a:extLst>
          </p:cNvPr>
          <p:cNvGraphicFramePr>
            <a:graphicFrameLocks noGrp="1"/>
          </p:cNvGraphicFramePr>
          <p:nvPr>
            <p:ph type="tbl" sz="quarter" idx="13"/>
            <p:extLst>
              <p:ext uri="{D42A27DB-BD31-4B8C-83A1-F6EECF244321}">
                <p14:modId xmlns:p14="http://schemas.microsoft.com/office/powerpoint/2010/main" val="10403687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898285694"/>
                    </a:ext>
                  </a:extLst>
                </a:gridCol>
                <a:gridCol w="822960">
                  <a:extLst>
                    <a:ext uri="{9D8B030D-6E8A-4147-A177-3AD203B41FA5}">
                      <a16:colId xmlns:a16="http://schemas.microsoft.com/office/drawing/2014/main" val="1435385578"/>
                    </a:ext>
                  </a:extLst>
                </a:gridCol>
                <a:gridCol w="822960">
                  <a:extLst>
                    <a:ext uri="{9D8B030D-6E8A-4147-A177-3AD203B41FA5}">
                      <a16:colId xmlns:a16="http://schemas.microsoft.com/office/drawing/2014/main" val="3031805557"/>
                    </a:ext>
                  </a:extLst>
                </a:gridCol>
                <a:gridCol w="822960">
                  <a:extLst>
                    <a:ext uri="{9D8B030D-6E8A-4147-A177-3AD203B41FA5}">
                      <a16:colId xmlns:a16="http://schemas.microsoft.com/office/drawing/2014/main" val="4007702297"/>
                    </a:ext>
                  </a:extLst>
                </a:gridCol>
                <a:gridCol w="822960">
                  <a:extLst>
                    <a:ext uri="{9D8B030D-6E8A-4147-A177-3AD203B41FA5}">
                      <a16:colId xmlns:a16="http://schemas.microsoft.com/office/drawing/2014/main" val="1706977900"/>
                    </a:ext>
                  </a:extLst>
                </a:gridCol>
                <a:gridCol w="822960">
                  <a:extLst>
                    <a:ext uri="{9D8B030D-6E8A-4147-A177-3AD203B41FA5}">
                      <a16:colId xmlns:a16="http://schemas.microsoft.com/office/drawing/2014/main" val="35709407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2341576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ING España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 - 2018-02-16 09:01:47</a:t>
                      </a:r>
                      <a:r>
                        <a:rPr kumimoji="0" lang="es-ES" sz="1000" b="0" i="0" u="none" strike="noStrike" kern="1200" cap="none" spc="0" normalizeH="0" baseline="0" noProof="0">
                          <a:ln>
                            <a:noFill/>
                          </a:ln>
                          <a:solidFill>
                            <a:prstClr val="black"/>
                          </a:solidFill>
                          <a:effectLst/>
                          <a:uLnTx/>
                          <a:uFillTx/>
                          <a:latin typeface="+mn-lt"/>
                          <a:ea typeface="+mn-ea"/>
                          <a:cs typeface="+mn-cs"/>
                        </a:rPr>
                        <a:t>
Hace dos dias de esto, hay un cliente de ING que es un estafador, un embaucador y  un farsante disfrazado de hombre amable y honesto con el que tropezé por desgracia en una aplicación de compra-venta en la cual el de forma convincente me hizo creer que ingresándole en su cuenta ING la cantidad de 420 € recibiría a cambio por Correos un móvil iPhone 7 Plus de 128 G tras recibir el justificante de ingreso, iphone que finalmente no me envió y que figura como concepto en la transferencia.Mi banco La Caixa pidió el retroceso del ingreso a ING, pero este farsante por supuesto que no ha dado el visto bueno para devolverla. He caído como una niña inocente y me he quedado sin 420€ y sin móvil. Quiero publicar esto y darlo a conocer aquí porque no encuentro la forma de recuperar mi dinero y de desahogar mi indignación, no hay ley contra este tipo de fraude! y también porque quiero que ING sepa de este caso. Como yo habrá mucha gente estafada con casos parecidos y solo ruego mayor respaldo y aten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31000204"/>
                  </a:ext>
                </a:extLst>
              </a:tr>
            </a:tbl>
          </a:graphicData>
        </a:graphic>
      </p:graphicFrame>
      <p:sp>
        <p:nvSpPr>
          <p:cNvPr id="4" name="Text Placeholder 3">
            <a:extLst>
              <a:ext uri="{FF2B5EF4-FFF2-40B4-BE49-F238E27FC236}">
                <a16:creationId xmlns:a16="http://schemas.microsoft.com/office/drawing/2014/main" id="{7DBDA29F-D17B-4E0B-990F-ADB520074B8D}"/>
              </a:ext>
            </a:extLst>
          </p:cNvPr>
          <p:cNvSpPr>
            <a:spLocks noGrp="1"/>
          </p:cNvSpPr>
          <p:nvPr>
            <p:ph type="body" sz="quarter" idx="14"/>
          </p:nvPr>
        </p:nvSpPr>
        <p:spPr/>
        <p:txBody>
          <a:bodyPr/>
          <a:lstStyle/>
          <a:p>
            <a:r>
              <a:rPr lang="en-US"/>
              <a:t>01/28/2018 - 02/27/2018</a:t>
            </a:r>
          </a:p>
        </p:txBody>
      </p:sp>
    </p:spTree>
    <p:extLst>
      <p:ext uri="{BB962C8B-B14F-4D97-AF65-F5344CB8AC3E}">
        <p14:creationId xmlns:p14="http://schemas.microsoft.com/office/powerpoint/2010/main" val="281344919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179A39-E793-482E-BBEA-FFF5DEA00406}"/>
              </a:ext>
            </a:extLst>
          </p:cNvPr>
          <p:cNvSpPr>
            <a:spLocks noGrp="1"/>
          </p:cNvSpPr>
          <p:nvPr>
            <p:ph type="title"/>
          </p:nvPr>
        </p:nvSpPr>
        <p:spPr/>
        <p:txBody>
          <a:bodyPr/>
          <a:lstStyle/>
          <a:p>
            <a:r>
              <a:rPr lang="en-US"/>
              <a:t>Facebook Questions Table - 1 of 4</a:t>
            </a:r>
          </a:p>
        </p:txBody>
      </p:sp>
      <p:graphicFrame>
        <p:nvGraphicFramePr>
          <p:cNvPr id="5" name="Table Placeholder 4">
            <a:extLst>
              <a:ext uri="{FF2B5EF4-FFF2-40B4-BE49-F238E27FC236}">
                <a16:creationId xmlns:a16="http://schemas.microsoft.com/office/drawing/2014/main" id="{FAFB52F6-DED7-40D5-937E-82A823E42D17}"/>
              </a:ext>
            </a:extLst>
          </p:cNvPr>
          <p:cNvGraphicFramePr>
            <a:graphicFrameLocks noGrp="1"/>
          </p:cNvGraphicFramePr>
          <p:nvPr>
            <p:ph type="tbl" sz="quarter" idx="13"/>
            <p:extLst>
              <p:ext uri="{D42A27DB-BD31-4B8C-83A1-F6EECF244321}">
                <p14:modId xmlns:p14="http://schemas.microsoft.com/office/powerpoint/2010/main" val="2544580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117961306"/>
                    </a:ext>
                  </a:extLst>
                </a:gridCol>
                <a:gridCol w="1645920">
                  <a:extLst>
                    <a:ext uri="{9D8B030D-6E8A-4147-A177-3AD203B41FA5}">
                      <a16:colId xmlns:a16="http://schemas.microsoft.com/office/drawing/2014/main" val="3070485752"/>
                    </a:ext>
                  </a:extLst>
                </a:gridCol>
                <a:gridCol w="822960">
                  <a:extLst>
                    <a:ext uri="{9D8B030D-6E8A-4147-A177-3AD203B41FA5}">
                      <a16:colId xmlns:a16="http://schemas.microsoft.com/office/drawing/2014/main" val="242671320"/>
                    </a:ext>
                  </a:extLst>
                </a:gridCol>
                <a:gridCol w="822960">
                  <a:extLst>
                    <a:ext uri="{9D8B030D-6E8A-4147-A177-3AD203B41FA5}">
                      <a16:colId xmlns:a16="http://schemas.microsoft.com/office/drawing/2014/main" val="3835803847"/>
                    </a:ext>
                  </a:extLst>
                </a:gridCol>
                <a:gridCol w="822960">
                  <a:extLst>
                    <a:ext uri="{9D8B030D-6E8A-4147-A177-3AD203B41FA5}">
                      <a16:colId xmlns:a16="http://schemas.microsoft.com/office/drawing/2014/main" val="25496474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Question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25643666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ING España</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 - 2018-02-27 08:06:10</a:t>
                      </a:r>
                      <a:r>
                        <a:rPr kumimoji="0" lang="es-ES" sz="1000" b="0" i="0" u="none" strike="noStrike" kern="1200" cap="none" spc="0" normalizeH="0" baseline="0" noProof="0">
                          <a:ln>
                            <a:noFill/>
                          </a:ln>
                          <a:solidFill>
                            <a:prstClr val="black"/>
                          </a:solidFill>
                          <a:effectLst/>
                          <a:uLnTx/>
                          <a:uFillTx/>
                          <a:latin typeface="+mn-lt"/>
                          <a:ea typeface="+mn-ea"/>
                          <a:cs typeface="+mn-cs"/>
                        </a:rPr>
                        <a:t>
La semana pasada llamé al dpto de atención al cliente pq recibí en mi teléfono una alerta q indicaba q no se había podido realizar un cargo por falta de saldo en la cuenta y me informaron q no había nada pendiente, conllevando esto a q se halla cancelado una reserva hotelera q tenía realizada. Hoy llamo para poner una reclamación y me dicen q no me pueden pasar con ningún dpto especializado o en el q me puedan ayudar. Esta es la atención que préstais a vuestros clientes?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02/27/2018 08:16:24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379343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ING España</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 - 2018-02-24 18:47:38</a:t>
                      </a:r>
                      <a:r>
                        <a:rPr kumimoji="0" lang="es-ES" sz="1000" b="0" i="0" u="none" strike="noStrike" kern="1200" cap="none" spc="0" normalizeH="0" baseline="0" noProof="0">
                          <a:ln>
                            <a:noFill/>
                          </a:ln>
                          <a:solidFill>
                            <a:prstClr val="black"/>
                          </a:solidFill>
                          <a:effectLst/>
                          <a:uLnTx/>
                          <a:uFillTx/>
                          <a:latin typeface="+mn-lt"/>
                          <a:ea typeface="+mn-ea"/>
                          <a:cs typeface="+mn-cs"/>
                        </a:rPr>
                        <a:t>
Hola ING, ¿Para cuándo Apple Pay en España? Tras el anuncio de EVO y Caja Rural, siento que siendo su cliente me quedo un poco detrás en servicios. Llevo con ustedes más de 10 años, pero me planteo seriamente migrar a uno de estos bancos. Actualmente ya he abierto una cuenta en N26 para poder tener una tarjeta con la que pagar con mi teléfono o reloj... ¿Cuándo podré tener este servicio con ING? ¿Llegará algún día? Para mi lo ideal sería quedarme con ustedes y no tener que andar con "inventos" y varios bancos, pero dado que ustedes no activan el servicio, me veo en esta tesitura... Gracias!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02/26/2018 08:49:34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4625177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Santander España</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 - 2018-02-23 17:05:50</a:t>
                      </a:r>
                      <a:r>
                        <a:rPr kumimoji="0" lang="es-ES" sz="1000" b="0" i="0" u="none" strike="noStrike" kern="1200" cap="none" spc="0" normalizeH="0" baseline="0" noProof="0">
                          <a:ln>
                            <a:noFill/>
                          </a:ln>
                          <a:solidFill>
                            <a:prstClr val="black"/>
                          </a:solidFill>
                          <a:effectLst/>
                          <a:uLnTx/>
                          <a:uFillTx/>
                          <a:latin typeface="+mn-lt"/>
                          <a:ea typeface="+mn-ea"/>
                          <a:cs typeface="+mn-cs"/>
                        </a:rPr>
                        <a:t>
Vivo en el extranjero y pago mis impuestos en el extranjero.¿Tengo que pagar doble? Resulta que ahora por tener una cuenta ahí con un dinero me estáis descontando cada poco dinero de comisiones. Pues nada, tocará cancerlarla y ya está. No me compensa.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02/23/2018 17:46:03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809597107"/>
                  </a:ext>
                </a:extLst>
              </a:tr>
            </a:tbl>
          </a:graphicData>
        </a:graphic>
      </p:graphicFrame>
      <p:sp>
        <p:nvSpPr>
          <p:cNvPr id="4" name="Text Placeholder 3">
            <a:extLst>
              <a:ext uri="{FF2B5EF4-FFF2-40B4-BE49-F238E27FC236}">
                <a16:creationId xmlns:a16="http://schemas.microsoft.com/office/drawing/2014/main" id="{5D00170B-8A29-42A0-987E-3B290B916AFC}"/>
              </a:ext>
            </a:extLst>
          </p:cNvPr>
          <p:cNvSpPr>
            <a:spLocks noGrp="1"/>
          </p:cNvSpPr>
          <p:nvPr>
            <p:ph type="body" sz="quarter" idx="14"/>
          </p:nvPr>
        </p:nvSpPr>
        <p:spPr/>
        <p:txBody>
          <a:bodyPr/>
          <a:lstStyle/>
          <a:p>
            <a:r>
              <a:rPr lang="en-US"/>
              <a:t>01/28/2018 - 02/27/2018</a:t>
            </a:r>
          </a:p>
        </p:txBody>
      </p:sp>
    </p:spTree>
    <p:extLst>
      <p:ext uri="{BB962C8B-B14F-4D97-AF65-F5344CB8AC3E}">
        <p14:creationId xmlns:p14="http://schemas.microsoft.com/office/powerpoint/2010/main" val="312686373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61C24B-C077-4F4D-A309-5BA88AC6F2D4}"/>
              </a:ext>
            </a:extLst>
          </p:cNvPr>
          <p:cNvSpPr>
            <a:spLocks noGrp="1"/>
          </p:cNvSpPr>
          <p:nvPr>
            <p:ph type="title"/>
          </p:nvPr>
        </p:nvSpPr>
        <p:spPr/>
        <p:txBody>
          <a:bodyPr/>
          <a:lstStyle/>
          <a:p>
            <a:r>
              <a:rPr lang="en-US"/>
              <a:t>Facebook Questions Table - 2 of 4</a:t>
            </a:r>
          </a:p>
        </p:txBody>
      </p:sp>
      <p:graphicFrame>
        <p:nvGraphicFramePr>
          <p:cNvPr id="5" name="Table Placeholder 4">
            <a:extLst>
              <a:ext uri="{FF2B5EF4-FFF2-40B4-BE49-F238E27FC236}">
                <a16:creationId xmlns:a16="http://schemas.microsoft.com/office/drawing/2014/main" id="{DC4E7E22-BD4C-4010-AAEC-349D6CE13540}"/>
              </a:ext>
            </a:extLst>
          </p:cNvPr>
          <p:cNvGraphicFramePr>
            <a:graphicFrameLocks noGrp="1"/>
          </p:cNvGraphicFramePr>
          <p:nvPr>
            <p:ph type="tbl" sz="quarter" idx="13"/>
            <p:extLst>
              <p:ext uri="{D42A27DB-BD31-4B8C-83A1-F6EECF244321}">
                <p14:modId xmlns:p14="http://schemas.microsoft.com/office/powerpoint/2010/main" val="42072593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215429535"/>
                    </a:ext>
                  </a:extLst>
                </a:gridCol>
                <a:gridCol w="1645920">
                  <a:extLst>
                    <a:ext uri="{9D8B030D-6E8A-4147-A177-3AD203B41FA5}">
                      <a16:colId xmlns:a16="http://schemas.microsoft.com/office/drawing/2014/main" val="291743968"/>
                    </a:ext>
                  </a:extLst>
                </a:gridCol>
                <a:gridCol w="822960">
                  <a:extLst>
                    <a:ext uri="{9D8B030D-6E8A-4147-A177-3AD203B41FA5}">
                      <a16:colId xmlns:a16="http://schemas.microsoft.com/office/drawing/2014/main" val="125475901"/>
                    </a:ext>
                  </a:extLst>
                </a:gridCol>
                <a:gridCol w="822960">
                  <a:extLst>
                    <a:ext uri="{9D8B030D-6E8A-4147-A177-3AD203B41FA5}">
                      <a16:colId xmlns:a16="http://schemas.microsoft.com/office/drawing/2014/main" val="1843643196"/>
                    </a:ext>
                  </a:extLst>
                </a:gridCol>
                <a:gridCol w="822960">
                  <a:extLst>
                    <a:ext uri="{9D8B030D-6E8A-4147-A177-3AD203B41FA5}">
                      <a16:colId xmlns:a16="http://schemas.microsoft.com/office/drawing/2014/main" val="28674560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Question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12618527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Santander España</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 - 2018-02-23 15:59:53</a:t>
                      </a:r>
                      <a:r>
                        <a:rPr kumimoji="0" lang="es-ES" sz="1000" b="0" i="0" u="none" strike="noStrike" kern="1200" cap="none" spc="0" normalizeH="0" baseline="0" noProof="0">
                          <a:ln>
                            <a:noFill/>
                          </a:ln>
                          <a:solidFill>
                            <a:prstClr val="black"/>
                          </a:solidFill>
                          <a:effectLst/>
                          <a:uLnTx/>
                          <a:uFillTx/>
                          <a:latin typeface="+mn-lt"/>
                          <a:ea typeface="+mn-ea"/>
                          <a:cs typeface="+mn-cs"/>
                        </a:rPr>
                        <a:t>
Buenas tardes, las transferencias online no tienen validez??? es que necesito un justificante de transferencia para una entidad privada.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02/23/2018 16:38:08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5840443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Santander España</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 - 2018-02-23 10:17:54</a:t>
                      </a:r>
                      <a:r>
                        <a:rPr kumimoji="0" lang="es-ES" sz="1000" b="0" i="0" u="none" strike="noStrike" kern="1200" cap="none" spc="0" normalizeH="0" baseline="0" noProof="0">
                          <a:ln>
                            <a:noFill/>
                          </a:ln>
                          <a:solidFill>
                            <a:prstClr val="black"/>
                          </a:solidFill>
                          <a:effectLst/>
                          <a:uLnTx/>
                          <a:uFillTx/>
                          <a:latin typeface="+mn-lt"/>
                          <a:ea typeface="+mn-ea"/>
                          <a:cs typeface="+mn-cs"/>
                        </a:rPr>
                        <a:t>
@bancosantander 12 euros de comisión, por exceder mi tarjeta de crédito debido a un fallo en su sistema que no me ha liquidado correctamente meses anteriores. Con reclamación denegada, sin mayor explicación ¿así es como tratáis a vuestros clientes?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3253054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ING España</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 - 2018-02-22 15:29:44</a:t>
                      </a:r>
                      <a:r>
                        <a:rPr kumimoji="0" lang="es-ES" sz="1000" b="0" i="0" u="none" strike="noStrike" kern="1200" cap="none" spc="0" normalizeH="0" baseline="0" noProof="0">
                          <a:ln>
                            <a:noFill/>
                          </a:ln>
                          <a:solidFill>
                            <a:prstClr val="black"/>
                          </a:solidFill>
                          <a:effectLst/>
                          <a:uLnTx/>
                          <a:uFillTx/>
                          <a:latin typeface="+mn-lt"/>
                          <a:ea typeface="+mn-ea"/>
                          <a:cs typeface="+mn-cs"/>
                        </a:rPr>
                        <a:t>
El teléfono en mantenimiento , la aplicación no va, en serio no hay otra hora?
Menuda vergüenza.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2992828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ING España</a:t>
                      </a:r>
                      <a:r>
                        <a:rPr kumimoji="0" lang="en-US" sz="1000" b="0" i="0" u="none" strike="noStrike" kern="1200" cap="none" spc="0" normalizeH="0" baseline="0" noProof="0">
                          <a:ln>
                            <a:noFill/>
                          </a:ln>
                          <a:solidFill>
                            <a:prstClr val="black"/>
                          </a:solidFill>
                          <a:effectLst/>
                          <a:uLnTx/>
                          <a:uFillTx/>
                          <a:latin typeface="+mn-lt"/>
                          <a:ea typeface="+mn-ea"/>
                          <a:cs typeface="+mn-cs"/>
                        </a:rPr>
                        <a:t> was asked by </a:t>
                      </a:r>
                      <a:r>
                        <a:rPr kumimoji="0" lang="en-US" sz="1000" b="1" i="0" u="none" strike="noStrike" kern="1200" cap="none" spc="0" normalizeH="0" baseline="0" noProof="0">
                          <a:ln>
                            <a:noFill/>
                          </a:ln>
                          <a:solidFill>
                            <a:prstClr val="black"/>
                          </a:solidFill>
                          <a:effectLst/>
                          <a:uLnTx/>
                          <a:uFillTx/>
                          <a:latin typeface="+mn-lt"/>
                          <a:ea typeface="+mn-ea"/>
                          <a:cs typeface="+mn-cs"/>
                        </a:rPr>
                        <a:t> - 2018-02-22 15:26:37</a:t>
                      </a:r>
                      <a:r>
                        <a:rPr kumimoji="0" lang="en-US" sz="1000" b="0" i="0" u="none" strike="noStrike" kern="1200" cap="none" spc="0" normalizeH="0" baseline="0" noProof="0">
                          <a:ln>
                            <a:noFill/>
                          </a:ln>
                          <a:solidFill>
                            <a:prstClr val="black"/>
                          </a:solidFill>
                          <a:effectLst/>
                          <a:uLnTx/>
                          <a:uFillTx/>
                          <a:latin typeface="+mn-lt"/>
                          <a:ea typeface="+mn-ea"/>
                          <a:cs typeface="+mn-cs"/>
                        </a:rPr>
                        <a:t>
Could you please tell me why I can't login to my bank account and after trying to call ING  (901 020 901, 916 401 014, 912 066 655).... No one is available to answer the phone?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187393461"/>
                  </a:ext>
                </a:extLst>
              </a:tr>
            </a:tbl>
          </a:graphicData>
        </a:graphic>
      </p:graphicFrame>
      <p:sp>
        <p:nvSpPr>
          <p:cNvPr id="4" name="Text Placeholder 3">
            <a:extLst>
              <a:ext uri="{FF2B5EF4-FFF2-40B4-BE49-F238E27FC236}">
                <a16:creationId xmlns:a16="http://schemas.microsoft.com/office/drawing/2014/main" id="{F2D97432-976E-4D44-9CF6-2DF7F0E2E9EA}"/>
              </a:ext>
            </a:extLst>
          </p:cNvPr>
          <p:cNvSpPr>
            <a:spLocks noGrp="1"/>
          </p:cNvSpPr>
          <p:nvPr>
            <p:ph type="body" sz="quarter" idx="14"/>
          </p:nvPr>
        </p:nvSpPr>
        <p:spPr/>
        <p:txBody>
          <a:bodyPr/>
          <a:lstStyle/>
          <a:p>
            <a:r>
              <a:rPr lang="en-US"/>
              <a:t>01/28/2018 - 02/27/2018</a:t>
            </a:r>
          </a:p>
        </p:txBody>
      </p:sp>
    </p:spTree>
    <p:extLst>
      <p:ext uri="{BB962C8B-B14F-4D97-AF65-F5344CB8AC3E}">
        <p14:creationId xmlns:p14="http://schemas.microsoft.com/office/powerpoint/2010/main" val="251545256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62CAF6-78C7-426B-87AA-DECAD76B7251}"/>
              </a:ext>
            </a:extLst>
          </p:cNvPr>
          <p:cNvSpPr>
            <a:spLocks noGrp="1"/>
          </p:cNvSpPr>
          <p:nvPr>
            <p:ph type="title"/>
          </p:nvPr>
        </p:nvSpPr>
        <p:spPr/>
        <p:txBody>
          <a:bodyPr/>
          <a:lstStyle/>
          <a:p>
            <a:r>
              <a:rPr lang="en-US"/>
              <a:t>Facebook Questions Table - 3 of 4</a:t>
            </a:r>
          </a:p>
        </p:txBody>
      </p:sp>
      <p:graphicFrame>
        <p:nvGraphicFramePr>
          <p:cNvPr id="5" name="Table Placeholder 4">
            <a:extLst>
              <a:ext uri="{FF2B5EF4-FFF2-40B4-BE49-F238E27FC236}">
                <a16:creationId xmlns:a16="http://schemas.microsoft.com/office/drawing/2014/main" id="{CCFC9D78-9D62-4196-BAD8-A5F2D1B452B2}"/>
              </a:ext>
            </a:extLst>
          </p:cNvPr>
          <p:cNvGraphicFramePr>
            <a:graphicFrameLocks noGrp="1"/>
          </p:cNvGraphicFramePr>
          <p:nvPr>
            <p:ph type="tbl" sz="quarter" idx="13"/>
            <p:extLst>
              <p:ext uri="{D42A27DB-BD31-4B8C-83A1-F6EECF244321}">
                <p14:modId xmlns:p14="http://schemas.microsoft.com/office/powerpoint/2010/main" val="21206571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535763952"/>
                    </a:ext>
                  </a:extLst>
                </a:gridCol>
                <a:gridCol w="1645920">
                  <a:extLst>
                    <a:ext uri="{9D8B030D-6E8A-4147-A177-3AD203B41FA5}">
                      <a16:colId xmlns:a16="http://schemas.microsoft.com/office/drawing/2014/main" val="2081278236"/>
                    </a:ext>
                  </a:extLst>
                </a:gridCol>
                <a:gridCol w="822960">
                  <a:extLst>
                    <a:ext uri="{9D8B030D-6E8A-4147-A177-3AD203B41FA5}">
                      <a16:colId xmlns:a16="http://schemas.microsoft.com/office/drawing/2014/main" val="279465631"/>
                    </a:ext>
                  </a:extLst>
                </a:gridCol>
                <a:gridCol w="822960">
                  <a:extLst>
                    <a:ext uri="{9D8B030D-6E8A-4147-A177-3AD203B41FA5}">
                      <a16:colId xmlns:a16="http://schemas.microsoft.com/office/drawing/2014/main" val="449028462"/>
                    </a:ext>
                  </a:extLst>
                </a:gridCol>
                <a:gridCol w="822960">
                  <a:extLst>
                    <a:ext uri="{9D8B030D-6E8A-4147-A177-3AD203B41FA5}">
                      <a16:colId xmlns:a16="http://schemas.microsoft.com/office/drawing/2014/main" val="34137436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Question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25179567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ING España</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 - 2018-02-22 15:13:25</a:t>
                      </a:r>
                      <a:r>
                        <a:rPr kumimoji="0" lang="es-ES" sz="1000" b="0" i="0" u="none" strike="noStrike" kern="1200" cap="none" spc="0" normalizeH="0" baseline="0" noProof="0">
                          <a:ln>
                            <a:noFill/>
                          </a:ln>
                          <a:solidFill>
                            <a:prstClr val="black"/>
                          </a:solidFill>
                          <a:effectLst/>
                          <a:uLnTx/>
                          <a:uFillTx/>
                          <a:latin typeface="+mn-lt"/>
                          <a:ea typeface="+mn-ea"/>
                          <a:cs typeface="+mn-cs"/>
                        </a:rPr>
                        <a:t>
ING España que os está pasando? Mi mujer ha intentado pagar con Twyp dos veces. La primera dio error en el TPV de la gasolinera Shell pero se cobró dos veces seguidas. Shell devolvió un importe y, a la semana siguiente y tras varias llamadas a Twyp, se consiguió la devolución del otro importe. Hoy ha vuelto a intentar pagar la gasolina con la aplicación Twyp y ha vuelto a dar error!!!! En estos momentos estoy intentando acceder a ING desde la aplicación para ver si han vuelto a cargar el importe de manera indebida y me salta un error! No puedo acceder a mis cuentas!!!!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8712422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bankinter</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 - 2018-02-19 21:39:15</a:t>
                      </a:r>
                      <a:r>
                        <a:rPr kumimoji="0" lang="es-ES" sz="1000" b="0" i="0" u="none" strike="noStrike" kern="1200" cap="none" spc="0" normalizeH="0" baseline="0" noProof="0">
                          <a:ln>
                            <a:noFill/>
                          </a:ln>
                          <a:solidFill>
                            <a:prstClr val="black"/>
                          </a:solidFill>
                          <a:effectLst/>
                          <a:uLnTx/>
                          <a:uFillTx/>
                          <a:latin typeface="+mn-lt"/>
                          <a:ea typeface="+mn-ea"/>
                          <a:cs typeface="+mn-cs"/>
                        </a:rPr>
                        <a:t>
Buenas noches. ¿Me pueden informar sobre el tiempo de espera de respuesta a una reclamación interpuesta a finales de año 2017, enviada por correo certificado y con acuse de recibo? Y sobre todo conocer si van a contestar o no, ya que no me parece de recibo tanta demora. Saludos.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02/20/2018 09:39:42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142000846"/>
                  </a:ext>
                </a:extLst>
              </a:tr>
            </a:tbl>
          </a:graphicData>
        </a:graphic>
      </p:graphicFrame>
      <p:sp>
        <p:nvSpPr>
          <p:cNvPr id="4" name="Text Placeholder 3">
            <a:extLst>
              <a:ext uri="{FF2B5EF4-FFF2-40B4-BE49-F238E27FC236}">
                <a16:creationId xmlns:a16="http://schemas.microsoft.com/office/drawing/2014/main" id="{9FBCE635-77D4-446A-916E-B920DA536560}"/>
              </a:ext>
            </a:extLst>
          </p:cNvPr>
          <p:cNvSpPr>
            <a:spLocks noGrp="1"/>
          </p:cNvSpPr>
          <p:nvPr>
            <p:ph type="body" sz="quarter" idx="14"/>
          </p:nvPr>
        </p:nvSpPr>
        <p:spPr/>
        <p:txBody>
          <a:bodyPr/>
          <a:lstStyle/>
          <a:p>
            <a:r>
              <a:rPr lang="en-US"/>
              <a:t>01/28/2018 - 02/27/2018</a:t>
            </a:r>
          </a:p>
        </p:txBody>
      </p:sp>
    </p:spTree>
    <p:extLst>
      <p:ext uri="{BB962C8B-B14F-4D97-AF65-F5344CB8AC3E}">
        <p14:creationId xmlns:p14="http://schemas.microsoft.com/office/powerpoint/2010/main" val="221821846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F1CD72-3425-42DC-BF21-5639A863F2A1}"/>
              </a:ext>
            </a:extLst>
          </p:cNvPr>
          <p:cNvSpPr>
            <a:spLocks noGrp="1"/>
          </p:cNvSpPr>
          <p:nvPr>
            <p:ph type="title"/>
          </p:nvPr>
        </p:nvSpPr>
        <p:spPr/>
        <p:txBody>
          <a:bodyPr/>
          <a:lstStyle/>
          <a:p>
            <a:r>
              <a:rPr lang="en-US"/>
              <a:t>Facebook Questions Table - 4 of 4</a:t>
            </a:r>
          </a:p>
        </p:txBody>
      </p:sp>
      <p:graphicFrame>
        <p:nvGraphicFramePr>
          <p:cNvPr id="5" name="Table Placeholder 4">
            <a:extLst>
              <a:ext uri="{FF2B5EF4-FFF2-40B4-BE49-F238E27FC236}">
                <a16:creationId xmlns:a16="http://schemas.microsoft.com/office/drawing/2014/main" id="{6A01F4DA-547E-4F08-BC1B-C7709E05BAC0}"/>
              </a:ext>
            </a:extLst>
          </p:cNvPr>
          <p:cNvGraphicFramePr>
            <a:graphicFrameLocks noGrp="1"/>
          </p:cNvGraphicFramePr>
          <p:nvPr>
            <p:ph type="tbl" sz="quarter" idx="13"/>
            <p:extLst>
              <p:ext uri="{D42A27DB-BD31-4B8C-83A1-F6EECF244321}">
                <p14:modId xmlns:p14="http://schemas.microsoft.com/office/powerpoint/2010/main" val="17669896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920727040"/>
                    </a:ext>
                  </a:extLst>
                </a:gridCol>
                <a:gridCol w="1645920">
                  <a:extLst>
                    <a:ext uri="{9D8B030D-6E8A-4147-A177-3AD203B41FA5}">
                      <a16:colId xmlns:a16="http://schemas.microsoft.com/office/drawing/2014/main" val="565221470"/>
                    </a:ext>
                  </a:extLst>
                </a:gridCol>
                <a:gridCol w="822960">
                  <a:extLst>
                    <a:ext uri="{9D8B030D-6E8A-4147-A177-3AD203B41FA5}">
                      <a16:colId xmlns:a16="http://schemas.microsoft.com/office/drawing/2014/main" val="1111165977"/>
                    </a:ext>
                  </a:extLst>
                </a:gridCol>
                <a:gridCol w="822960">
                  <a:extLst>
                    <a:ext uri="{9D8B030D-6E8A-4147-A177-3AD203B41FA5}">
                      <a16:colId xmlns:a16="http://schemas.microsoft.com/office/drawing/2014/main" val="1528509696"/>
                    </a:ext>
                  </a:extLst>
                </a:gridCol>
                <a:gridCol w="822960">
                  <a:extLst>
                    <a:ext uri="{9D8B030D-6E8A-4147-A177-3AD203B41FA5}">
                      <a16:colId xmlns:a16="http://schemas.microsoft.com/office/drawing/2014/main" val="27091810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Question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33917601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ING España</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 - 2018-02-16 18:13:19</a:t>
                      </a:r>
                      <a:r>
                        <a:rPr kumimoji="0" lang="es-ES" sz="1000" b="0" i="0" u="none" strike="noStrike" kern="1200" cap="none" spc="0" normalizeH="0" baseline="0" noProof="0">
                          <a:ln>
                            <a:noFill/>
                          </a:ln>
                          <a:solidFill>
                            <a:prstClr val="black"/>
                          </a:solidFill>
                          <a:effectLst/>
                          <a:uLnTx/>
                          <a:uFillTx/>
                          <a:latin typeface="+mn-lt"/>
                          <a:ea typeface="+mn-ea"/>
                          <a:cs typeface="+mn-cs"/>
                        </a:rPr>
                        <a:t>
SIGUIENDO LOS CONSEJOS DEL DIRECTOR DE UNA OFICINA DE OTRA ENTIDAD LES NOTIFICÓ PÚBLICAMENTE YA QUE HACEN CASO OMISO A MIS PETICIONES PRIVADAS QUE QUIERO CANCELAR MIS TARJETAS POR FRAUDE DENUNCIADO DEBIDAMENTE. NO POR ROBO, NO POR PERDIDA, NO POR DETERIORO...
NO AUTORIZADOS CARGOS EN MI CUENTA, NO AUTORIZADOS CARGOS FRAUDELENTOS EN MIS TARJETAS. NO QUIERO TARJETAS HASTA QUE NO RESUELVAN MI INCIDENCIA.
TAMPOCO LAS QUIERO APAGAR LES REPITO QUE LAS QUIERO CANCELAR / CERRAR / NO QUIERO TARJETAS PARA QUE ASÍ NO PUEDAN USTEDES DECIR QUE NO HE MANIFESTADO CALARAMENTE MI DESISTIMIENTO DE TODO CARGOS EN MIS TARJETAS....
"..... ING podrá rechazar las órdenes de pago en el supuesto de que existan indicios de fraude o 
blanqueo de capitales, así como en los casos en que las mismas no cumplan las condiciones 
requeridas, no contengan información suficiente, sean erróneas o no exista saldo suficiente para 
ejecutarlas...."
NO QUIERO CARGOS EN MI CUENTA.... NO DEBERÍA DE HABERLOS PUESTO QUE YA HE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526326775"/>
                  </a:ext>
                </a:extLst>
              </a:tr>
            </a:tbl>
          </a:graphicData>
        </a:graphic>
      </p:graphicFrame>
      <p:sp>
        <p:nvSpPr>
          <p:cNvPr id="4" name="Text Placeholder 3">
            <a:extLst>
              <a:ext uri="{FF2B5EF4-FFF2-40B4-BE49-F238E27FC236}">
                <a16:creationId xmlns:a16="http://schemas.microsoft.com/office/drawing/2014/main" id="{3734B158-D9EE-429C-B4B2-CE5C3211A9D6}"/>
              </a:ext>
            </a:extLst>
          </p:cNvPr>
          <p:cNvSpPr>
            <a:spLocks noGrp="1"/>
          </p:cNvSpPr>
          <p:nvPr>
            <p:ph type="body" sz="quarter" idx="14"/>
          </p:nvPr>
        </p:nvSpPr>
        <p:spPr/>
        <p:txBody>
          <a:bodyPr/>
          <a:lstStyle/>
          <a:p>
            <a:r>
              <a:rPr lang="en-US"/>
              <a:t>01/28/2018 - 02/27/2018</a:t>
            </a:r>
          </a:p>
        </p:txBody>
      </p:sp>
    </p:spTree>
    <p:extLst>
      <p:ext uri="{BB962C8B-B14F-4D97-AF65-F5344CB8AC3E}">
        <p14:creationId xmlns:p14="http://schemas.microsoft.com/office/powerpoint/2010/main" val="34348924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2E2C1-A53C-4BC5-88F6-A687B44FAA2C}"/>
              </a:ext>
            </a:extLst>
          </p:cNvPr>
          <p:cNvSpPr>
            <a:spLocks noGrp="1"/>
          </p:cNvSpPr>
          <p:nvPr>
            <p:ph type="title"/>
          </p:nvPr>
        </p:nvSpPr>
        <p:spPr/>
        <p:txBody>
          <a:bodyPr/>
          <a:lstStyle/>
          <a:p>
            <a:r>
              <a:rPr lang="en-US"/>
              <a:t>Facebook Response Times</a:t>
            </a:r>
          </a:p>
        </p:txBody>
      </p:sp>
      <p:graphicFrame>
        <p:nvGraphicFramePr>
          <p:cNvPr id="6" name="Chart Placeholder 5">
            <a:extLst>
              <a:ext uri="{FF2B5EF4-FFF2-40B4-BE49-F238E27FC236}">
                <a16:creationId xmlns:a16="http://schemas.microsoft.com/office/drawing/2014/main" id="{81B73B5A-344B-47A7-AE74-EEDD130DBF49}"/>
              </a:ext>
            </a:extLst>
          </p:cNvPr>
          <p:cNvGraphicFramePr>
            <a:graphicFrameLocks noGrp="1"/>
          </p:cNvGraphicFramePr>
          <p:nvPr>
            <p:ph type="chart" sz="quarter" idx="13"/>
            <p:extLst>
              <p:ext uri="{D42A27DB-BD31-4B8C-83A1-F6EECF244321}">
                <p14:modId xmlns:p14="http://schemas.microsoft.com/office/powerpoint/2010/main" val="29316271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683BE02-6A6D-4B07-B622-BBC8F2739B37}"/>
              </a:ext>
            </a:extLst>
          </p:cNvPr>
          <p:cNvSpPr>
            <a:spLocks noGrp="1"/>
          </p:cNvSpPr>
          <p:nvPr>
            <p:ph type="body" sz="quarter" idx="14"/>
          </p:nvPr>
        </p:nvSpPr>
        <p:spPr/>
        <p:txBody>
          <a:bodyPr/>
          <a:lstStyle/>
          <a:p>
            <a:r>
              <a:rPr lang="en-US"/>
              <a:t>01/28/2018 - 02/27/2018</a:t>
            </a:r>
          </a:p>
        </p:txBody>
      </p:sp>
      <p:sp>
        <p:nvSpPr>
          <p:cNvPr id="5" name="Footer Placeholder 4">
            <a:extLst>
              <a:ext uri="{FF2B5EF4-FFF2-40B4-BE49-F238E27FC236}">
                <a16:creationId xmlns:a16="http://schemas.microsoft.com/office/drawing/2014/main" id="{2EBBABF9-CDF0-46C4-B27A-82A4C1AC6CC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9612895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53BDCD-9186-4DFF-9E01-46491BC4AE5B}"/>
              </a:ext>
            </a:extLst>
          </p:cNvPr>
          <p:cNvSpPr>
            <a:spLocks noGrp="1"/>
          </p:cNvSpPr>
          <p:nvPr>
            <p:ph type="title"/>
          </p:nvPr>
        </p:nvSpPr>
        <p:spPr/>
        <p:txBody>
          <a:bodyPr/>
          <a:lstStyle/>
          <a:p>
            <a:r>
              <a:rPr lang="en-US"/>
              <a:t>Facebook Hashtag Detection - 1 of 3</a:t>
            </a:r>
          </a:p>
        </p:txBody>
      </p:sp>
      <p:graphicFrame>
        <p:nvGraphicFramePr>
          <p:cNvPr id="5" name="Table Placeholder 4">
            <a:extLst>
              <a:ext uri="{FF2B5EF4-FFF2-40B4-BE49-F238E27FC236}">
                <a16:creationId xmlns:a16="http://schemas.microsoft.com/office/drawing/2014/main" id="{389B1930-EB36-4285-B099-DB36ABBB402B}"/>
              </a:ext>
            </a:extLst>
          </p:cNvPr>
          <p:cNvGraphicFramePr>
            <a:graphicFrameLocks noGrp="1"/>
          </p:cNvGraphicFramePr>
          <p:nvPr>
            <p:ph type="tbl" sz="quarter" idx="13"/>
            <p:extLst>
              <p:ext uri="{D42A27DB-BD31-4B8C-83A1-F6EECF244321}">
                <p14:modId xmlns:p14="http://schemas.microsoft.com/office/powerpoint/2010/main" val="13920351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553817607"/>
                    </a:ext>
                  </a:extLst>
                </a:gridCol>
                <a:gridCol w="1234440">
                  <a:extLst>
                    <a:ext uri="{9D8B030D-6E8A-4147-A177-3AD203B41FA5}">
                      <a16:colId xmlns:a16="http://schemas.microsoft.com/office/drawing/2014/main" val="17611239"/>
                    </a:ext>
                  </a:extLst>
                </a:gridCol>
                <a:gridCol w="1234440">
                  <a:extLst>
                    <a:ext uri="{9D8B030D-6E8A-4147-A177-3AD203B41FA5}">
                      <a16:colId xmlns:a16="http://schemas.microsoft.com/office/drawing/2014/main" val="1672893700"/>
                    </a:ext>
                  </a:extLst>
                </a:gridCol>
                <a:gridCol w="1234440">
                  <a:extLst>
                    <a:ext uri="{9D8B030D-6E8A-4147-A177-3AD203B41FA5}">
                      <a16:colId xmlns:a16="http://schemas.microsoft.com/office/drawing/2014/main" val="3050918280"/>
                    </a:ext>
                  </a:extLst>
                </a:gridCol>
                <a:gridCol w="1234440">
                  <a:extLst>
                    <a:ext uri="{9D8B030D-6E8A-4147-A177-3AD203B41FA5}">
                      <a16:colId xmlns:a16="http://schemas.microsoft.com/office/drawing/2014/main" val="3572643994"/>
                    </a:ext>
                  </a:extLst>
                </a:gridCol>
                <a:gridCol w="1234440">
                  <a:extLst>
                    <a:ext uri="{9D8B030D-6E8A-4147-A177-3AD203B41FA5}">
                      <a16:colId xmlns:a16="http://schemas.microsoft.com/office/drawing/2014/main" val="6132017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32005412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#Netflix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8924315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#IMEXMadrid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42345244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#SanValentin2018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extLst>
                  <a:ext uri="{0D108BD9-81ED-4DB2-BD59-A6C34878D82A}">
                    <a16:rowId xmlns:a16="http://schemas.microsoft.com/office/drawing/2014/main" val="33453751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#EnNaranja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extLst>
                  <a:ext uri="{0D108BD9-81ED-4DB2-BD59-A6C34878D82A}">
                    <a16:rowId xmlns:a16="http://schemas.microsoft.com/office/drawing/2014/main" val="33876973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#FY2017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extLst>
                  <a:ext uri="{0D108BD9-81ED-4DB2-BD59-A6C34878D82A}">
                    <a16:rowId xmlns:a16="http://schemas.microsoft.com/office/drawing/2014/main" val="25603224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#Hipotecas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a:t>
                      </a:r>
                    </a:p>
                  </a:txBody>
                  <a:tcPr/>
                </a:tc>
                <a:extLst>
                  <a:ext uri="{0D108BD9-81ED-4DB2-BD59-A6C34878D82A}">
                    <a16:rowId xmlns:a16="http://schemas.microsoft.com/office/drawing/2014/main" val="13401258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#EligeBien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105.5</a:t>
                      </a:r>
                    </a:p>
                  </a:txBody>
                  <a:tcPr/>
                </a:tc>
                <a:extLst>
                  <a:ext uri="{0D108BD9-81ED-4DB2-BD59-A6C34878D82A}">
                    <a16:rowId xmlns:a16="http://schemas.microsoft.com/office/drawing/2014/main" val="31531139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#fondodeinversión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extLst>
                  <a:ext uri="{0D108BD9-81ED-4DB2-BD59-A6C34878D82A}">
                    <a16:rowId xmlns:a16="http://schemas.microsoft.com/office/drawing/2014/main" val="21620613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#inversión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22.75</a:t>
                      </a:r>
                    </a:p>
                  </a:txBody>
                  <a:tcPr/>
                </a:tc>
                <a:extLst>
                  <a:ext uri="{0D108BD9-81ED-4DB2-BD59-A6C34878D82A}">
                    <a16:rowId xmlns:a16="http://schemas.microsoft.com/office/drawing/2014/main" val="4625923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#rebajas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2557649483"/>
                  </a:ext>
                </a:extLst>
              </a:tr>
            </a:tbl>
          </a:graphicData>
        </a:graphic>
      </p:graphicFrame>
      <p:sp>
        <p:nvSpPr>
          <p:cNvPr id="4" name="Text Placeholder 3">
            <a:extLst>
              <a:ext uri="{FF2B5EF4-FFF2-40B4-BE49-F238E27FC236}">
                <a16:creationId xmlns:a16="http://schemas.microsoft.com/office/drawing/2014/main" id="{6A10E1F1-397D-405E-920B-A93A3D2946AE}"/>
              </a:ext>
            </a:extLst>
          </p:cNvPr>
          <p:cNvSpPr>
            <a:spLocks noGrp="1"/>
          </p:cNvSpPr>
          <p:nvPr>
            <p:ph type="body" sz="quarter" idx="14"/>
          </p:nvPr>
        </p:nvSpPr>
        <p:spPr/>
        <p:txBody>
          <a:bodyPr/>
          <a:lstStyle/>
          <a:p>
            <a:r>
              <a:rPr lang="en-US"/>
              <a:t>01/28/2018 - 02/27/2018</a:t>
            </a:r>
          </a:p>
        </p:txBody>
      </p:sp>
    </p:spTree>
    <p:extLst>
      <p:ext uri="{BB962C8B-B14F-4D97-AF65-F5344CB8AC3E}">
        <p14:creationId xmlns:p14="http://schemas.microsoft.com/office/powerpoint/2010/main" val="171101613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6D87B0-B572-4512-88C4-4849C406A4F4}"/>
              </a:ext>
            </a:extLst>
          </p:cNvPr>
          <p:cNvSpPr>
            <a:spLocks noGrp="1"/>
          </p:cNvSpPr>
          <p:nvPr>
            <p:ph type="title"/>
          </p:nvPr>
        </p:nvSpPr>
        <p:spPr/>
        <p:txBody>
          <a:bodyPr/>
          <a:lstStyle/>
          <a:p>
            <a:r>
              <a:rPr lang="en-US"/>
              <a:t>Facebook Hashtag Detection - 2 of 3</a:t>
            </a:r>
          </a:p>
        </p:txBody>
      </p:sp>
      <p:graphicFrame>
        <p:nvGraphicFramePr>
          <p:cNvPr id="5" name="Table Placeholder 4">
            <a:extLst>
              <a:ext uri="{FF2B5EF4-FFF2-40B4-BE49-F238E27FC236}">
                <a16:creationId xmlns:a16="http://schemas.microsoft.com/office/drawing/2014/main" id="{CCA0AC4E-F796-499B-B03C-872B6FA8EFC6}"/>
              </a:ext>
            </a:extLst>
          </p:cNvPr>
          <p:cNvGraphicFramePr>
            <a:graphicFrameLocks noGrp="1"/>
          </p:cNvGraphicFramePr>
          <p:nvPr>
            <p:ph type="tbl" sz="quarter" idx="13"/>
            <p:extLst>
              <p:ext uri="{D42A27DB-BD31-4B8C-83A1-F6EECF244321}">
                <p14:modId xmlns:p14="http://schemas.microsoft.com/office/powerpoint/2010/main" val="7407387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402064806"/>
                    </a:ext>
                  </a:extLst>
                </a:gridCol>
                <a:gridCol w="1234440">
                  <a:extLst>
                    <a:ext uri="{9D8B030D-6E8A-4147-A177-3AD203B41FA5}">
                      <a16:colId xmlns:a16="http://schemas.microsoft.com/office/drawing/2014/main" val="987121700"/>
                    </a:ext>
                  </a:extLst>
                </a:gridCol>
                <a:gridCol w="1234440">
                  <a:extLst>
                    <a:ext uri="{9D8B030D-6E8A-4147-A177-3AD203B41FA5}">
                      <a16:colId xmlns:a16="http://schemas.microsoft.com/office/drawing/2014/main" val="1086854329"/>
                    </a:ext>
                  </a:extLst>
                </a:gridCol>
                <a:gridCol w="1234440">
                  <a:extLst>
                    <a:ext uri="{9D8B030D-6E8A-4147-A177-3AD203B41FA5}">
                      <a16:colId xmlns:a16="http://schemas.microsoft.com/office/drawing/2014/main" val="480317758"/>
                    </a:ext>
                  </a:extLst>
                </a:gridCol>
                <a:gridCol w="1234440">
                  <a:extLst>
                    <a:ext uri="{9D8B030D-6E8A-4147-A177-3AD203B41FA5}">
                      <a16:colId xmlns:a16="http://schemas.microsoft.com/office/drawing/2014/main" val="2838927512"/>
                    </a:ext>
                  </a:extLst>
                </a:gridCol>
                <a:gridCol w="1234440">
                  <a:extLst>
                    <a:ext uri="{9D8B030D-6E8A-4147-A177-3AD203B41FA5}">
                      <a16:colId xmlns:a16="http://schemas.microsoft.com/office/drawing/2014/main" val="14868686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6034222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#carnavales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21938668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#FelizSanValentin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extLst>
                  <a:ext uri="{0D108BD9-81ED-4DB2-BD59-A6C34878D82A}">
                    <a16:rowId xmlns:a16="http://schemas.microsoft.com/office/drawing/2014/main" val="23158679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#ponteinprogress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19200754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#15febrero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extLst>
                  <a:ext uri="{0D108BD9-81ED-4DB2-BD59-A6C34878D82A}">
                    <a16:rowId xmlns:a16="http://schemas.microsoft.com/office/drawing/2014/main" val="40337204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#DiaInternacionalDelCancerInfantil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extLst>
                  <a:ext uri="{0D108BD9-81ED-4DB2-BD59-A6C34878D82A}">
                    <a16:rowId xmlns:a16="http://schemas.microsoft.com/office/drawing/2014/main" val="4090163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#fondos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17338604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#invertir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extLst>
                  <a:ext uri="{0D108BD9-81ED-4DB2-BD59-A6C34878D82A}">
                    <a16:rowId xmlns:a16="http://schemas.microsoft.com/office/drawing/2014/main" val="35673337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#hipoteca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a:t>
                      </a:r>
                    </a:p>
                  </a:txBody>
                  <a:tcPr/>
                </a:tc>
                <a:extLst>
                  <a:ext uri="{0D108BD9-81ED-4DB2-BD59-A6C34878D82A}">
                    <a16:rowId xmlns:a16="http://schemas.microsoft.com/office/drawing/2014/main" val="4587525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#eligebien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extLst>
                  <a:ext uri="{0D108BD9-81ED-4DB2-BD59-A6C34878D82A}">
                    <a16:rowId xmlns:a16="http://schemas.microsoft.com/office/drawing/2014/main" val="13731146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#ElCamionSolidariodeING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extLst>
                  <a:ext uri="{0D108BD9-81ED-4DB2-BD59-A6C34878D82A}">
                    <a16:rowId xmlns:a16="http://schemas.microsoft.com/office/drawing/2014/main" val="1910240475"/>
                  </a:ext>
                </a:extLst>
              </a:tr>
            </a:tbl>
          </a:graphicData>
        </a:graphic>
      </p:graphicFrame>
      <p:sp>
        <p:nvSpPr>
          <p:cNvPr id="4" name="Text Placeholder 3">
            <a:extLst>
              <a:ext uri="{FF2B5EF4-FFF2-40B4-BE49-F238E27FC236}">
                <a16:creationId xmlns:a16="http://schemas.microsoft.com/office/drawing/2014/main" id="{7A62BC9C-20C7-4AB5-8882-B9D8D449C0B5}"/>
              </a:ext>
            </a:extLst>
          </p:cNvPr>
          <p:cNvSpPr>
            <a:spLocks noGrp="1"/>
          </p:cNvSpPr>
          <p:nvPr>
            <p:ph type="body" sz="quarter" idx="14"/>
          </p:nvPr>
        </p:nvSpPr>
        <p:spPr/>
        <p:txBody>
          <a:bodyPr/>
          <a:lstStyle/>
          <a:p>
            <a:r>
              <a:rPr lang="en-US"/>
              <a:t>01/28/2018 - 02/27/2018</a:t>
            </a:r>
          </a:p>
        </p:txBody>
      </p:sp>
    </p:spTree>
    <p:extLst>
      <p:ext uri="{BB962C8B-B14F-4D97-AF65-F5344CB8AC3E}">
        <p14:creationId xmlns:p14="http://schemas.microsoft.com/office/powerpoint/2010/main" val="239637391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EC28D5-BA6B-4016-A390-B2EDBA0BEFC0}"/>
              </a:ext>
            </a:extLst>
          </p:cNvPr>
          <p:cNvSpPr>
            <a:spLocks noGrp="1"/>
          </p:cNvSpPr>
          <p:nvPr>
            <p:ph type="title"/>
          </p:nvPr>
        </p:nvSpPr>
        <p:spPr/>
        <p:txBody>
          <a:bodyPr/>
          <a:lstStyle/>
          <a:p>
            <a:r>
              <a:rPr lang="en-US"/>
              <a:t>Facebook Hashtag Detection - 3 of 3</a:t>
            </a:r>
          </a:p>
        </p:txBody>
      </p:sp>
      <p:graphicFrame>
        <p:nvGraphicFramePr>
          <p:cNvPr id="5" name="Table Placeholder 4">
            <a:extLst>
              <a:ext uri="{FF2B5EF4-FFF2-40B4-BE49-F238E27FC236}">
                <a16:creationId xmlns:a16="http://schemas.microsoft.com/office/drawing/2014/main" id="{7B5EAB38-6FCC-4EBA-9F8D-C4ECDFA3D0A4}"/>
              </a:ext>
            </a:extLst>
          </p:cNvPr>
          <p:cNvGraphicFramePr>
            <a:graphicFrameLocks noGrp="1"/>
          </p:cNvGraphicFramePr>
          <p:nvPr>
            <p:ph type="tbl" sz="quarter" idx="13"/>
            <p:extLst>
              <p:ext uri="{D42A27DB-BD31-4B8C-83A1-F6EECF244321}">
                <p14:modId xmlns:p14="http://schemas.microsoft.com/office/powerpoint/2010/main" val="21519543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484642611"/>
                    </a:ext>
                  </a:extLst>
                </a:gridCol>
                <a:gridCol w="1234440">
                  <a:extLst>
                    <a:ext uri="{9D8B030D-6E8A-4147-A177-3AD203B41FA5}">
                      <a16:colId xmlns:a16="http://schemas.microsoft.com/office/drawing/2014/main" val="4226068392"/>
                    </a:ext>
                  </a:extLst>
                </a:gridCol>
                <a:gridCol w="1234440">
                  <a:extLst>
                    <a:ext uri="{9D8B030D-6E8A-4147-A177-3AD203B41FA5}">
                      <a16:colId xmlns:a16="http://schemas.microsoft.com/office/drawing/2014/main" val="3254043584"/>
                    </a:ext>
                  </a:extLst>
                </a:gridCol>
                <a:gridCol w="1234440">
                  <a:extLst>
                    <a:ext uri="{9D8B030D-6E8A-4147-A177-3AD203B41FA5}">
                      <a16:colId xmlns:a16="http://schemas.microsoft.com/office/drawing/2014/main" val="2872273537"/>
                    </a:ext>
                  </a:extLst>
                </a:gridCol>
                <a:gridCol w="1234440">
                  <a:extLst>
                    <a:ext uri="{9D8B030D-6E8A-4147-A177-3AD203B41FA5}">
                      <a16:colId xmlns:a16="http://schemas.microsoft.com/office/drawing/2014/main" val="727152744"/>
                    </a:ext>
                  </a:extLst>
                </a:gridCol>
                <a:gridCol w="1234440">
                  <a:extLst>
                    <a:ext uri="{9D8B030D-6E8A-4147-A177-3AD203B41FA5}">
                      <a16:colId xmlns:a16="http://schemas.microsoft.com/office/drawing/2014/main" val="38964289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37936156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#EfectoDivisa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extLst>
                  <a:ext uri="{0D108BD9-81ED-4DB2-BD59-A6C34878D82A}">
                    <a16:rowId xmlns:a16="http://schemas.microsoft.com/office/drawing/2014/main" val="8063969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#LaBuenaComision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extLst>
                  <a:ext uri="{0D108BD9-81ED-4DB2-BD59-A6C34878D82A}">
                    <a16:rowId xmlns:a16="http://schemas.microsoft.com/office/drawing/2014/main" val="26881321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#hipotecamixta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extLst>
                  <a:ext uri="{0D108BD9-81ED-4DB2-BD59-A6C34878D82A}">
                    <a16:rowId xmlns:a16="http://schemas.microsoft.com/office/drawing/2014/main" val="15361611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#Hispanos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a:t>
                      </a:r>
                    </a:p>
                  </a:txBody>
                  <a:tcPr/>
                </a:tc>
                <a:extLst>
                  <a:ext uri="{0D108BD9-81ED-4DB2-BD59-A6C34878D82A}">
                    <a16:rowId xmlns:a16="http://schemas.microsoft.com/office/drawing/2014/main" val="15383883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#HispanosCampeones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3533</a:t>
                      </a:r>
                    </a:p>
                  </a:txBody>
                  <a:tcPr/>
                </a:tc>
                <a:extLst>
                  <a:ext uri="{0D108BD9-81ED-4DB2-BD59-A6C34878D82A}">
                    <a16:rowId xmlns:a16="http://schemas.microsoft.com/office/drawing/2014/main" val="2266245413"/>
                  </a:ext>
                </a:extLst>
              </a:tr>
            </a:tbl>
          </a:graphicData>
        </a:graphic>
      </p:graphicFrame>
      <p:sp>
        <p:nvSpPr>
          <p:cNvPr id="4" name="Text Placeholder 3">
            <a:extLst>
              <a:ext uri="{FF2B5EF4-FFF2-40B4-BE49-F238E27FC236}">
                <a16:creationId xmlns:a16="http://schemas.microsoft.com/office/drawing/2014/main" id="{AA115956-2F19-4DA4-8385-4FA1F5B3A31F}"/>
              </a:ext>
            </a:extLst>
          </p:cNvPr>
          <p:cNvSpPr>
            <a:spLocks noGrp="1"/>
          </p:cNvSpPr>
          <p:nvPr>
            <p:ph type="body" sz="quarter" idx="14"/>
          </p:nvPr>
        </p:nvSpPr>
        <p:spPr/>
        <p:txBody>
          <a:bodyPr/>
          <a:lstStyle/>
          <a:p>
            <a:r>
              <a:rPr lang="en-US"/>
              <a:t>01/28/2018 - 02/27/2018</a:t>
            </a:r>
          </a:p>
        </p:txBody>
      </p:sp>
    </p:spTree>
    <p:extLst>
      <p:ext uri="{BB962C8B-B14F-4D97-AF65-F5344CB8AC3E}">
        <p14:creationId xmlns:p14="http://schemas.microsoft.com/office/powerpoint/2010/main" val="391385305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23320B-D917-49CC-A75B-ED5929FB74D7}"/>
              </a:ext>
            </a:extLst>
          </p:cNvPr>
          <p:cNvSpPr>
            <a:spLocks noGrp="1"/>
          </p:cNvSpPr>
          <p:nvPr>
            <p:ph type="title"/>
          </p:nvPr>
        </p:nvSpPr>
        <p:spPr/>
        <p:txBody>
          <a:bodyPr/>
          <a:lstStyle/>
          <a:p>
            <a:r>
              <a:rPr lang="en-US"/>
              <a:t>Facebook User Questions By Weekday</a:t>
            </a:r>
          </a:p>
        </p:txBody>
      </p:sp>
      <p:graphicFrame>
        <p:nvGraphicFramePr>
          <p:cNvPr id="6" name="Chart Placeholder 5">
            <a:extLst>
              <a:ext uri="{FF2B5EF4-FFF2-40B4-BE49-F238E27FC236}">
                <a16:creationId xmlns:a16="http://schemas.microsoft.com/office/drawing/2014/main" id="{FE6CB95C-9F3B-41FE-8297-FD28F7A3158E}"/>
              </a:ext>
            </a:extLst>
          </p:cNvPr>
          <p:cNvGraphicFramePr>
            <a:graphicFrameLocks noGrp="1"/>
          </p:cNvGraphicFramePr>
          <p:nvPr>
            <p:ph type="chart" sz="quarter" idx="13"/>
            <p:extLst>
              <p:ext uri="{D42A27DB-BD31-4B8C-83A1-F6EECF244321}">
                <p14:modId xmlns:p14="http://schemas.microsoft.com/office/powerpoint/2010/main" val="11566297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2134FEF-9A87-40D7-9CC7-D35F99096C45}"/>
              </a:ext>
            </a:extLst>
          </p:cNvPr>
          <p:cNvSpPr>
            <a:spLocks noGrp="1"/>
          </p:cNvSpPr>
          <p:nvPr>
            <p:ph type="body" sz="quarter" idx="14"/>
          </p:nvPr>
        </p:nvSpPr>
        <p:spPr/>
        <p:txBody>
          <a:bodyPr/>
          <a:lstStyle/>
          <a:p>
            <a:r>
              <a:rPr lang="en-US"/>
              <a:t>01/28/2018 - 02/27/2018</a:t>
            </a:r>
          </a:p>
        </p:txBody>
      </p:sp>
      <p:sp>
        <p:nvSpPr>
          <p:cNvPr id="5" name="Footer Placeholder 4">
            <a:extLst>
              <a:ext uri="{FF2B5EF4-FFF2-40B4-BE49-F238E27FC236}">
                <a16:creationId xmlns:a16="http://schemas.microsoft.com/office/drawing/2014/main" id="{E81C6326-8005-452D-A852-34D529F6E8B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2004796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1936</Words>
  <Application>Microsoft Office PowerPoint</Application>
  <PresentationFormat>On-screen Show (4:3)</PresentationFormat>
  <Paragraphs>932</Paragraphs>
  <Slides>41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41</vt:i4>
      </vt:variant>
    </vt:vector>
  </HeadingPairs>
  <TitlesOfParts>
    <vt:vector size="44" baseType="lpstr">
      <vt:lpstr>Arial</vt:lpstr>
      <vt:lpstr>Calibri</vt:lpstr>
      <vt:lpstr>quintly_template</vt:lpstr>
      <vt:lpstr>Reporte Facebook</vt:lpstr>
      <vt:lpstr>Facebook Key Metrics Table</vt:lpstr>
      <vt:lpstr>Facebook Fans Total</vt:lpstr>
      <vt:lpstr>Facebook Key Metrics Radar</vt:lpstr>
      <vt:lpstr>Facebook Interaction Rate</vt:lpstr>
      <vt:lpstr>Facebook Fans Change Per Weekday</vt:lpstr>
      <vt:lpstr>Facebook Fans Change</vt:lpstr>
      <vt:lpstr>Facebook Own Posts Table - 1 of 6</vt:lpstr>
      <vt:lpstr>Facebook Own Posts Table - 2 of 6</vt:lpstr>
      <vt:lpstr>Facebook Own Posts Table - 3 of 6</vt:lpstr>
      <vt:lpstr>Facebook Own Posts Table - 4 of 6</vt:lpstr>
      <vt:lpstr>Facebook Own Posts Table - 5 of 6</vt:lpstr>
      <vt:lpstr>Facebook Own Posts Table - 6 of 6</vt:lpstr>
      <vt:lpstr>Facebook Own Posts</vt:lpstr>
      <vt:lpstr>Facebook Own Posts By Weekday</vt:lpstr>
      <vt:lpstr>Facebook Interaction Rate By Weekday</vt:lpstr>
      <vt:lpstr>Facebook Post Type Distribution Per Profile</vt:lpstr>
      <vt:lpstr>Facebook Interaction Rate By Hour</vt:lpstr>
      <vt:lpstr>Facebook Own Posts By Hour</vt:lpstr>
      <vt:lpstr>Facebook Interaction Rate By Post Type</vt:lpstr>
      <vt:lpstr>Facebook Interactions Distribution</vt:lpstr>
      <vt:lpstr>Facebook Key Influencers - 1 of 2</vt:lpstr>
      <vt:lpstr>Facebook Key Influencers - 2 of 2</vt:lpstr>
      <vt:lpstr>Facebook User Posts Table - 1 of 9</vt:lpstr>
      <vt:lpstr>Facebook User Posts Table - 2 of 9</vt:lpstr>
      <vt:lpstr>Facebook User Posts Table - 3 of 9</vt:lpstr>
      <vt:lpstr>Facebook User Posts Table - 4 of 9</vt:lpstr>
      <vt:lpstr>Facebook User Posts Table - 5 of 9</vt:lpstr>
      <vt:lpstr>Facebook User Posts Table - 6 of 9</vt:lpstr>
      <vt:lpstr>Facebook User Posts Table - 7 of 9</vt:lpstr>
      <vt:lpstr>Facebook User Posts Table - 8 of 9</vt:lpstr>
      <vt:lpstr>Facebook User Posts Table - 9 of 9</vt:lpstr>
      <vt:lpstr>Facebook Questions Table - 1 of 4</vt:lpstr>
      <vt:lpstr>Facebook Questions Table - 2 of 4</vt:lpstr>
      <vt:lpstr>Facebook Questions Table - 3 of 4</vt:lpstr>
      <vt:lpstr>Facebook Questions Table - 4 of 4</vt:lpstr>
      <vt:lpstr>Facebook Response Times</vt:lpstr>
      <vt:lpstr>Facebook Hashtag Detection - 1 of 3</vt:lpstr>
      <vt:lpstr>Facebook Hashtag Detection - 2 of 3</vt:lpstr>
      <vt:lpstr>Facebook Hashtag Detection - 3 of 3</vt:lpstr>
      <vt:lpstr>Facebook User Questions By Weekday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Facebook</dc:title>
  <dc:creator>Administrator</dc:creator>
  <cp:lastModifiedBy>Administrator</cp:lastModifiedBy>
  <cp:revision>1</cp:revision>
  <dcterms:created xsi:type="dcterms:W3CDTF">2018-02-28T16:54:45Z</dcterms:created>
  <dcterms:modified xsi:type="dcterms:W3CDTF">2018-02-28T16:56:11Z</dcterms:modified>
</cp:coreProperties>
</file>