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ppt/charts/chart13.xml" ContentType="application/vnd.openxmlformats-officedocument.drawingml.chart+xml"/>
  <Override PartName="/ppt/charts/style13.xml" ContentType="application/vnd.ms-office.chartstyle+xml"/>
  <Override PartName="/ppt/charts/colors13.xml" ContentType="application/vnd.ms-office.chartcolorstyle+xml"/>
  <Override PartName="/ppt/charts/chart14.xml" ContentType="application/vnd.openxmlformats-officedocument.drawingml.chart+xml"/>
  <Override PartName="/ppt/charts/style14.xml" ContentType="application/vnd.ms-office.chartstyle+xml"/>
  <Override PartName="/ppt/charts/colors14.xml" ContentType="application/vnd.ms-office.chartcolorstyle+xml"/>
  <Override PartName="/ppt/charts/chart15.xml" ContentType="application/vnd.openxmlformats-officedocument.drawingml.chart+xml"/>
  <Override PartName="/ppt/charts/style15.xml" ContentType="application/vnd.ms-office.chartstyle+xml"/>
  <Override PartName="/ppt/charts/colors15.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4" r:id="rId9"/>
    <p:sldId id="265" r:id="rId10"/>
    <p:sldId id="266" r:id="rId11"/>
    <p:sldId id="267" r:id="rId12"/>
    <p:sldId id="268" r:id="rId13"/>
    <p:sldId id="269" r:id="rId14"/>
    <p:sldId id="270" r:id="rId15"/>
    <p:sldId id="271" r:id="rId16"/>
    <p:sldId id="272" r:id="rId17"/>
    <p:sldId id="273" r:id="rId18"/>
    <p:sldId id="274" r:id="rId19"/>
    <p:sldId id="275" r:id="rId20"/>
    <p:sldId id="276" r:id="rId21"/>
    <p:sldId id="277" r:id="rId22"/>
    <p:sldId id="279" r:id="rId23"/>
    <p:sldId id="280" r:id="rId24"/>
    <p:sldId id="281" r:id="rId25"/>
    <p:sldId id="282" r:id="rId26"/>
    <p:sldId id="283" r:id="rId27"/>
    <p:sldId id="285" r:id="rId28"/>
    <p:sldId id="286" r:id="rId29"/>
    <p:sldId id="287" r:id="rId30"/>
    <p:sldId id="289" r:id="rId31"/>
    <p:sldId id="290" r:id="rId32"/>
    <p:sldId id="291" r:id="rId33"/>
    <p:sldId id="292" r:id="rId34"/>
  </p:sldIdLst>
  <p:sldSz cx="9144000" cy="6858000" type="screen4x3"/>
  <p:notesSz cx="6858000" cy="9144000"/>
  <p:embeddedFontLst>
    <p:embeddedFont>
      <p:font typeface="Calibri" panose="020F0502020204030204" pitchFamily="34" charset="0"/>
      <p:regular r:id="rId35"/>
      <p:bold r:id="rId36"/>
      <p:italic r:id="rId37"/>
      <p:boldItalic r:id="rId38"/>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6986" autoAdjust="0"/>
    <p:restoredTop sz="94692" autoAdjust="0"/>
  </p:normalViewPr>
  <p:slideViewPr>
    <p:cSldViewPr snapToGrid="0">
      <p:cViewPr varScale="1">
        <p:scale>
          <a:sx n="75" d="100"/>
          <a:sy n="75" d="100"/>
        </p:scale>
        <p:origin x="648" y="60"/>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font" Target="fonts/font4.fntdata"/><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font" Target="fonts/font3.fntdata"/><Relationship Id="rId40"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font" Target="fonts/font2.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font" Target="fonts/font1.fntdata"/></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package" Target="../embeddings/Microsoft_Excel_Worksheet11.xlsx"/><Relationship Id="rId2" Type="http://schemas.microsoft.com/office/2011/relationships/chartColorStyle" Target="colors12.xml"/><Relationship Id="rId1" Type="http://schemas.microsoft.com/office/2011/relationships/chartStyle" Target="style12.xml"/></Relationships>
</file>

<file path=ppt/charts/_rels/chart13.xml.rels><?xml version="1.0" encoding="UTF-8" standalone="yes"?>
<Relationships xmlns="http://schemas.openxmlformats.org/package/2006/relationships"><Relationship Id="rId3" Type="http://schemas.openxmlformats.org/officeDocument/2006/relationships/package" Target="../embeddings/Microsoft_Excel_Worksheet12.xlsx"/><Relationship Id="rId2" Type="http://schemas.microsoft.com/office/2011/relationships/chartColorStyle" Target="colors13.xml"/><Relationship Id="rId1" Type="http://schemas.microsoft.com/office/2011/relationships/chartStyle" Target="style13.xml"/></Relationships>
</file>

<file path=ppt/charts/_rels/chart14.xml.rels><?xml version="1.0" encoding="UTF-8" standalone="yes"?>
<Relationships xmlns="http://schemas.openxmlformats.org/package/2006/relationships"><Relationship Id="rId3" Type="http://schemas.openxmlformats.org/officeDocument/2006/relationships/package" Target="../embeddings/Microsoft_Excel_Worksheet13.xlsx"/><Relationship Id="rId2" Type="http://schemas.microsoft.com/office/2011/relationships/chartColorStyle" Target="colors14.xml"/><Relationship Id="rId1" Type="http://schemas.microsoft.com/office/2011/relationships/chartStyle" Target="style14.xml"/></Relationships>
</file>

<file path=ppt/charts/_rels/chart15.xml.rels><?xml version="1.0" encoding="UTF-8" standalone="yes"?>
<Relationships xmlns="http://schemas.openxmlformats.org/package/2006/relationships"><Relationship Id="rId3" Type="http://schemas.openxmlformats.org/officeDocument/2006/relationships/package" Target="../embeddings/Microsoft_Excel_Worksheet14.xlsx"/><Relationship Id="rId2" Type="http://schemas.microsoft.com/office/2011/relationships/chartColorStyle" Target="colors15.xml"/><Relationship Id="rId1" Type="http://schemas.microsoft.com/office/2011/relationships/chartStyle" Target="style15.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Banco Santander España</c:v>
                </c:pt>
              </c:strCache>
            </c:strRef>
          </c:tx>
          <c:spPr>
            <a:ln w="28575" cap="rnd">
              <a:solidFill>
                <a:schemeClr val="accent1"/>
              </a:solidFill>
              <a:round/>
            </a:ln>
            <a:effectLst/>
          </c:spPr>
          <c:marker>
            <c:symbol val="none"/>
          </c:marker>
          <c:cat>
            <c:numRef>
              <c:f>Sheet1!$A$2:$A$8</c:f>
              <c:numCache>
                <c:formatCode>m/d/yyyy</c:formatCode>
                <c:ptCount val="7"/>
                <c:pt idx="0">
                  <c:v>43151</c:v>
                </c:pt>
                <c:pt idx="1">
                  <c:v>43152</c:v>
                </c:pt>
                <c:pt idx="2">
                  <c:v>43153</c:v>
                </c:pt>
                <c:pt idx="3">
                  <c:v>43154</c:v>
                </c:pt>
                <c:pt idx="4">
                  <c:v>43155</c:v>
                </c:pt>
                <c:pt idx="5">
                  <c:v>43156</c:v>
                </c:pt>
                <c:pt idx="6">
                  <c:v>43157</c:v>
                </c:pt>
              </c:numCache>
            </c:numRef>
          </c:cat>
          <c:val>
            <c:numRef>
              <c:f>Sheet1!$B$2:$B$8</c:f>
              <c:numCache>
                <c:formatCode>General</c:formatCode>
                <c:ptCount val="7"/>
                <c:pt idx="0">
                  <c:v>162452</c:v>
                </c:pt>
                <c:pt idx="1">
                  <c:v>162590</c:v>
                </c:pt>
                <c:pt idx="2">
                  <c:v>162720</c:v>
                </c:pt>
                <c:pt idx="3">
                  <c:v>162784</c:v>
                </c:pt>
                <c:pt idx="4">
                  <c:v>162842</c:v>
                </c:pt>
                <c:pt idx="5">
                  <c:v>162902</c:v>
                </c:pt>
                <c:pt idx="6">
                  <c:v>163039</c:v>
                </c:pt>
              </c:numCache>
            </c:numRef>
          </c:val>
          <c:smooth val="0"/>
          <c:extLst>
            <c:ext xmlns:c16="http://schemas.microsoft.com/office/drawing/2014/chart" uri="{C3380CC4-5D6E-409C-BE32-E72D297353CC}">
              <c16:uniqueId val="{00000000-6721-4439-80B0-830CF041FC8A}"/>
            </c:ext>
          </c:extLst>
        </c:ser>
        <c:ser>
          <c:idx val="1"/>
          <c:order val="1"/>
          <c:tx>
            <c:strRef>
              <c:f>Sheet1!$C$1</c:f>
              <c:strCache>
                <c:ptCount val="1"/>
                <c:pt idx="0">
                  <c:v>Banco Sabadell</c:v>
                </c:pt>
              </c:strCache>
            </c:strRef>
          </c:tx>
          <c:spPr>
            <a:ln w="28575" cap="rnd">
              <a:solidFill>
                <a:schemeClr val="accent2"/>
              </a:solidFill>
              <a:round/>
            </a:ln>
            <a:effectLst/>
          </c:spPr>
          <c:marker>
            <c:symbol val="none"/>
          </c:marker>
          <c:cat>
            <c:numRef>
              <c:f>Sheet1!$A$2:$A$8</c:f>
              <c:numCache>
                <c:formatCode>m/d/yyyy</c:formatCode>
                <c:ptCount val="7"/>
                <c:pt idx="0">
                  <c:v>43151</c:v>
                </c:pt>
                <c:pt idx="1">
                  <c:v>43152</c:v>
                </c:pt>
                <c:pt idx="2">
                  <c:v>43153</c:v>
                </c:pt>
                <c:pt idx="3">
                  <c:v>43154</c:v>
                </c:pt>
                <c:pt idx="4">
                  <c:v>43155</c:v>
                </c:pt>
                <c:pt idx="5">
                  <c:v>43156</c:v>
                </c:pt>
                <c:pt idx="6">
                  <c:v>43157</c:v>
                </c:pt>
              </c:numCache>
            </c:numRef>
          </c:cat>
          <c:val>
            <c:numRef>
              <c:f>Sheet1!$C$2:$C$8</c:f>
              <c:numCache>
                <c:formatCode>General</c:formatCode>
                <c:ptCount val="7"/>
                <c:pt idx="0">
                  <c:v>54064</c:v>
                </c:pt>
                <c:pt idx="1">
                  <c:v>54068</c:v>
                </c:pt>
                <c:pt idx="2">
                  <c:v>54066</c:v>
                </c:pt>
                <c:pt idx="3">
                  <c:v>54074</c:v>
                </c:pt>
                <c:pt idx="4">
                  <c:v>54074</c:v>
                </c:pt>
                <c:pt idx="5">
                  <c:v>54070</c:v>
                </c:pt>
                <c:pt idx="6">
                  <c:v>54078</c:v>
                </c:pt>
              </c:numCache>
            </c:numRef>
          </c:val>
          <c:smooth val="0"/>
          <c:extLst>
            <c:ext xmlns:c16="http://schemas.microsoft.com/office/drawing/2014/chart" uri="{C3380CC4-5D6E-409C-BE32-E72D297353CC}">
              <c16:uniqueId val="{00000001-6721-4439-80B0-830CF041FC8A}"/>
            </c:ext>
          </c:extLst>
        </c:ser>
        <c:ser>
          <c:idx val="2"/>
          <c:order val="2"/>
          <c:tx>
            <c:strRef>
              <c:f>Sheet1!$D$1</c:f>
              <c:strCache>
                <c:ptCount val="1"/>
                <c:pt idx="0">
                  <c:v>ING España</c:v>
                </c:pt>
              </c:strCache>
            </c:strRef>
          </c:tx>
          <c:spPr>
            <a:ln w="28575" cap="rnd">
              <a:solidFill>
                <a:schemeClr val="accent3"/>
              </a:solidFill>
              <a:round/>
            </a:ln>
            <a:effectLst/>
          </c:spPr>
          <c:marker>
            <c:symbol val="none"/>
          </c:marker>
          <c:cat>
            <c:numRef>
              <c:f>Sheet1!$A$2:$A$8</c:f>
              <c:numCache>
                <c:formatCode>m/d/yyyy</c:formatCode>
                <c:ptCount val="7"/>
                <c:pt idx="0">
                  <c:v>43151</c:v>
                </c:pt>
                <c:pt idx="1">
                  <c:v>43152</c:v>
                </c:pt>
                <c:pt idx="2">
                  <c:v>43153</c:v>
                </c:pt>
                <c:pt idx="3">
                  <c:v>43154</c:v>
                </c:pt>
                <c:pt idx="4">
                  <c:v>43155</c:v>
                </c:pt>
                <c:pt idx="5">
                  <c:v>43156</c:v>
                </c:pt>
                <c:pt idx="6">
                  <c:v>43157</c:v>
                </c:pt>
              </c:numCache>
            </c:numRef>
          </c:cat>
          <c:val>
            <c:numRef>
              <c:f>Sheet1!$D$2:$D$8</c:f>
              <c:numCache>
                <c:formatCode>General</c:formatCode>
                <c:ptCount val="7"/>
                <c:pt idx="0">
                  <c:v>252120</c:v>
                </c:pt>
                <c:pt idx="1">
                  <c:v>252175</c:v>
                </c:pt>
                <c:pt idx="2">
                  <c:v>252236</c:v>
                </c:pt>
                <c:pt idx="3">
                  <c:v>252269</c:v>
                </c:pt>
                <c:pt idx="4">
                  <c:v>252319</c:v>
                </c:pt>
                <c:pt idx="5">
                  <c:v>252398</c:v>
                </c:pt>
                <c:pt idx="6">
                  <c:v>252451</c:v>
                </c:pt>
              </c:numCache>
            </c:numRef>
          </c:val>
          <c:smooth val="0"/>
          <c:extLst>
            <c:ext xmlns:c16="http://schemas.microsoft.com/office/drawing/2014/chart" uri="{C3380CC4-5D6E-409C-BE32-E72D297353CC}">
              <c16:uniqueId val="{00000002-6721-4439-80B0-830CF041FC8A}"/>
            </c:ext>
          </c:extLst>
        </c:ser>
        <c:ser>
          <c:idx val="3"/>
          <c:order val="3"/>
          <c:tx>
            <c:strRef>
              <c:f>Sheet1!$E$1</c:f>
              <c:strCache>
                <c:ptCount val="1"/>
                <c:pt idx="0">
                  <c:v>bankinter</c:v>
                </c:pt>
              </c:strCache>
            </c:strRef>
          </c:tx>
          <c:spPr>
            <a:ln w="28575" cap="rnd">
              <a:solidFill>
                <a:schemeClr val="accent4"/>
              </a:solidFill>
              <a:round/>
            </a:ln>
            <a:effectLst/>
          </c:spPr>
          <c:marker>
            <c:symbol val="none"/>
          </c:marker>
          <c:cat>
            <c:numRef>
              <c:f>Sheet1!$A$2:$A$8</c:f>
              <c:numCache>
                <c:formatCode>m/d/yyyy</c:formatCode>
                <c:ptCount val="7"/>
                <c:pt idx="0">
                  <c:v>43151</c:v>
                </c:pt>
                <c:pt idx="1">
                  <c:v>43152</c:v>
                </c:pt>
                <c:pt idx="2">
                  <c:v>43153</c:v>
                </c:pt>
                <c:pt idx="3">
                  <c:v>43154</c:v>
                </c:pt>
                <c:pt idx="4">
                  <c:v>43155</c:v>
                </c:pt>
                <c:pt idx="5">
                  <c:v>43156</c:v>
                </c:pt>
                <c:pt idx="6">
                  <c:v>43157</c:v>
                </c:pt>
              </c:numCache>
            </c:numRef>
          </c:cat>
          <c:val>
            <c:numRef>
              <c:f>Sheet1!$E$2:$E$8</c:f>
              <c:numCache>
                <c:formatCode>General</c:formatCode>
                <c:ptCount val="7"/>
                <c:pt idx="0">
                  <c:v>101849</c:v>
                </c:pt>
                <c:pt idx="1">
                  <c:v>101875</c:v>
                </c:pt>
                <c:pt idx="2">
                  <c:v>101896</c:v>
                </c:pt>
                <c:pt idx="3">
                  <c:v>101913</c:v>
                </c:pt>
                <c:pt idx="4">
                  <c:v>101946</c:v>
                </c:pt>
                <c:pt idx="5">
                  <c:v>101983</c:v>
                </c:pt>
                <c:pt idx="6">
                  <c:v>102010</c:v>
                </c:pt>
              </c:numCache>
            </c:numRef>
          </c:val>
          <c:smooth val="0"/>
          <c:extLst>
            <c:ext xmlns:c16="http://schemas.microsoft.com/office/drawing/2014/chart" uri="{C3380CC4-5D6E-409C-BE32-E72D297353CC}">
              <c16:uniqueId val="{00000003-6721-4439-80B0-830CF041FC8A}"/>
            </c:ext>
          </c:extLst>
        </c:ser>
        <c:ser>
          <c:idx val="4"/>
          <c:order val="4"/>
          <c:tx>
            <c:strRef>
              <c:f>Sheet1!$F$1</c:f>
              <c:strCache>
                <c:ptCount val="1"/>
                <c:pt idx="0">
                  <c:v>BBVA España</c:v>
                </c:pt>
              </c:strCache>
            </c:strRef>
          </c:tx>
          <c:spPr>
            <a:ln w="28575" cap="rnd">
              <a:solidFill>
                <a:schemeClr val="accent5"/>
              </a:solidFill>
              <a:round/>
            </a:ln>
            <a:effectLst/>
          </c:spPr>
          <c:marker>
            <c:symbol val="none"/>
          </c:marker>
          <c:cat>
            <c:numRef>
              <c:f>Sheet1!$A$2:$A$8</c:f>
              <c:numCache>
                <c:formatCode>m/d/yyyy</c:formatCode>
                <c:ptCount val="7"/>
                <c:pt idx="0">
                  <c:v>43151</c:v>
                </c:pt>
                <c:pt idx="1">
                  <c:v>43152</c:v>
                </c:pt>
                <c:pt idx="2">
                  <c:v>43153</c:v>
                </c:pt>
                <c:pt idx="3">
                  <c:v>43154</c:v>
                </c:pt>
                <c:pt idx="4">
                  <c:v>43155</c:v>
                </c:pt>
                <c:pt idx="5">
                  <c:v>43156</c:v>
                </c:pt>
                <c:pt idx="6">
                  <c:v>43157</c:v>
                </c:pt>
              </c:numCache>
            </c:numRef>
          </c:cat>
          <c:val>
            <c:numRef>
              <c:f>Sheet1!$F$2:$F$8</c:f>
              <c:numCache>
                <c:formatCode>General</c:formatCode>
                <c:ptCount val="7"/>
                <c:pt idx="0">
                  <c:v>167118</c:v>
                </c:pt>
                <c:pt idx="1">
                  <c:v>167200</c:v>
                </c:pt>
                <c:pt idx="2">
                  <c:v>167277</c:v>
                </c:pt>
                <c:pt idx="3">
                  <c:v>167399</c:v>
                </c:pt>
                <c:pt idx="4">
                  <c:v>167488</c:v>
                </c:pt>
                <c:pt idx="5">
                  <c:v>167585</c:v>
                </c:pt>
                <c:pt idx="6">
                  <c:v>167696</c:v>
                </c:pt>
              </c:numCache>
            </c:numRef>
          </c:val>
          <c:smooth val="0"/>
          <c:extLst>
            <c:ext xmlns:c16="http://schemas.microsoft.com/office/drawing/2014/chart" uri="{C3380CC4-5D6E-409C-BE32-E72D297353CC}">
              <c16:uniqueId val="{00000004-6721-4439-80B0-830CF041FC8A}"/>
            </c:ext>
          </c:extLst>
        </c:ser>
        <c:dLbls>
          <c:showLegendKey val="0"/>
          <c:showVal val="0"/>
          <c:showCatName val="0"/>
          <c:showSerName val="0"/>
          <c:showPercent val="0"/>
          <c:showBubbleSize val="0"/>
        </c:dLbls>
        <c:smooth val="0"/>
        <c:axId val="323767904"/>
        <c:axId val="323768560"/>
      </c:lineChart>
      <c:dateAx>
        <c:axId val="32376790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3768560"/>
        <c:crosses val="autoZero"/>
        <c:auto val="1"/>
        <c:lblOffset val="100"/>
        <c:baseTimeUnit val="days"/>
      </c:dateAx>
      <c:valAx>
        <c:axId val="32376856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376790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radarChart>
        <c:radarStyle val="marker"/>
        <c:varyColors val="0"/>
        <c:ser>
          <c:idx val="0"/>
          <c:order val="0"/>
          <c:tx>
            <c:strRef>
              <c:f>Sheet1!$B$1</c:f>
              <c:strCache>
                <c:ptCount val="1"/>
                <c:pt idx="0">
                  <c:v>Banco Santander España</c:v>
                </c:pt>
              </c:strCache>
            </c:strRef>
          </c:tx>
          <c:spPr>
            <a:ln w="28575" cap="rnd">
              <a:solidFill>
                <a:schemeClr val="accent1"/>
              </a:solidFill>
              <a:round/>
            </a:ln>
            <a:effectLst/>
          </c:spPr>
          <c:marker>
            <c:symbol val="none"/>
          </c:marker>
          <c:cat>
            <c:strRef>
              <c:f>Sheet1!$A$2:$A$7</c:f>
              <c:strCache>
                <c:ptCount val="6"/>
                <c:pt idx="0">
                  <c:v>Fans</c:v>
                </c:pt>
                <c:pt idx="1">
                  <c:v>Own Posts</c:v>
                </c:pt>
                <c:pt idx="2">
                  <c:v>Interactions Total</c:v>
                </c:pt>
                <c:pt idx="3">
                  <c:v>Response Rate</c:v>
                </c:pt>
                <c:pt idx="4">
                  <c:v>Interaction Rate</c:v>
                </c:pt>
                <c:pt idx="5">
                  <c:v>Fans Change Rate</c:v>
                </c:pt>
              </c:strCache>
            </c:strRef>
          </c:cat>
          <c:val>
            <c:numRef>
              <c:f>Sheet1!$B$2:$B$7</c:f>
              <c:numCache>
                <c:formatCode>General</c:formatCode>
                <c:ptCount val="6"/>
                <c:pt idx="0">
                  <c:v>64.582400000000007</c:v>
                </c:pt>
                <c:pt idx="1">
                  <c:v>54.545499999999997</c:v>
                </c:pt>
                <c:pt idx="2">
                  <c:v>91.377600000000001</c:v>
                </c:pt>
                <c:pt idx="3">
                  <c:v>100</c:v>
                </c:pt>
                <c:pt idx="4">
                  <c:v>100</c:v>
                </c:pt>
                <c:pt idx="5">
                  <c:v>100</c:v>
                </c:pt>
              </c:numCache>
            </c:numRef>
          </c:val>
          <c:extLst>
            <c:ext xmlns:c16="http://schemas.microsoft.com/office/drawing/2014/chart" uri="{C3380CC4-5D6E-409C-BE32-E72D297353CC}">
              <c16:uniqueId val="{00000000-8D63-45F0-AEC1-5C6B77C27ED1}"/>
            </c:ext>
          </c:extLst>
        </c:ser>
        <c:ser>
          <c:idx val="1"/>
          <c:order val="1"/>
          <c:tx>
            <c:strRef>
              <c:f>Sheet1!$C$1</c:f>
              <c:strCache>
                <c:ptCount val="1"/>
                <c:pt idx="0">
                  <c:v>Banco Sabadell</c:v>
                </c:pt>
              </c:strCache>
            </c:strRef>
          </c:tx>
          <c:spPr>
            <a:ln w="28575" cap="rnd">
              <a:solidFill>
                <a:schemeClr val="accent2"/>
              </a:solidFill>
              <a:round/>
            </a:ln>
            <a:effectLst/>
          </c:spPr>
          <c:marker>
            <c:symbol val="none"/>
          </c:marker>
          <c:cat>
            <c:strRef>
              <c:f>Sheet1!$A$2:$A$7</c:f>
              <c:strCache>
                <c:ptCount val="6"/>
                <c:pt idx="0">
                  <c:v>Fans</c:v>
                </c:pt>
                <c:pt idx="1">
                  <c:v>Own Posts</c:v>
                </c:pt>
                <c:pt idx="2">
                  <c:v>Interactions Total</c:v>
                </c:pt>
                <c:pt idx="3">
                  <c:v>Response Rate</c:v>
                </c:pt>
                <c:pt idx="4">
                  <c:v>Interaction Rate</c:v>
                </c:pt>
                <c:pt idx="5">
                  <c:v>Fans Change Rate</c:v>
                </c:pt>
              </c:strCache>
            </c:strRef>
          </c:cat>
          <c:val>
            <c:numRef>
              <c:f>Sheet1!$C$2:$C$7</c:f>
              <c:numCache>
                <c:formatCode>General</c:formatCode>
                <c:ptCount val="6"/>
                <c:pt idx="0">
                  <c:v>21.421199999999999</c:v>
                </c:pt>
                <c:pt idx="1">
                  <c:v>100</c:v>
                </c:pt>
                <c:pt idx="2">
                  <c:v>10.6122</c:v>
                </c:pt>
                <c:pt idx="3">
                  <c:v>0</c:v>
                </c:pt>
                <c:pt idx="4">
                  <c:v>19.059100000000001</c:v>
                </c:pt>
                <c:pt idx="5">
                  <c:v>9.2942</c:v>
                </c:pt>
              </c:numCache>
            </c:numRef>
          </c:val>
          <c:extLst>
            <c:ext xmlns:c16="http://schemas.microsoft.com/office/drawing/2014/chart" uri="{C3380CC4-5D6E-409C-BE32-E72D297353CC}">
              <c16:uniqueId val="{00000001-8D63-45F0-AEC1-5C6B77C27ED1}"/>
            </c:ext>
          </c:extLst>
        </c:ser>
        <c:ser>
          <c:idx val="2"/>
          <c:order val="2"/>
          <c:tx>
            <c:strRef>
              <c:f>Sheet1!$D$1</c:f>
              <c:strCache>
                <c:ptCount val="1"/>
                <c:pt idx="0">
                  <c:v>ING España</c:v>
                </c:pt>
              </c:strCache>
            </c:strRef>
          </c:tx>
          <c:spPr>
            <a:ln w="28575" cap="rnd">
              <a:solidFill>
                <a:schemeClr val="accent3"/>
              </a:solidFill>
              <a:round/>
            </a:ln>
            <a:effectLst/>
          </c:spPr>
          <c:marker>
            <c:symbol val="none"/>
          </c:marker>
          <c:cat>
            <c:strRef>
              <c:f>Sheet1!$A$2:$A$7</c:f>
              <c:strCache>
                <c:ptCount val="6"/>
                <c:pt idx="0">
                  <c:v>Fans</c:v>
                </c:pt>
                <c:pt idx="1">
                  <c:v>Own Posts</c:v>
                </c:pt>
                <c:pt idx="2">
                  <c:v>Interactions Total</c:v>
                </c:pt>
                <c:pt idx="3">
                  <c:v>Response Rate</c:v>
                </c:pt>
                <c:pt idx="4">
                  <c:v>Interaction Rate</c:v>
                </c:pt>
                <c:pt idx="5">
                  <c:v>Fans Change Rate</c:v>
                </c:pt>
              </c:strCache>
            </c:strRef>
          </c:cat>
          <c:val>
            <c:numRef>
              <c:f>Sheet1!$D$2:$D$7</c:f>
              <c:numCache>
                <c:formatCode>General</c:formatCode>
                <c:ptCount val="6"/>
                <c:pt idx="0">
                  <c:v>100</c:v>
                </c:pt>
                <c:pt idx="1">
                  <c:v>81.818200000000004</c:v>
                </c:pt>
                <c:pt idx="2">
                  <c:v>38.418399999999998</c:v>
                </c:pt>
                <c:pt idx="3">
                  <c:v>37.5</c:v>
                </c:pt>
                <c:pt idx="4">
                  <c:v>18.075199999999999</c:v>
                </c:pt>
                <c:pt idx="5">
                  <c:v>35.533000000000001</c:v>
                </c:pt>
              </c:numCache>
            </c:numRef>
          </c:val>
          <c:extLst>
            <c:ext xmlns:c16="http://schemas.microsoft.com/office/drawing/2014/chart" uri="{C3380CC4-5D6E-409C-BE32-E72D297353CC}">
              <c16:uniqueId val="{00000002-8D63-45F0-AEC1-5C6B77C27ED1}"/>
            </c:ext>
          </c:extLst>
        </c:ser>
        <c:ser>
          <c:idx val="3"/>
          <c:order val="3"/>
          <c:tx>
            <c:strRef>
              <c:f>Sheet1!$E$1</c:f>
              <c:strCache>
                <c:ptCount val="1"/>
                <c:pt idx="0">
                  <c:v>bankinter</c:v>
                </c:pt>
              </c:strCache>
            </c:strRef>
          </c:tx>
          <c:spPr>
            <a:ln w="28575" cap="rnd">
              <a:solidFill>
                <a:schemeClr val="accent4"/>
              </a:solidFill>
              <a:round/>
            </a:ln>
            <a:effectLst/>
          </c:spPr>
          <c:marker>
            <c:symbol val="none"/>
          </c:marker>
          <c:cat>
            <c:strRef>
              <c:f>Sheet1!$A$2:$A$7</c:f>
              <c:strCache>
                <c:ptCount val="6"/>
                <c:pt idx="0">
                  <c:v>Fans</c:v>
                </c:pt>
                <c:pt idx="1">
                  <c:v>Own Posts</c:v>
                </c:pt>
                <c:pt idx="2">
                  <c:v>Interactions Total</c:v>
                </c:pt>
                <c:pt idx="3">
                  <c:v>Response Rate</c:v>
                </c:pt>
                <c:pt idx="4">
                  <c:v>Interaction Rate</c:v>
                </c:pt>
                <c:pt idx="5">
                  <c:v>Fans Change Rate</c:v>
                </c:pt>
              </c:strCache>
            </c:strRef>
          </c:cat>
          <c:val>
            <c:numRef>
              <c:f>Sheet1!$E$2:$E$7</c:f>
              <c:numCache>
                <c:formatCode>General</c:formatCode>
                <c:ptCount val="6"/>
                <c:pt idx="0">
                  <c:v>40.407800000000002</c:v>
                </c:pt>
                <c:pt idx="1">
                  <c:v>18.181799999999999</c:v>
                </c:pt>
                <c:pt idx="2">
                  <c:v>3.1633</c:v>
                </c:pt>
                <c:pt idx="3">
                  <c:v>0</c:v>
                </c:pt>
                <c:pt idx="4">
                  <c:v>16.576000000000001</c:v>
                </c:pt>
                <c:pt idx="5">
                  <c:v>40.5456</c:v>
                </c:pt>
              </c:numCache>
            </c:numRef>
          </c:val>
          <c:extLst>
            <c:ext xmlns:c16="http://schemas.microsoft.com/office/drawing/2014/chart" uri="{C3380CC4-5D6E-409C-BE32-E72D297353CC}">
              <c16:uniqueId val="{00000003-8D63-45F0-AEC1-5C6B77C27ED1}"/>
            </c:ext>
          </c:extLst>
        </c:ser>
        <c:ser>
          <c:idx val="4"/>
          <c:order val="4"/>
          <c:tx>
            <c:strRef>
              <c:f>Sheet1!$F$1</c:f>
              <c:strCache>
                <c:ptCount val="1"/>
                <c:pt idx="0">
                  <c:v>BBVA España</c:v>
                </c:pt>
              </c:strCache>
            </c:strRef>
          </c:tx>
          <c:spPr>
            <a:ln w="28575" cap="rnd">
              <a:solidFill>
                <a:schemeClr val="accent5"/>
              </a:solidFill>
              <a:round/>
            </a:ln>
            <a:effectLst/>
          </c:spPr>
          <c:marker>
            <c:symbol val="none"/>
          </c:marker>
          <c:cat>
            <c:strRef>
              <c:f>Sheet1!$A$2:$A$7</c:f>
              <c:strCache>
                <c:ptCount val="6"/>
                <c:pt idx="0">
                  <c:v>Fans</c:v>
                </c:pt>
                <c:pt idx="1">
                  <c:v>Own Posts</c:v>
                </c:pt>
                <c:pt idx="2">
                  <c:v>Interactions Total</c:v>
                </c:pt>
                <c:pt idx="3">
                  <c:v>Response Rate</c:v>
                </c:pt>
                <c:pt idx="4">
                  <c:v>Interaction Rate</c:v>
                </c:pt>
                <c:pt idx="5">
                  <c:v>Fans Change Rate</c:v>
                </c:pt>
              </c:strCache>
            </c:strRef>
          </c:cat>
          <c:val>
            <c:numRef>
              <c:f>Sheet1!$F$2:$F$7</c:f>
              <c:numCache>
                <c:formatCode>General</c:formatCode>
                <c:ptCount val="6"/>
                <c:pt idx="0">
                  <c:v>66.427099999999996</c:v>
                </c:pt>
                <c:pt idx="1">
                  <c:v>100</c:v>
                </c:pt>
                <c:pt idx="2">
                  <c:v>100</c:v>
                </c:pt>
                <c:pt idx="3">
                  <c:v>0</c:v>
                </c:pt>
                <c:pt idx="4">
                  <c:v>58.010199999999998</c:v>
                </c:pt>
                <c:pt idx="5">
                  <c:v>81.582999999999998</c:v>
                </c:pt>
              </c:numCache>
            </c:numRef>
          </c:val>
          <c:extLst>
            <c:ext xmlns:c16="http://schemas.microsoft.com/office/drawing/2014/chart" uri="{C3380CC4-5D6E-409C-BE32-E72D297353CC}">
              <c16:uniqueId val="{00000004-8D63-45F0-AEC1-5C6B77C27ED1}"/>
            </c:ext>
          </c:extLst>
        </c:ser>
        <c:dLbls>
          <c:showLegendKey val="0"/>
          <c:showVal val="0"/>
          <c:showCatName val="0"/>
          <c:showSerName val="0"/>
          <c:showPercent val="0"/>
          <c:showBubbleSize val="0"/>
        </c:dLbls>
        <c:axId val="275092512"/>
        <c:axId val="275090216"/>
      </c:radarChart>
      <c:catAx>
        <c:axId val="27509251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5090216"/>
        <c:crosses val="autoZero"/>
        <c:auto val="1"/>
        <c:lblAlgn val="ctr"/>
        <c:lblOffset val="100"/>
        <c:noMultiLvlLbl val="0"/>
      </c:catAx>
      <c:valAx>
        <c:axId val="27509021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509251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Banco Santander España</c:v>
                </c:pt>
              </c:strCache>
            </c:strRef>
          </c:tx>
          <c:spPr>
            <a:ln w="28575" cap="rnd">
              <a:solidFill>
                <a:schemeClr val="accent1"/>
              </a:solidFill>
              <a:round/>
            </a:ln>
            <a:effectLst/>
          </c:spPr>
          <c:marker>
            <c:symbol val="none"/>
          </c:marker>
          <c:cat>
            <c:numRef>
              <c:f>Sheet1!$A$2:$A$8</c:f>
              <c:numCache>
                <c:formatCode>m/d/yyyy</c:formatCode>
                <c:ptCount val="7"/>
                <c:pt idx="0">
                  <c:v>43151</c:v>
                </c:pt>
                <c:pt idx="1">
                  <c:v>43152</c:v>
                </c:pt>
                <c:pt idx="2">
                  <c:v>43153</c:v>
                </c:pt>
                <c:pt idx="3">
                  <c:v>43154</c:v>
                </c:pt>
                <c:pt idx="4">
                  <c:v>43155</c:v>
                </c:pt>
                <c:pt idx="5">
                  <c:v>43156</c:v>
                </c:pt>
                <c:pt idx="6">
                  <c:v>43157</c:v>
                </c:pt>
              </c:numCache>
            </c:numRef>
          </c:cat>
          <c:val>
            <c:numRef>
              <c:f>Sheet1!$B$2:$B$8</c:f>
              <c:numCache>
                <c:formatCode>General</c:formatCode>
                <c:ptCount val="7"/>
                <c:pt idx="0">
                  <c:v>0.54811730942145998</c:v>
                </c:pt>
                <c:pt idx="1">
                  <c:v>3.0149949852634E-2</c:v>
                </c:pt>
                <c:pt idx="2">
                  <c:v>5.7176231901877997E-2</c:v>
                </c:pt>
                <c:pt idx="3">
                  <c:v>9.9845163193078998E-2</c:v>
                </c:pt>
                <c:pt idx="4">
                  <c:v>0</c:v>
                </c:pt>
                <c:pt idx="5">
                  <c:v>0</c:v>
                </c:pt>
                <c:pt idx="6">
                  <c:v>0.26630668221144999</c:v>
                </c:pt>
              </c:numCache>
            </c:numRef>
          </c:val>
          <c:smooth val="0"/>
          <c:extLst>
            <c:ext xmlns:c16="http://schemas.microsoft.com/office/drawing/2014/chart" uri="{C3380CC4-5D6E-409C-BE32-E72D297353CC}">
              <c16:uniqueId val="{00000000-5603-4146-9C02-2AF20FDFFFCF}"/>
            </c:ext>
          </c:extLst>
        </c:ser>
        <c:ser>
          <c:idx val="1"/>
          <c:order val="1"/>
          <c:tx>
            <c:strRef>
              <c:f>Sheet1!$C$1</c:f>
              <c:strCache>
                <c:ptCount val="1"/>
                <c:pt idx="0">
                  <c:v>Banco Sabadell</c:v>
                </c:pt>
              </c:strCache>
            </c:strRef>
          </c:tx>
          <c:spPr>
            <a:ln w="28575" cap="rnd">
              <a:solidFill>
                <a:schemeClr val="accent2"/>
              </a:solidFill>
              <a:round/>
            </a:ln>
            <a:effectLst/>
          </c:spPr>
          <c:marker>
            <c:symbol val="none"/>
          </c:marker>
          <c:cat>
            <c:numRef>
              <c:f>Sheet1!$A$2:$A$8</c:f>
              <c:numCache>
                <c:formatCode>m/d/yyyy</c:formatCode>
                <c:ptCount val="7"/>
                <c:pt idx="0">
                  <c:v>43151</c:v>
                </c:pt>
                <c:pt idx="1">
                  <c:v>43152</c:v>
                </c:pt>
                <c:pt idx="2">
                  <c:v>43153</c:v>
                </c:pt>
                <c:pt idx="3">
                  <c:v>43154</c:v>
                </c:pt>
                <c:pt idx="4">
                  <c:v>43155</c:v>
                </c:pt>
                <c:pt idx="5">
                  <c:v>43156</c:v>
                </c:pt>
                <c:pt idx="6">
                  <c:v>43157</c:v>
                </c:pt>
              </c:numCache>
            </c:numRef>
          </c:cat>
          <c:val>
            <c:numRef>
              <c:f>Sheet1!$C$2:$C$8</c:f>
              <c:numCache>
                <c:formatCode>General</c:formatCode>
                <c:ptCount val="7"/>
                <c:pt idx="0">
                  <c:v>4.3162717278036E-2</c:v>
                </c:pt>
                <c:pt idx="1">
                  <c:v>3.6067029186549998E-2</c:v>
                </c:pt>
                <c:pt idx="2">
                  <c:v>3.4216805075184001E-2</c:v>
                </c:pt>
                <c:pt idx="3">
                  <c:v>4.2537451451822E-2</c:v>
                </c:pt>
                <c:pt idx="4">
                  <c:v>0</c:v>
                </c:pt>
                <c:pt idx="5">
                  <c:v>1.2945702026927E-2</c:v>
                </c:pt>
                <c:pt idx="6">
                  <c:v>2.9589081628879001E-2</c:v>
                </c:pt>
              </c:numCache>
            </c:numRef>
          </c:val>
          <c:smooth val="0"/>
          <c:extLst>
            <c:ext xmlns:c16="http://schemas.microsoft.com/office/drawing/2014/chart" uri="{C3380CC4-5D6E-409C-BE32-E72D297353CC}">
              <c16:uniqueId val="{00000001-5603-4146-9C02-2AF20FDFFFCF}"/>
            </c:ext>
          </c:extLst>
        </c:ser>
        <c:ser>
          <c:idx val="2"/>
          <c:order val="2"/>
          <c:tx>
            <c:strRef>
              <c:f>Sheet1!$D$1</c:f>
              <c:strCache>
                <c:ptCount val="1"/>
                <c:pt idx="0">
                  <c:v>ING España</c:v>
                </c:pt>
              </c:strCache>
            </c:strRef>
          </c:tx>
          <c:spPr>
            <a:ln w="28575" cap="rnd">
              <a:solidFill>
                <a:schemeClr val="accent3"/>
              </a:solidFill>
              <a:round/>
            </a:ln>
            <a:effectLst/>
          </c:spPr>
          <c:marker>
            <c:symbol val="none"/>
          </c:marker>
          <c:cat>
            <c:numRef>
              <c:f>Sheet1!$A$2:$A$8</c:f>
              <c:numCache>
                <c:formatCode>m/d/yyyy</c:formatCode>
                <c:ptCount val="7"/>
                <c:pt idx="0">
                  <c:v>43151</c:v>
                </c:pt>
                <c:pt idx="1">
                  <c:v>43152</c:v>
                </c:pt>
                <c:pt idx="2">
                  <c:v>43153</c:v>
                </c:pt>
                <c:pt idx="3">
                  <c:v>43154</c:v>
                </c:pt>
                <c:pt idx="4">
                  <c:v>43155</c:v>
                </c:pt>
                <c:pt idx="5">
                  <c:v>43156</c:v>
                </c:pt>
                <c:pt idx="6">
                  <c:v>43157</c:v>
                </c:pt>
              </c:numCache>
            </c:numRef>
          </c:cat>
          <c:val>
            <c:numRef>
              <c:f>Sheet1!$D$2:$D$8</c:f>
              <c:numCache>
                <c:formatCode>General</c:formatCode>
                <c:ptCount val="7"/>
                <c:pt idx="0">
                  <c:v>1.2892732465884E-2</c:v>
                </c:pt>
                <c:pt idx="1">
                  <c:v>2.6373504344687999E-2</c:v>
                </c:pt>
                <c:pt idx="2">
                  <c:v>6.4762131334959006E-2</c:v>
                </c:pt>
                <c:pt idx="3">
                  <c:v>7.1357214214357E-3</c:v>
                </c:pt>
                <c:pt idx="4">
                  <c:v>0</c:v>
                </c:pt>
                <c:pt idx="5">
                  <c:v>0</c:v>
                </c:pt>
                <c:pt idx="6">
                  <c:v>1.8619465660951001E-2</c:v>
                </c:pt>
              </c:numCache>
            </c:numRef>
          </c:val>
          <c:smooth val="0"/>
          <c:extLst>
            <c:ext xmlns:c16="http://schemas.microsoft.com/office/drawing/2014/chart" uri="{C3380CC4-5D6E-409C-BE32-E72D297353CC}">
              <c16:uniqueId val="{00000002-5603-4146-9C02-2AF20FDFFFCF}"/>
            </c:ext>
          </c:extLst>
        </c:ser>
        <c:ser>
          <c:idx val="3"/>
          <c:order val="3"/>
          <c:tx>
            <c:strRef>
              <c:f>Sheet1!$E$1</c:f>
              <c:strCache>
                <c:ptCount val="1"/>
                <c:pt idx="0">
                  <c:v>bankinter</c:v>
                </c:pt>
              </c:strCache>
            </c:strRef>
          </c:tx>
          <c:spPr>
            <a:ln w="28575" cap="rnd">
              <a:solidFill>
                <a:schemeClr val="accent4"/>
              </a:solidFill>
              <a:round/>
            </a:ln>
            <a:effectLst/>
          </c:spPr>
          <c:marker>
            <c:symbol val="none"/>
          </c:marker>
          <c:cat>
            <c:numRef>
              <c:f>Sheet1!$A$2:$A$8</c:f>
              <c:numCache>
                <c:formatCode>m/d/yyyy</c:formatCode>
                <c:ptCount val="7"/>
                <c:pt idx="0">
                  <c:v>43151</c:v>
                </c:pt>
                <c:pt idx="1">
                  <c:v>43152</c:v>
                </c:pt>
                <c:pt idx="2">
                  <c:v>43153</c:v>
                </c:pt>
                <c:pt idx="3">
                  <c:v>43154</c:v>
                </c:pt>
                <c:pt idx="4">
                  <c:v>43155</c:v>
                </c:pt>
                <c:pt idx="5">
                  <c:v>43156</c:v>
                </c:pt>
                <c:pt idx="6">
                  <c:v>43157</c:v>
                </c:pt>
              </c:numCache>
            </c:numRef>
          </c:cat>
          <c:val>
            <c:numRef>
              <c:f>Sheet1!$E$2:$E$8</c:f>
              <c:numCache>
                <c:formatCode>General</c:formatCode>
                <c:ptCount val="7"/>
                <c:pt idx="0">
                  <c:v>0</c:v>
                </c:pt>
                <c:pt idx="1">
                  <c:v>4.5159136871454002E-2</c:v>
                </c:pt>
                <c:pt idx="2">
                  <c:v>0</c:v>
                </c:pt>
                <c:pt idx="3">
                  <c:v>0</c:v>
                </c:pt>
                <c:pt idx="4">
                  <c:v>0</c:v>
                </c:pt>
                <c:pt idx="5">
                  <c:v>0</c:v>
                </c:pt>
                <c:pt idx="6">
                  <c:v>1.5686889681948001E-2</c:v>
                </c:pt>
              </c:numCache>
            </c:numRef>
          </c:val>
          <c:smooth val="0"/>
          <c:extLst>
            <c:ext xmlns:c16="http://schemas.microsoft.com/office/drawing/2014/chart" uri="{C3380CC4-5D6E-409C-BE32-E72D297353CC}">
              <c16:uniqueId val="{00000003-5603-4146-9C02-2AF20FDFFFCF}"/>
            </c:ext>
          </c:extLst>
        </c:ser>
        <c:ser>
          <c:idx val="4"/>
          <c:order val="4"/>
          <c:tx>
            <c:strRef>
              <c:f>Sheet1!$F$1</c:f>
              <c:strCache>
                <c:ptCount val="1"/>
                <c:pt idx="0">
                  <c:v>BBVA España</c:v>
                </c:pt>
              </c:strCache>
            </c:strRef>
          </c:tx>
          <c:spPr>
            <a:ln w="28575" cap="rnd">
              <a:solidFill>
                <a:schemeClr val="accent5"/>
              </a:solidFill>
              <a:round/>
            </a:ln>
            <a:effectLst/>
          </c:spPr>
          <c:marker>
            <c:symbol val="none"/>
          </c:marker>
          <c:cat>
            <c:numRef>
              <c:f>Sheet1!$A$2:$A$8</c:f>
              <c:numCache>
                <c:formatCode>m/d/yyyy</c:formatCode>
                <c:ptCount val="7"/>
                <c:pt idx="0">
                  <c:v>43151</c:v>
                </c:pt>
                <c:pt idx="1">
                  <c:v>43152</c:v>
                </c:pt>
                <c:pt idx="2">
                  <c:v>43153</c:v>
                </c:pt>
                <c:pt idx="3">
                  <c:v>43154</c:v>
                </c:pt>
                <c:pt idx="4">
                  <c:v>43155</c:v>
                </c:pt>
                <c:pt idx="5">
                  <c:v>43156</c:v>
                </c:pt>
                <c:pt idx="6">
                  <c:v>43157</c:v>
                </c:pt>
              </c:numCache>
            </c:numRef>
          </c:cat>
          <c:val>
            <c:numRef>
              <c:f>Sheet1!$F$2:$F$8</c:f>
              <c:numCache>
                <c:formatCode>General</c:formatCode>
                <c:ptCount val="7"/>
                <c:pt idx="0">
                  <c:v>6.5232352853167003E-2</c:v>
                </c:pt>
                <c:pt idx="1">
                  <c:v>5.7131234333778001E-2</c:v>
                </c:pt>
                <c:pt idx="2">
                  <c:v>3.7670864277258E-2</c:v>
                </c:pt>
                <c:pt idx="3">
                  <c:v>0.41711984127932999</c:v>
                </c:pt>
                <c:pt idx="4">
                  <c:v>1.0749926840776001E-2</c:v>
                </c:pt>
                <c:pt idx="5">
                  <c:v>1.6712825900105002E-2</c:v>
                </c:pt>
                <c:pt idx="6">
                  <c:v>0</c:v>
                </c:pt>
              </c:numCache>
            </c:numRef>
          </c:val>
          <c:smooth val="0"/>
          <c:extLst>
            <c:ext xmlns:c16="http://schemas.microsoft.com/office/drawing/2014/chart" uri="{C3380CC4-5D6E-409C-BE32-E72D297353CC}">
              <c16:uniqueId val="{00000004-5603-4146-9C02-2AF20FDFFFCF}"/>
            </c:ext>
          </c:extLst>
        </c:ser>
        <c:dLbls>
          <c:showLegendKey val="0"/>
          <c:showVal val="0"/>
          <c:showCatName val="0"/>
          <c:showSerName val="0"/>
          <c:showPercent val="0"/>
          <c:showBubbleSize val="0"/>
        </c:dLbls>
        <c:smooth val="0"/>
        <c:axId val="330568616"/>
        <c:axId val="330574520"/>
      </c:lineChart>
      <c:dateAx>
        <c:axId val="33056861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0574520"/>
        <c:crosses val="autoZero"/>
        <c:auto val="1"/>
        <c:lblOffset val="100"/>
        <c:baseTimeUnit val="days"/>
      </c:dateAx>
      <c:valAx>
        <c:axId val="33057452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056861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Banco Santander España</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137</c:v>
                </c:pt>
                <c:pt idx="1">
                  <c:v>156</c:v>
                </c:pt>
                <c:pt idx="2">
                  <c:v>138</c:v>
                </c:pt>
                <c:pt idx="3">
                  <c:v>130</c:v>
                </c:pt>
                <c:pt idx="4">
                  <c:v>64</c:v>
                </c:pt>
                <c:pt idx="5">
                  <c:v>58</c:v>
                </c:pt>
                <c:pt idx="6">
                  <c:v>60</c:v>
                </c:pt>
              </c:numCache>
            </c:numRef>
          </c:val>
          <c:extLst>
            <c:ext xmlns:c16="http://schemas.microsoft.com/office/drawing/2014/chart" uri="{C3380CC4-5D6E-409C-BE32-E72D297353CC}">
              <c16:uniqueId val="{00000000-1442-43F0-94F1-7AAB60429BFC}"/>
            </c:ext>
          </c:extLst>
        </c:ser>
        <c:ser>
          <c:idx val="1"/>
          <c:order val="1"/>
          <c:tx>
            <c:strRef>
              <c:f>Sheet1!$C$1</c:f>
              <c:strCache>
                <c:ptCount val="1"/>
                <c:pt idx="0">
                  <c:v>Banco Sabadell</c:v>
                </c:pt>
              </c:strCache>
            </c:strRef>
          </c:tx>
          <c:spPr>
            <a:solidFill>
              <a:schemeClr val="accent2"/>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Sheet1!$C$2:$C$8</c:f>
              <c:numCache>
                <c:formatCode>General</c:formatCode>
                <c:ptCount val="7"/>
                <c:pt idx="0">
                  <c:v>8</c:v>
                </c:pt>
                <c:pt idx="1">
                  <c:v>9</c:v>
                </c:pt>
                <c:pt idx="2">
                  <c:v>4</c:v>
                </c:pt>
                <c:pt idx="3">
                  <c:v>-2</c:v>
                </c:pt>
                <c:pt idx="4">
                  <c:v>8</c:v>
                </c:pt>
                <c:pt idx="5">
                  <c:v>0</c:v>
                </c:pt>
                <c:pt idx="6">
                  <c:v>-4</c:v>
                </c:pt>
              </c:numCache>
            </c:numRef>
          </c:val>
          <c:extLst>
            <c:ext xmlns:c16="http://schemas.microsoft.com/office/drawing/2014/chart" uri="{C3380CC4-5D6E-409C-BE32-E72D297353CC}">
              <c16:uniqueId val="{00000001-1442-43F0-94F1-7AAB60429BFC}"/>
            </c:ext>
          </c:extLst>
        </c:ser>
        <c:ser>
          <c:idx val="2"/>
          <c:order val="2"/>
          <c:tx>
            <c:strRef>
              <c:f>Sheet1!$D$1</c:f>
              <c:strCache>
                <c:ptCount val="1"/>
                <c:pt idx="0">
                  <c:v>ING España</c:v>
                </c:pt>
              </c:strCache>
            </c:strRef>
          </c:tx>
          <c:spPr>
            <a:solidFill>
              <a:schemeClr val="accent3"/>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Sheet1!$D$2:$D$8</c:f>
              <c:numCache>
                <c:formatCode>General</c:formatCode>
                <c:ptCount val="7"/>
                <c:pt idx="0">
                  <c:v>53</c:v>
                </c:pt>
                <c:pt idx="1">
                  <c:v>79</c:v>
                </c:pt>
                <c:pt idx="2">
                  <c:v>55</c:v>
                </c:pt>
                <c:pt idx="3">
                  <c:v>61</c:v>
                </c:pt>
                <c:pt idx="4">
                  <c:v>33</c:v>
                </c:pt>
                <c:pt idx="5">
                  <c:v>50</c:v>
                </c:pt>
                <c:pt idx="6">
                  <c:v>79</c:v>
                </c:pt>
              </c:numCache>
            </c:numRef>
          </c:val>
          <c:extLst>
            <c:ext xmlns:c16="http://schemas.microsoft.com/office/drawing/2014/chart" uri="{C3380CC4-5D6E-409C-BE32-E72D297353CC}">
              <c16:uniqueId val="{00000002-1442-43F0-94F1-7AAB60429BFC}"/>
            </c:ext>
          </c:extLst>
        </c:ser>
        <c:ser>
          <c:idx val="3"/>
          <c:order val="3"/>
          <c:tx>
            <c:strRef>
              <c:f>Sheet1!$E$1</c:f>
              <c:strCache>
                <c:ptCount val="1"/>
                <c:pt idx="0">
                  <c:v>bankinter</c:v>
                </c:pt>
              </c:strCache>
            </c:strRef>
          </c:tx>
          <c:spPr>
            <a:solidFill>
              <a:schemeClr val="accent4"/>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Sheet1!$E$2:$E$8</c:f>
              <c:numCache>
                <c:formatCode>General</c:formatCode>
                <c:ptCount val="7"/>
                <c:pt idx="0">
                  <c:v>27</c:v>
                </c:pt>
                <c:pt idx="1">
                  <c:v>28</c:v>
                </c:pt>
                <c:pt idx="2">
                  <c:v>26</c:v>
                </c:pt>
                <c:pt idx="3">
                  <c:v>21</c:v>
                </c:pt>
                <c:pt idx="4">
                  <c:v>17</c:v>
                </c:pt>
                <c:pt idx="5">
                  <c:v>33</c:v>
                </c:pt>
                <c:pt idx="6">
                  <c:v>37</c:v>
                </c:pt>
              </c:numCache>
            </c:numRef>
          </c:val>
          <c:extLst>
            <c:ext xmlns:c16="http://schemas.microsoft.com/office/drawing/2014/chart" uri="{C3380CC4-5D6E-409C-BE32-E72D297353CC}">
              <c16:uniqueId val="{00000003-1442-43F0-94F1-7AAB60429BFC}"/>
            </c:ext>
          </c:extLst>
        </c:ser>
        <c:ser>
          <c:idx val="4"/>
          <c:order val="4"/>
          <c:tx>
            <c:strRef>
              <c:f>Sheet1!$F$1</c:f>
              <c:strCache>
                <c:ptCount val="1"/>
                <c:pt idx="0">
                  <c:v>BBVA España</c:v>
                </c:pt>
              </c:strCache>
            </c:strRef>
          </c:tx>
          <c:spPr>
            <a:solidFill>
              <a:schemeClr val="accent5"/>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Sheet1!$F$2:$F$8</c:f>
              <c:numCache>
                <c:formatCode>General</c:formatCode>
                <c:ptCount val="7"/>
                <c:pt idx="0">
                  <c:v>111</c:v>
                </c:pt>
                <c:pt idx="1">
                  <c:v>46</c:v>
                </c:pt>
                <c:pt idx="2">
                  <c:v>82</c:v>
                </c:pt>
                <c:pt idx="3">
                  <c:v>77</c:v>
                </c:pt>
                <c:pt idx="4">
                  <c:v>122</c:v>
                </c:pt>
                <c:pt idx="5">
                  <c:v>89</c:v>
                </c:pt>
                <c:pt idx="6">
                  <c:v>97</c:v>
                </c:pt>
              </c:numCache>
            </c:numRef>
          </c:val>
          <c:extLst>
            <c:ext xmlns:c16="http://schemas.microsoft.com/office/drawing/2014/chart" uri="{C3380CC4-5D6E-409C-BE32-E72D297353CC}">
              <c16:uniqueId val="{00000004-1442-43F0-94F1-7AAB60429BFC}"/>
            </c:ext>
          </c:extLst>
        </c:ser>
        <c:dLbls>
          <c:showLegendKey val="0"/>
          <c:showVal val="0"/>
          <c:showCatName val="0"/>
          <c:showSerName val="0"/>
          <c:showPercent val="0"/>
          <c:showBubbleSize val="0"/>
        </c:dLbls>
        <c:gapWidth val="219"/>
        <c:overlap val="-27"/>
        <c:axId val="330573208"/>
        <c:axId val="275087920"/>
      </c:barChart>
      <c:catAx>
        <c:axId val="33057320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5087920"/>
        <c:crosses val="autoZero"/>
        <c:auto val="1"/>
        <c:lblAlgn val="ctr"/>
        <c:lblOffset val="100"/>
        <c:noMultiLvlLbl val="0"/>
      </c:catAx>
      <c:valAx>
        <c:axId val="27508792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057320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Banco Santander España</c:v>
                </c:pt>
              </c:strCache>
            </c:strRef>
          </c:tx>
          <c:spPr>
            <a:ln w="28575" cap="rnd">
              <a:solidFill>
                <a:schemeClr val="accent1"/>
              </a:solidFill>
              <a:round/>
            </a:ln>
            <a:effectLst/>
          </c:spPr>
          <c:marker>
            <c:symbol val="none"/>
          </c:marker>
          <c:cat>
            <c:numRef>
              <c:f>Sheet1!$A$2:$A$8</c:f>
              <c:numCache>
                <c:formatCode>m/d/yyyy</c:formatCode>
                <c:ptCount val="7"/>
                <c:pt idx="0">
                  <c:v>43151</c:v>
                </c:pt>
                <c:pt idx="1">
                  <c:v>43152</c:v>
                </c:pt>
                <c:pt idx="2">
                  <c:v>43153</c:v>
                </c:pt>
                <c:pt idx="3">
                  <c:v>43154</c:v>
                </c:pt>
                <c:pt idx="4">
                  <c:v>43155</c:v>
                </c:pt>
                <c:pt idx="5">
                  <c:v>43156</c:v>
                </c:pt>
                <c:pt idx="6">
                  <c:v>43157</c:v>
                </c:pt>
              </c:numCache>
            </c:numRef>
          </c:cat>
          <c:val>
            <c:numRef>
              <c:f>Sheet1!$B$2:$B$8</c:f>
              <c:numCache>
                <c:formatCode>General</c:formatCode>
                <c:ptCount val="7"/>
                <c:pt idx="0">
                  <c:v>156</c:v>
                </c:pt>
                <c:pt idx="1">
                  <c:v>138</c:v>
                </c:pt>
                <c:pt idx="2">
                  <c:v>130</c:v>
                </c:pt>
                <c:pt idx="3">
                  <c:v>64</c:v>
                </c:pt>
                <c:pt idx="4">
                  <c:v>58</c:v>
                </c:pt>
                <c:pt idx="5">
                  <c:v>60</c:v>
                </c:pt>
                <c:pt idx="6">
                  <c:v>137</c:v>
                </c:pt>
              </c:numCache>
            </c:numRef>
          </c:val>
          <c:smooth val="0"/>
          <c:extLst>
            <c:ext xmlns:c16="http://schemas.microsoft.com/office/drawing/2014/chart" uri="{C3380CC4-5D6E-409C-BE32-E72D297353CC}">
              <c16:uniqueId val="{00000000-909C-4227-8AE9-1D120688BD8F}"/>
            </c:ext>
          </c:extLst>
        </c:ser>
        <c:ser>
          <c:idx val="1"/>
          <c:order val="1"/>
          <c:tx>
            <c:strRef>
              <c:f>Sheet1!$C$1</c:f>
              <c:strCache>
                <c:ptCount val="1"/>
                <c:pt idx="0">
                  <c:v>Banco Sabadell</c:v>
                </c:pt>
              </c:strCache>
            </c:strRef>
          </c:tx>
          <c:spPr>
            <a:ln w="28575" cap="rnd">
              <a:solidFill>
                <a:schemeClr val="accent2"/>
              </a:solidFill>
              <a:round/>
            </a:ln>
            <a:effectLst/>
          </c:spPr>
          <c:marker>
            <c:symbol val="none"/>
          </c:marker>
          <c:cat>
            <c:numRef>
              <c:f>Sheet1!$A$2:$A$8</c:f>
              <c:numCache>
                <c:formatCode>m/d/yyyy</c:formatCode>
                <c:ptCount val="7"/>
                <c:pt idx="0">
                  <c:v>43151</c:v>
                </c:pt>
                <c:pt idx="1">
                  <c:v>43152</c:v>
                </c:pt>
                <c:pt idx="2">
                  <c:v>43153</c:v>
                </c:pt>
                <c:pt idx="3">
                  <c:v>43154</c:v>
                </c:pt>
                <c:pt idx="4">
                  <c:v>43155</c:v>
                </c:pt>
                <c:pt idx="5">
                  <c:v>43156</c:v>
                </c:pt>
                <c:pt idx="6">
                  <c:v>43157</c:v>
                </c:pt>
              </c:numCache>
            </c:numRef>
          </c:cat>
          <c:val>
            <c:numRef>
              <c:f>Sheet1!$C$2:$C$8</c:f>
              <c:numCache>
                <c:formatCode>General</c:formatCode>
                <c:ptCount val="7"/>
                <c:pt idx="0">
                  <c:v>9</c:v>
                </c:pt>
                <c:pt idx="1">
                  <c:v>4</c:v>
                </c:pt>
                <c:pt idx="2">
                  <c:v>-2</c:v>
                </c:pt>
                <c:pt idx="3">
                  <c:v>8</c:v>
                </c:pt>
                <c:pt idx="4">
                  <c:v>0</c:v>
                </c:pt>
                <c:pt idx="5">
                  <c:v>-4</c:v>
                </c:pt>
                <c:pt idx="6">
                  <c:v>8</c:v>
                </c:pt>
              </c:numCache>
            </c:numRef>
          </c:val>
          <c:smooth val="0"/>
          <c:extLst>
            <c:ext xmlns:c16="http://schemas.microsoft.com/office/drawing/2014/chart" uri="{C3380CC4-5D6E-409C-BE32-E72D297353CC}">
              <c16:uniqueId val="{00000001-909C-4227-8AE9-1D120688BD8F}"/>
            </c:ext>
          </c:extLst>
        </c:ser>
        <c:ser>
          <c:idx val="2"/>
          <c:order val="2"/>
          <c:tx>
            <c:strRef>
              <c:f>Sheet1!$D$1</c:f>
              <c:strCache>
                <c:ptCount val="1"/>
                <c:pt idx="0">
                  <c:v>ING España</c:v>
                </c:pt>
              </c:strCache>
            </c:strRef>
          </c:tx>
          <c:spPr>
            <a:ln w="28575" cap="rnd">
              <a:solidFill>
                <a:schemeClr val="accent3"/>
              </a:solidFill>
              <a:round/>
            </a:ln>
            <a:effectLst/>
          </c:spPr>
          <c:marker>
            <c:symbol val="none"/>
          </c:marker>
          <c:cat>
            <c:numRef>
              <c:f>Sheet1!$A$2:$A$8</c:f>
              <c:numCache>
                <c:formatCode>m/d/yyyy</c:formatCode>
                <c:ptCount val="7"/>
                <c:pt idx="0">
                  <c:v>43151</c:v>
                </c:pt>
                <c:pt idx="1">
                  <c:v>43152</c:v>
                </c:pt>
                <c:pt idx="2">
                  <c:v>43153</c:v>
                </c:pt>
                <c:pt idx="3">
                  <c:v>43154</c:v>
                </c:pt>
                <c:pt idx="4">
                  <c:v>43155</c:v>
                </c:pt>
                <c:pt idx="5">
                  <c:v>43156</c:v>
                </c:pt>
                <c:pt idx="6">
                  <c:v>43157</c:v>
                </c:pt>
              </c:numCache>
            </c:numRef>
          </c:cat>
          <c:val>
            <c:numRef>
              <c:f>Sheet1!$D$2:$D$8</c:f>
              <c:numCache>
                <c:formatCode>General</c:formatCode>
                <c:ptCount val="7"/>
                <c:pt idx="0">
                  <c:v>79</c:v>
                </c:pt>
                <c:pt idx="1">
                  <c:v>55</c:v>
                </c:pt>
                <c:pt idx="2">
                  <c:v>61</c:v>
                </c:pt>
                <c:pt idx="3">
                  <c:v>33</c:v>
                </c:pt>
                <c:pt idx="4">
                  <c:v>50</c:v>
                </c:pt>
                <c:pt idx="5">
                  <c:v>79</c:v>
                </c:pt>
                <c:pt idx="6">
                  <c:v>53</c:v>
                </c:pt>
              </c:numCache>
            </c:numRef>
          </c:val>
          <c:smooth val="0"/>
          <c:extLst>
            <c:ext xmlns:c16="http://schemas.microsoft.com/office/drawing/2014/chart" uri="{C3380CC4-5D6E-409C-BE32-E72D297353CC}">
              <c16:uniqueId val="{00000002-909C-4227-8AE9-1D120688BD8F}"/>
            </c:ext>
          </c:extLst>
        </c:ser>
        <c:ser>
          <c:idx val="3"/>
          <c:order val="3"/>
          <c:tx>
            <c:strRef>
              <c:f>Sheet1!$E$1</c:f>
              <c:strCache>
                <c:ptCount val="1"/>
                <c:pt idx="0">
                  <c:v>bankinter</c:v>
                </c:pt>
              </c:strCache>
            </c:strRef>
          </c:tx>
          <c:spPr>
            <a:ln w="28575" cap="rnd">
              <a:solidFill>
                <a:schemeClr val="accent4"/>
              </a:solidFill>
              <a:round/>
            </a:ln>
            <a:effectLst/>
          </c:spPr>
          <c:marker>
            <c:symbol val="none"/>
          </c:marker>
          <c:cat>
            <c:numRef>
              <c:f>Sheet1!$A$2:$A$8</c:f>
              <c:numCache>
                <c:formatCode>m/d/yyyy</c:formatCode>
                <c:ptCount val="7"/>
                <c:pt idx="0">
                  <c:v>43151</c:v>
                </c:pt>
                <c:pt idx="1">
                  <c:v>43152</c:v>
                </c:pt>
                <c:pt idx="2">
                  <c:v>43153</c:v>
                </c:pt>
                <c:pt idx="3">
                  <c:v>43154</c:v>
                </c:pt>
                <c:pt idx="4">
                  <c:v>43155</c:v>
                </c:pt>
                <c:pt idx="5">
                  <c:v>43156</c:v>
                </c:pt>
                <c:pt idx="6">
                  <c:v>43157</c:v>
                </c:pt>
              </c:numCache>
            </c:numRef>
          </c:cat>
          <c:val>
            <c:numRef>
              <c:f>Sheet1!$E$2:$E$8</c:f>
              <c:numCache>
                <c:formatCode>General</c:formatCode>
                <c:ptCount val="7"/>
                <c:pt idx="0">
                  <c:v>28</c:v>
                </c:pt>
                <c:pt idx="1">
                  <c:v>26</c:v>
                </c:pt>
                <c:pt idx="2">
                  <c:v>21</c:v>
                </c:pt>
                <c:pt idx="3">
                  <c:v>17</c:v>
                </c:pt>
                <c:pt idx="4">
                  <c:v>33</c:v>
                </c:pt>
                <c:pt idx="5">
                  <c:v>37</c:v>
                </c:pt>
                <c:pt idx="6">
                  <c:v>27</c:v>
                </c:pt>
              </c:numCache>
            </c:numRef>
          </c:val>
          <c:smooth val="0"/>
          <c:extLst>
            <c:ext xmlns:c16="http://schemas.microsoft.com/office/drawing/2014/chart" uri="{C3380CC4-5D6E-409C-BE32-E72D297353CC}">
              <c16:uniqueId val="{00000003-909C-4227-8AE9-1D120688BD8F}"/>
            </c:ext>
          </c:extLst>
        </c:ser>
        <c:ser>
          <c:idx val="4"/>
          <c:order val="4"/>
          <c:tx>
            <c:strRef>
              <c:f>Sheet1!$F$1</c:f>
              <c:strCache>
                <c:ptCount val="1"/>
                <c:pt idx="0">
                  <c:v>BBVA España</c:v>
                </c:pt>
              </c:strCache>
            </c:strRef>
          </c:tx>
          <c:spPr>
            <a:ln w="28575" cap="rnd">
              <a:solidFill>
                <a:schemeClr val="accent5"/>
              </a:solidFill>
              <a:round/>
            </a:ln>
            <a:effectLst/>
          </c:spPr>
          <c:marker>
            <c:symbol val="none"/>
          </c:marker>
          <c:cat>
            <c:numRef>
              <c:f>Sheet1!$A$2:$A$8</c:f>
              <c:numCache>
                <c:formatCode>m/d/yyyy</c:formatCode>
                <c:ptCount val="7"/>
                <c:pt idx="0">
                  <c:v>43151</c:v>
                </c:pt>
                <c:pt idx="1">
                  <c:v>43152</c:v>
                </c:pt>
                <c:pt idx="2">
                  <c:v>43153</c:v>
                </c:pt>
                <c:pt idx="3">
                  <c:v>43154</c:v>
                </c:pt>
                <c:pt idx="4">
                  <c:v>43155</c:v>
                </c:pt>
                <c:pt idx="5">
                  <c:v>43156</c:v>
                </c:pt>
                <c:pt idx="6">
                  <c:v>43157</c:v>
                </c:pt>
              </c:numCache>
            </c:numRef>
          </c:cat>
          <c:val>
            <c:numRef>
              <c:f>Sheet1!$F$2:$F$8</c:f>
              <c:numCache>
                <c:formatCode>General</c:formatCode>
                <c:ptCount val="7"/>
                <c:pt idx="0">
                  <c:v>46</c:v>
                </c:pt>
                <c:pt idx="1">
                  <c:v>82</c:v>
                </c:pt>
                <c:pt idx="2">
                  <c:v>77</c:v>
                </c:pt>
                <c:pt idx="3">
                  <c:v>122</c:v>
                </c:pt>
                <c:pt idx="4">
                  <c:v>89</c:v>
                </c:pt>
                <c:pt idx="5">
                  <c:v>97</c:v>
                </c:pt>
                <c:pt idx="6">
                  <c:v>111</c:v>
                </c:pt>
              </c:numCache>
            </c:numRef>
          </c:val>
          <c:smooth val="0"/>
          <c:extLst>
            <c:ext xmlns:c16="http://schemas.microsoft.com/office/drawing/2014/chart" uri="{C3380CC4-5D6E-409C-BE32-E72D297353CC}">
              <c16:uniqueId val="{00000004-909C-4227-8AE9-1D120688BD8F}"/>
            </c:ext>
          </c:extLst>
        </c:ser>
        <c:dLbls>
          <c:showLegendKey val="0"/>
          <c:showVal val="0"/>
          <c:showCatName val="0"/>
          <c:showSerName val="0"/>
          <c:showPercent val="0"/>
          <c:showBubbleSize val="0"/>
        </c:dLbls>
        <c:smooth val="0"/>
        <c:axId val="330321240"/>
        <c:axId val="330320912"/>
      </c:lineChart>
      <c:dateAx>
        <c:axId val="33032124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0320912"/>
        <c:crosses val="autoZero"/>
        <c:auto val="1"/>
        <c:lblOffset val="100"/>
        <c:baseTimeUnit val="days"/>
      </c:dateAx>
      <c:valAx>
        <c:axId val="33032091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032124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Banco Santander España</c:v>
                </c:pt>
              </c:strCache>
            </c:strRef>
          </c:tx>
          <c:spPr>
            <a:ln w="28575" cap="rnd">
              <a:solidFill>
                <a:schemeClr val="accent1"/>
              </a:solidFill>
              <a:round/>
            </a:ln>
            <a:effectLst/>
          </c:spPr>
          <c:marker>
            <c:symbol val="none"/>
          </c:marker>
          <c:cat>
            <c:numRef>
              <c:f>Sheet1!$A$2:$A$8</c:f>
              <c:numCache>
                <c:formatCode>m/d/yyyy</c:formatCode>
                <c:ptCount val="7"/>
                <c:pt idx="0">
                  <c:v>43151</c:v>
                </c:pt>
                <c:pt idx="1">
                  <c:v>43152</c:v>
                </c:pt>
                <c:pt idx="2">
                  <c:v>43153</c:v>
                </c:pt>
                <c:pt idx="3">
                  <c:v>43154</c:v>
                </c:pt>
                <c:pt idx="4">
                  <c:v>43155</c:v>
                </c:pt>
                <c:pt idx="5">
                  <c:v>43156</c:v>
                </c:pt>
                <c:pt idx="6">
                  <c:v>43157</c:v>
                </c:pt>
              </c:numCache>
            </c:numRef>
          </c:cat>
          <c:val>
            <c:numRef>
              <c:f>Sheet1!$B$2:$B$8</c:f>
              <c:numCache>
                <c:formatCode>General</c:formatCode>
                <c:ptCount val="7"/>
                <c:pt idx="0">
                  <c:v>1</c:v>
                </c:pt>
                <c:pt idx="1">
                  <c:v>1</c:v>
                </c:pt>
                <c:pt idx="2">
                  <c:v>1</c:v>
                </c:pt>
                <c:pt idx="3">
                  <c:v>2</c:v>
                </c:pt>
                <c:pt idx="4">
                  <c:v>0</c:v>
                </c:pt>
                <c:pt idx="5">
                  <c:v>0</c:v>
                </c:pt>
                <c:pt idx="6">
                  <c:v>1</c:v>
                </c:pt>
              </c:numCache>
            </c:numRef>
          </c:val>
          <c:smooth val="0"/>
          <c:extLst>
            <c:ext xmlns:c16="http://schemas.microsoft.com/office/drawing/2014/chart" uri="{C3380CC4-5D6E-409C-BE32-E72D297353CC}">
              <c16:uniqueId val="{00000000-D2E0-46FB-B666-792CF62214C5}"/>
            </c:ext>
          </c:extLst>
        </c:ser>
        <c:ser>
          <c:idx val="1"/>
          <c:order val="1"/>
          <c:tx>
            <c:strRef>
              <c:f>Sheet1!$C$1</c:f>
              <c:strCache>
                <c:ptCount val="1"/>
                <c:pt idx="0">
                  <c:v>Banco Sabadell</c:v>
                </c:pt>
              </c:strCache>
            </c:strRef>
          </c:tx>
          <c:spPr>
            <a:ln w="28575" cap="rnd">
              <a:solidFill>
                <a:schemeClr val="accent2"/>
              </a:solidFill>
              <a:round/>
            </a:ln>
            <a:effectLst/>
          </c:spPr>
          <c:marker>
            <c:symbol val="none"/>
          </c:marker>
          <c:cat>
            <c:numRef>
              <c:f>Sheet1!$A$2:$A$8</c:f>
              <c:numCache>
                <c:formatCode>m/d/yyyy</c:formatCode>
                <c:ptCount val="7"/>
                <c:pt idx="0">
                  <c:v>43151</c:v>
                </c:pt>
                <c:pt idx="1">
                  <c:v>43152</c:v>
                </c:pt>
                <c:pt idx="2">
                  <c:v>43153</c:v>
                </c:pt>
                <c:pt idx="3">
                  <c:v>43154</c:v>
                </c:pt>
                <c:pt idx="4">
                  <c:v>43155</c:v>
                </c:pt>
                <c:pt idx="5">
                  <c:v>43156</c:v>
                </c:pt>
                <c:pt idx="6">
                  <c:v>43157</c:v>
                </c:pt>
              </c:numCache>
            </c:numRef>
          </c:cat>
          <c:val>
            <c:numRef>
              <c:f>Sheet1!$C$2:$C$8</c:f>
              <c:numCache>
                <c:formatCode>General</c:formatCode>
                <c:ptCount val="7"/>
                <c:pt idx="0">
                  <c:v>3</c:v>
                </c:pt>
                <c:pt idx="1">
                  <c:v>2</c:v>
                </c:pt>
                <c:pt idx="2">
                  <c:v>2</c:v>
                </c:pt>
                <c:pt idx="3">
                  <c:v>1</c:v>
                </c:pt>
                <c:pt idx="4">
                  <c:v>0</c:v>
                </c:pt>
                <c:pt idx="5">
                  <c:v>1</c:v>
                </c:pt>
                <c:pt idx="6">
                  <c:v>2</c:v>
                </c:pt>
              </c:numCache>
            </c:numRef>
          </c:val>
          <c:smooth val="0"/>
          <c:extLst>
            <c:ext xmlns:c16="http://schemas.microsoft.com/office/drawing/2014/chart" uri="{C3380CC4-5D6E-409C-BE32-E72D297353CC}">
              <c16:uniqueId val="{00000001-D2E0-46FB-B666-792CF62214C5}"/>
            </c:ext>
          </c:extLst>
        </c:ser>
        <c:ser>
          <c:idx val="2"/>
          <c:order val="2"/>
          <c:tx>
            <c:strRef>
              <c:f>Sheet1!$D$1</c:f>
              <c:strCache>
                <c:ptCount val="1"/>
                <c:pt idx="0">
                  <c:v>ING España</c:v>
                </c:pt>
              </c:strCache>
            </c:strRef>
          </c:tx>
          <c:spPr>
            <a:ln w="28575" cap="rnd">
              <a:solidFill>
                <a:schemeClr val="accent3"/>
              </a:solidFill>
              <a:round/>
            </a:ln>
            <a:effectLst/>
          </c:spPr>
          <c:marker>
            <c:symbol val="none"/>
          </c:marker>
          <c:cat>
            <c:numRef>
              <c:f>Sheet1!$A$2:$A$8</c:f>
              <c:numCache>
                <c:formatCode>m/d/yyyy</c:formatCode>
                <c:ptCount val="7"/>
                <c:pt idx="0">
                  <c:v>43151</c:v>
                </c:pt>
                <c:pt idx="1">
                  <c:v>43152</c:v>
                </c:pt>
                <c:pt idx="2">
                  <c:v>43153</c:v>
                </c:pt>
                <c:pt idx="3">
                  <c:v>43154</c:v>
                </c:pt>
                <c:pt idx="4">
                  <c:v>43155</c:v>
                </c:pt>
                <c:pt idx="5">
                  <c:v>43156</c:v>
                </c:pt>
                <c:pt idx="6">
                  <c:v>43157</c:v>
                </c:pt>
              </c:numCache>
            </c:numRef>
          </c:cat>
          <c:val>
            <c:numRef>
              <c:f>Sheet1!$D$2:$D$8</c:f>
              <c:numCache>
                <c:formatCode>General</c:formatCode>
                <c:ptCount val="7"/>
                <c:pt idx="0">
                  <c:v>2</c:v>
                </c:pt>
                <c:pt idx="1">
                  <c:v>2</c:v>
                </c:pt>
                <c:pt idx="2">
                  <c:v>3</c:v>
                </c:pt>
                <c:pt idx="3">
                  <c:v>1</c:v>
                </c:pt>
                <c:pt idx="4">
                  <c:v>0</c:v>
                </c:pt>
                <c:pt idx="5">
                  <c:v>0</c:v>
                </c:pt>
                <c:pt idx="6">
                  <c:v>1</c:v>
                </c:pt>
              </c:numCache>
            </c:numRef>
          </c:val>
          <c:smooth val="0"/>
          <c:extLst>
            <c:ext xmlns:c16="http://schemas.microsoft.com/office/drawing/2014/chart" uri="{C3380CC4-5D6E-409C-BE32-E72D297353CC}">
              <c16:uniqueId val="{00000002-D2E0-46FB-B666-792CF62214C5}"/>
            </c:ext>
          </c:extLst>
        </c:ser>
        <c:ser>
          <c:idx val="3"/>
          <c:order val="3"/>
          <c:tx>
            <c:strRef>
              <c:f>Sheet1!$E$1</c:f>
              <c:strCache>
                <c:ptCount val="1"/>
                <c:pt idx="0">
                  <c:v>bankinter</c:v>
                </c:pt>
              </c:strCache>
            </c:strRef>
          </c:tx>
          <c:spPr>
            <a:ln w="28575" cap="rnd">
              <a:solidFill>
                <a:schemeClr val="accent4"/>
              </a:solidFill>
              <a:round/>
            </a:ln>
            <a:effectLst/>
          </c:spPr>
          <c:marker>
            <c:symbol val="none"/>
          </c:marker>
          <c:cat>
            <c:numRef>
              <c:f>Sheet1!$A$2:$A$8</c:f>
              <c:numCache>
                <c:formatCode>m/d/yyyy</c:formatCode>
                <c:ptCount val="7"/>
                <c:pt idx="0">
                  <c:v>43151</c:v>
                </c:pt>
                <c:pt idx="1">
                  <c:v>43152</c:v>
                </c:pt>
                <c:pt idx="2">
                  <c:v>43153</c:v>
                </c:pt>
                <c:pt idx="3">
                  <c:v>43154</c:v>
                </c:pt>
                <c:pt idx="4">
                  <c:v>43155</c:v>
                </c:pt>
                <c:pt idx="5">
                  <c:v>43156</c:v>
                </c:pt>
                <c:pt idx="6">
                  <c:v>43157</c:v>
                </c:pt>
              </c:numCache>
            </c:numRef>
          </c:cat>
          <c:val>
            <c:numRef>
              <c:f>Sheet1!$E$2:$E$8</c:f>
              <c:numCache>
                <c:formatCode>General</c:formatCode>
                <c:ptCount val="7"/>
                <c:pt idx="0">
                  <c:v>0</c:v>
                </c:pt>
                <c:pt idx="1">
                  <c:v>1</c:v>
                </c:pt>
                <c:pt idx="2">
                  <c:v>0</c:v>
                </c:pt>
                <c:pt idx="3">
                  <c:v>0</c:v>
                </c:pt>
                <c:pt idx="4">
                  <c:v>0</c:v>
                </c:pt>
                <c:pt idx="5">
                  <c:v>0</c:v>
                </c:pt>
                <c:pt idx="6">
                  <c:v>1</c:v>
                </c:pt>
              </c:numCache>
            </c:numRef>
          </c:val>
          <c:smooth val="0"/>
          <c:extLst>
            <c:ext xmlns:c16="http://schemas.microsoft.com/office/drawing/2014/chart" uri="{C3380CC4-5D6E-409C-BE32-E72D297353CC}">
              <c16:uniqueId val="{00000003-D2E0-46FB-B666-792CF62214C5}"/>
            </c:ext>
          </c:extLst>
        </c:ser>
        <c:ser>
          <c:idx val="4"/>
          <c:order val="4"/>
          <c:tx>
            <c:strRef>
              <c:f>Sheet1!$F$1</c:f>
              <c:strCache>
                <c:ptCount val="1"/>
                <c:pt idx="0">
                  <c:v>BBVA España</c:v>
                </c:pt>
              </c:strCache>
            </c:strRef>
          </c:tx>
          <c:spPr>
            <a:ln w="28575" cap="rnd">
              <a:solidFill>
                <a:schemeClr val="accent5"/>
              </a:solidFill>
              <a:round/>
            </a:ln>
            <a:effectLst/>
          </c:spPr>
          <c:marker>
            <c:symbol val="none"/>
          </c:marker>
          <c:cat>
            <c:numRef>
              <c:f>Sheet1!$A$2:$A$8</c:f>
              <c:numCache>
                <c:formatCode>m/d/yyyy</c:formatCode>
                <c:ptCount val="7"/>
                <c:pt idx="0">
                  <c:v>43151</c:v>
                </c:pt>
                <c:pt idx="1">
                  <c:v>43152</c:v>
                </c:pt>
                <c:pt idx="2">
                  <c:v>43153</c:v>
                </c:pt>
                <c:pt idx="3">
                  <c:v>43154</c:v>
                </c:pt>
                <c:pt idx="4">
                  <c:v>43155</c:v>
                </c:pt>
                <c:pt idx="5">
                  <c:v>43156</c:v>
                </c:pt>
                <c:pt idx="6">
                  <c:v>43157</c:v>
                </c:pt>
              </c:numCache>
            </c:numRef>
          </c:cat>
          <c:val>
            <c:numRef>
              <c:f>Sheet1!$F$2:$F$8</c:f>
              <c:numCache>
                <c:formatCode>General</c:formatCode>
                <c:ptCount val="7"/>
                <c:pt idx="0">
                  <c:v>2</c:v>
                </c:pt>
                <c:pt idx="1">
                  <c:v>2</c:v>
                </c:pt>
                <c:pt idx="2">
                  <c:v>1</c:v>
                </c:pt>
                <c:pt idx="3">
                  <c:v>2</c:v>
                </c:pt>
                <c:pt idx="4">
                  <c:v>2</c:v>
                </c:pt>
                <c:pt idx="5">
                  <c:v>2</c:v>
                </c:pt>
                <c:pt idx="6">
                  <c:v>0</c:v>
                </c:pt>
              </c:numCache>
            </c:numRef>
          </c:val>
          <c:smooth val="0"/>
          <c:extLst>
            <c:ext xmlns:c16="http://schemas.microsoft.com/office/drawing/2014/chart" uri="{C3380CC4-5D6E-409C-BE32-E72D297353CC}">
              <c16:uniqueId val="{00000004-D2E0-46FB-B666-792CF62214C5}"/>
            </c:ext>
          </c:extLst>
        </c:ser>
        <c:dLbls>
          <c:showLegendKey val="0"/>
          <c:showVal val="0"/>
          <c:showCatName val="0"/>
          <c:showSerName val="0"/>
          <c:showPercent val="0"/>
          <c:showBubbleSize val="0"/>
        </c:dLbls>
        <c:smooth val="0"/>
        <c:axId val="383126408"/>
        <c:axId val="323276352"/>
      </c:lineChart>
      <c:dateAx>
        <c:axId val="38312640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3276352"/>
        <c:crosses val="autoZero"/>
        <c:auto val="1"/>
        <c:lblOffset val="100"/>
        <c:baseTimeUnit val="days"/>
      </c:dateAx>
      <c:valAx>
        <c:axId val="32327635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312640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Banco Santander España</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1</c:v>
                </c:pt>
                <c:pt idx="1">
                  <c:v>1</c:v>
                </c:pt>
                <c:pt idx="2">
                  <c:v>1</c:v>
                </c:pt>
                <c:pt idx="3">
                  <c:v>1</c:v>
                </c:pt>
                <c:pt idx="4">
                  <c:v>2</c:v>
                </c:pt>
                <c:pt idx="5">
                  <c:v>0</c:v>
                </c:pt>
                <c:pt idx="6">
                  <c:v>0</c:v>
                </c:pt>
              </c:numCache>
            </c:numRef>
          </c:val>
          <c:extLst>
            <c:ext xmlns:c16="http://schemas.microsoft.com/office/drawing/2014/chart" uri="{C3380CC4-5D6E-409C-BE32-E72D297353CC}">
              <c16:uniqueId val="{00000000-A437-408D-BC7C-2657AE490A32}"/>
            </c:ext>
          </c:extLst>
        </c:ser>
        <c:ser>
          <c:idx val="1"/>
          <c:order val="1"/>
          <c:tx>
            <c:strRef>
              <c:f>Sheet1!$C$1</c:f>
              <c:strCache>
                <c:ptCount val="1"/>
                <c:pt idx="0">
                  <c:v>Banco Sabadell</c:v>
                </c:pt>
              </c:strCache>
            </c:strRef>
          </c:tx>
          <c:spPr>
            <a:solidFill>
              <a:schemeClr val="accent2"/>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Sheet1!$C$2:$C$8</c:f>
              <c:numCache>
                <c:formatCode>General</c:formatCode>
                <c:ptCount val="7"/>
                <c:pt idx="0">
                  <c:v>2</c:v>
                </c:pt>
                <c:pt idx="1">
                  <c:v>3</c:v>
                </c:pt>
                <c:pt idx="2">
                  <c:v>2</c:v>
                </c:pt>
                <c:pt idx="3">
                  <c:v>2</c:v>
                </c:pt>
                <c:pt idx="4">
                  <c:v>1</c:v>
                </c:pt>
                <c:pt idx="5">
                  <c:v>0</c:v>
                </c:pt>
                <c:pt idx="6">
                  <c:v>1</c:v>
                </c:pt>
              </c:numCache>
            </c:numRef>
          </c:val>
          <c:extLst>
            <c:ext xmlns:c16="http://schemas.microsoft.com/office/drawing/2014/chart" uri="{C3380CC4-5D6E-409C-BE32-E72D297353CC}">
              <c16:uniqueId val="{00000001-A437-408D-BC7C-2657AE490A32}"/>
            </c:ext>
          </c:extLst>
        </c:ser>
        <c:ser>
          <c:idx val="2"/>
          <c:order val="2"/>
          <c:tx>
            <c:strRef>
              <c:f>Sheet1!$D$1</c:f>
              <c:strCache>
                <c:ptCount val="1"/>
                <c:pt idx="0">
                  <c:v>ING España</c:v>
                </c:pt>
              </c:strCache>
            </c:strRef>
          </c:tx>
          <c:spPr>
            <a:solidFill>
              <a:schemeClr val="accent3"/>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Sheet1!$D$2:$D$8</c:f>
              <c:numCache>
                <c:formatCode>General</c:formatCode>
                <c:ptCount val="7"/>
                <c:pt idx="0">
                  <c:v>1</c:v>
                </c:pt>
                <c:pt idx="1">
                  <c:v>2</c:v>
                </c:pt>
                <c:pt idx="2">
                  <c:v>2</c:v>
                </c:pt>
                <c:pt idx="3">
                  <c:v>3</c:v>
                </c:pt>
                <c:pt idx="4">
                  <c:v>1</c:v>
                </c:pt>
                <c:pt idx="5">
                  <c:v>0</c:v>
                </c:pt>
                <c:pt idx="6">
                  <c:v>0</c:v>
                </c:pt>
              </c:numCache>
            </c:numRef>
          </c:val>
          <c:extLst>
            <c:ext xmlns:c16="http://schemas.microsoft.com/office/drawing/2014/chart" uri="{C3380CC4-5D6E-409C-BE32-E72D297353CC}">
              <c16:uniqueId val="{00000002-A437-408D-BC7C-2657AE490A32}"/>
            </c:ext>
          </c:extLst>
        </c:ser>
        <c:ser>
          <c:idx val="3"/>
          <c:order val="3"/>
          <c:tx>
            <c:strRef>
              <c:f>Sheet1!$E$1</c:f>
              <c:strCache>
                <c:ptCount val="1"/>
                <c:pt idx="0">
                  <c:v>bankinter</c:v>
                </c:pt>
              </c:strCache>
            </c:strRef>
          </c:tx>
          <c:spPr>
            <a:solidFill>
              <a:schemeClr val="accent4"/>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Sheet1!$E$2:$E$8</c:f>
              <c:numCache>
                <c:formatCode>General</c:formatCode>
                <c:ptCount val="7"/>
                <c:pt idx="0">
                  <c:v>1</c:v>
                </c:pt>
                <c:pt idx="1">
                  <c:v>0</c:v>
                </c:pt>
                <c:pt idx="2">
                  <c:v>1</c:v>
                </c:pt>
                <c:pt idx="3">
                  <c:v>0</c:v>
                </c:pt>
                <c:pt idx="4">
                  <c:v>0</c:v>
                </c:pt>
                <c:pt idx="5">
                  <c:v>0</c:v>
                </c:pt>
                <c:pt idx="6">
                  <c:v>0</c:v>
                </c:pt>
              </c:numCache>
            </c:numRef>
          </c:val>
          <c:extLst>
            <c:ext xmlns:c16="http://schemas.microsoft.com/office/drawing/2014/chart" uri="{C3380CC4-5D6E-409C-BE32-E72D297353CC}">
              <c16:uniqueId val="{00000003-A437-408D-BC7C-2657AE490A32}"/>
            </c:ext>
          </c:extLst>
        </c:ser>
        <c:ser>
          <c:idx val="4"/>
          <c:order val="4"/>
          <c:tx>
            <c:strRef>
              <c:f>Sheet1!$F$1</c:f>
              <c:strCache>
                <c:ptCount val="1"/>
                <c:pt idx="0">
                  <c:v>BBVA España</c:v>
                </c:pt>
              </c:strCache>
            </c:strRef>
          </c:tx>
          <c:spPr>
            <a:solidFill>
              <a:schemeClr val="accent5"/>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Sheet1!$F$2:$F$8</c:f>
              <c:numCache>
                <c:formatCode>General</c:formatCode>
                <c:ptCount val="7"/>
                <c:pt idx="0">
                  <c:v>0</c:v>
                </c:pt>
                <c:pt idx="1">
                  <c:v>2</c:v>
                </c:pt>
                <c:pt idx="2">
                  <c:v>2</c:v>
                </c:pt>
                <c:pt idx="3">
                  <c:v>1</c:v>
                </c:pt>
                <c:pt idx="4">
                  <c:v>2</c:v>
                </c:pt>
                <c:pt idx="5">
                  <c:v>2</c:v>
                </c:pt>
                <c:pt idx="6">
                  <c:v>2</c:v>
                </c:pt>
              </c:numCache>
            </c:numRef>
          </c:val>
          <c:extLst>
            <c:ext xmlns:c16="http://schemas.microsoft.com/office/drawing/2014/chart" uri="{C3380CC4-5D6E-409C-BE32-E72D297353CC}">
              <c16:uniqueId val="{00000004-A437-408D-BC7C-2657AE490A32}"/>
            </c:ext>
          </c:extLst>
        </c:ser>
        <c:dLbls>
          <c:showLegendKey val="0"/>
          <c:showVal val="0"/>
          <c:showCatName val="0"/>
          <c:showSerName val="0"/>
          <c:showPercent val="0"/>
          <c:showBubbleSize val="0"/>
        </c:dLbls>
        <c:gapWidth val="219"/>
        <c:overlap val="-27"/>
        <c:axId val="323258312"/>
        <c:axId val="323263888"/>
      </c:barChart>
      <c:catAx>
        <c:axId val="32325831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3263888"/>
        <c:crosses val="autoZero"/>
        <c:auto val="1"/>
        <c:lblAlgn val="ctr"/>
        <c:lblOffset val="100"/>
        <c:noMultiLvlLbl val="0"/>
      </c:catAx>
      <c:valAx>
        <c:axId val="32326388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325831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Banco Santander España</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0.26667485944268998</c:v>
                </c:pt>
                <c:pt idx="1">
                  <c:v>0.54686779931795004</c:v>
                </c:pt>
                <c:pt idx="2">
                  <c:v>3.0108451872561001E-2</c:v>
                </c:pt>
                <c:pt idx="3">
                  <c:v>5.7144612737719001E-2</c:v>
                </c:pt>
                <c:pt idx="4">
                  <c:v>9.9849457740636999E-2</c:v>
                </c:pt>
              </c:numCache>
            </c:numRef>
          </c:val>
          <c:extLst>
            <c:ext xmlns:c16="http://schemas.microsoft.com/office/drawing/2014/chart" uri="{C3380CC4-5D6E-409C-BE32-E72D297353CC}">
              <c16:uniqueId val="{00000000-92AA-4CF9-AA6F-FDD04F08B66F}"/>
            </c:ext>
          </c:extLst>
        </c:ser>
        <c:ser>
          <c:idx val="1"/>
          <c:order val="1"/>
          <c:tx>
            <c:strRef>
              <c:f>Sheet1!$C$1</c:f>
              <c:strCache>
                <c:ptCount val="1"/>
                <c:pt idx="0">
                  <c:v>Banco Sabadell</c:v>
                </c:pt>
              </c:strCache>
            </c:strRef>
          </c:tx>
          <c:spPr>
            <a:solidFill>
              <a:schemeClr val="accent2"/>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Sheet1!$C$2:$C$8</c:f>
              <c:numCache>
                <c:formatCode>General</c:formatCode>
                <c:ptCount val="7"/>
                <c:pt idx="0">
                  <c:v>2.9590723308243E-2</c:v>
                </c:pt>
                <c:pt idx="1">
                  <c:v>4.3153138157854001E-2</c:v>
                </c:pt>
                <c:pt idx="2">
                  <c:v>3.6063694031921001E-2</c:v>
                </c:pt>
                <c:pt idx="3">
                  <c:v>3.4214273825156002E-2</c:v>
                </c:pt>
                <c:pt idx="4">
                  <c:v>4.2536664755599002E-2</c:v>
                </c:pt>
                <c:pt idx="6">
                  <c:v>1.2945941447356E-2</c:v>
                </c:pt>
              </c:numCache>
            </c:numRef>
          </c:val>
          <c:extLst>
            <c:ext xmlns:c16="http://schemas.microsoft.com/office/drawing/2014/chart" uri="{C3380CC4-5D6E-409C-BE32-E72D297353CC}">
              <c16:uniqueId val="{00000001-92AA-4CF9-AA6F-FDD04F08B66F}"/>
            </c:ext>
          </c:extLst>
        </c:ser>
        <c:ser>
          <c:idx val="2"/>
          <c:order val="2"/>
          <c:tx>
            <c:strRef>
              <c:f>Sheet1!$D$1</c:f>
              <c:strCache>
                <c:ptCount val="1"/>
                <c:pt idx="0">
                  <c:v>ING España</c:v>
                </c:pt>
              </c:strCache>
            </c:strRef>
          </c:tx>
          <c:spPr>
            <a:solidFill>
              <a:schemeClr val="accent3"/>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Sheet1!$D$2:$D$8</c:f>
              <c:numCache>
                <c:formatCode>General</c:formatCode>
                <c:ptCount val="7"/>
                <c:pt idx="0">
                  <c:v>1.8629724319717999E-2</c:v>
                </c:pt>
                <c:pt idx="1">
                  <c:v>1.2882256178528E-2</c:v>
                </c:pt>
                <c:pt idx="2">
                  <c:v>2.6359078026835001E-2</c:v>
                </c:pt>
                <c:pt idx="3">
                  <c:v>6.4741595153628997E-2</c:v>
                </c:pt>
                <c:pt idx="4">
                  <c:v>7.1347880373387003E-3</c:v>
                </c:pt>
              </c:numCache>
            </c:numRef>
          </c:val>
          <c:extLst>
            <c:ext xmlns:c16="http://schemas.microsoft.com/office/drawing/2014/chart" uri="{C3380CC4-5D6E-409C-BE32-E72D297353CC}">
              <c16:uniqueId val="{00000002-92AA-4CF9-AA6F-FDD04F08B66F}"/>
            </c:ext>
          </c:extLst>
        </c:ser>
        <c:ser>
          <c:idx val="3"/>
          <c:order val="3"/>
          <c:tx>
            <c:strRef>
              <c:f>Sheet1!$E$1</c:f>
              <c:strCache>
                <c:ptCount val="1"/>
                <c:pt idx="0">
                  <c:v>bankinter</c:v>
                </c:pt>
              </c:strCache>
            </c:strRef>
          </c:tx>
          <c:spPr>
            <a:solidFill>
              <a:schemeClr val="accent4"/>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Sheet1!$E$2:$E$8</c:f>
              <c:numCache>
                <c:formatCode>General</c:formatCode>
                <c:ptCount val="7"/>
                <c:pt idx="0">
                  <c:v>1.5697200992848E-2</c:v>
                </c:pt>
                <c:pt idx="2">
                  <c:v>4.5129452854438E-2</c:v>
                </c:pt>
              </c:numCache>
            </c:numRef>
          </c:val>
          <c:extLst>
            <c:ext xmlns:c16="http://schemas.microsoft.com/office/drawing/2014/chart" uri="{C3380CC4-5D6E-409C-BE32-E72D297353CC}">
              <c16:uniqueId val="{00000003-92AA-4CF9-AA6F-FDD04F08B66F}"/>
            </c:ext>
          </c:extLst>
        </c:ser>
        <c:ser>
          <c:idx val="4"/>
          <c:order val="4"/>
          <c:tx>
            <c:strRef>
              <c:f>Sheet1!$F$1</c:f>
              <c:strCache>
                <c:ptCount val="1"/>
                <c:pt idx="0">
                  <c:v>BBVA España</c:v>
                </c:pt>
              </c:strCache>
            </c:strRef>
          </c:tx>
          <c:spPr>
            <a:solidFill>
              <a:schemeClr val="accent5"/>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Sheet1!$F$2:$F$8</c:f>
              <c:numCache>
                <c:formatCode>General</c:formatCode>
                <c:ptCount val="7"/>
                <c:pt idx="1">
                  <c:v>6.5110777924460003E-2</c:v>
                </c:pt>
                <c:pt idx="2">
                  <c:v>5.704659900721E-2</c:v>
                </c:pt>
                <c:pt idx="3">
                  <c:v>3.7632834947165003E-2</c:v>
                </c:pt>
                <c:pt idx="4">
                  <c:v>0.41694791735113002</c:v>
                </c:pt>
                <c:pt idx="5">
                  <c:v>1.0752238556333E-2</c:v>
                </c:pt>
                <c:pt idx="6">
                  <c:v>1.6725704420961999E-2</c:v>
                </c:pt>
              </c:numCache>
            </c:numRef>
          </c:val>
          <c:extLst>
            <c:ext xmlns:c16="http://schemas.microsoft.com/office/drawing/2014/chart" uri="{C3380CC4-5D6E-409C-BE32-E72D297353CC}">
              <c16:uniqueId val="{00000004-92AA-4CF9-AA6F-FDD04F08B66F}"/>
            </c:ext>
          </c:extLst>
        </c:ser>
        <c:dLbls>
          <c:showLegendKey val="0"/>
          <c:showVal val="0"/>
          <c:showCatName val="0"/>
          <c:showSerName val="0"/>
          <c:showPercent val="0"/>
          <c:showBubbleSize val="0"/>
        </c:dLbls>
        <c:gapWidth val="219"/>
        <c:overlap val="-27"/>
        <c:axId val="323253720"/>
        <c:axId val="323247160"/>
      </c:barChart>
      <c:catAx>
        <c:axId val="32325372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3247160"/>
        <c:crosses val="autoZero"/>
        <c:auto val="1"/>
        <c:lblAlgn val="ctr"/>
        <c:lblOffset val="100"/>
        <c:noMultiLvlLbl val="0"/>
      </c:catAx>
      <c:valAx>
        <c:axId val="32324716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325372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Link</c:v>
                </c:pt>
              </c:strCache>
            </c:strRef>
          </c:tx>
          <c:spPr>
            <a:solidFill>
              <a:schemeClr val="accent1"/>
            </a:solidFill>
            <a:ln>
              <a:noFill/>
            </a:ln>
            <a:effectLst/>
          </c:spPr>
          <c:invertIfNegative val="0"/>
          <c:cat>
            <c:strRef>
              <c:f>Sheet1!$A$2:$A$6</c:f>
              <c:strCache>
                <c:ptCount val="5"/>
                <c:pt idx="0">
                  <c:v>Banco Santander España</c:v>
                </c:pt>
                <c:pt idx="1">
                  <c:v>Banco Sabadell</c:v>
                </c:pt>
                <c:pt idx="2">
                  <c:v>ING España</c:v>
                </c:pt>
                <c:pt idx="3">
                  <c:v>bankinter</c:v>
                </c:pt>
                <c:pt idx="4">
                  <c:v>BBVA España</c:v>
                </c:pt>
              </c:strCache>
            </c:strRef>
          </c:cat>
          <c:val>
            <c:numRef>
              <c:f>Sheet1!$B$2:$B$6</c:f>
              <c:numCache>
                <c:formatCode>General</c:formatCode>
                <c:ptCount val="5"/>
                <c:pt idx="0">
                  <c:v>4</c:v>
                </c:pt>
                <c:pt idx="1">
                  <c:v>0</c:v>
                </c:pt>
                <c:pt idx="2">
                  <c:v>4</c:v>
                </c:pt>
                <c:pt idx="3">
                  <c:v>2</c:v>
                </c:pt>
                <c:pt idx="4">
                  <c:v>1</c:v>
                </c:pt>
              </c:numCache>
            </c:numRef>
          </c:val>
          <c:extLst>
            <c:ext xmlns:c16="http://schemas.microsoft.com/office/drawing/2014/chart" uri="{C3380CC4-5D6E-409C-BE32-E72D297353CC}">
              <c16:uniqueId val="{00000000-03BA-4549-BE45-7E2D9561E782}"/>
            </c:ext>
          </c:extLst>
        </c:ser>
        <c:ser>
          <c:idx val="1"/>
          <c:order val="1"/>
          <c:tx>
            <c:strRef>
              <c:f>Sheet1!$C$1</c:f>
              <c:strCache>
                <c:ptCount val="1"/>
                <c:pt idx="0">
                  <c:v>Photo</c:v>
                </c:pt>
              </c:strCache>
            </c:strRef>
          </c:tx>
          <c:spPr>
            <a:solidFill>
              <a:schemeClr val="accent2"/>
            </a:solidFill>
            <a:ln>
              <a:noFill/>
            </a:ln>
            <a:effectLst/>
          </c:spPr>
          <c:invertIfNegative val="0"/>
          <c:cat>
            <c:strRef>
              <c:f>Sheet1!$A$2:$A$6</c:f>
              <c:strCache>
                <c:ptCount val="5"/>
                <c:pt idx="0">
                  <c:v>Banco Santander España</c:v>
                </c:pt>
                <c:pt idx="1">
                  <c:v>Banco Sabadell</c:v>
                </c:pt>
                <c:pt idx="2">
                  <c:v>ING España</c:v>
                </c:pt>
                <c:pt idx="3">
                  <c:v>bankinter</c:v>
                </c:pt>
                <c:pt idx="4">
                  <c:v>BBVA España</c:v>
                </c:pt>
              </c:strCache>
            </c:strRef>
          </c:cat>
          <c:val>
            <c:numRef>
              <c:f>Sheet1!$C$2:$C$6</c:f>
              <c:numCache>
                <c:formatCode>General</c:formatCode>
                <c:ptCount val="5"/>
                <c:pt idx="0">
                  <c:v>1</c:v>
                </c:pt>
                <c:pt idx="1">
                  <c:v>8</c:v>
                </c:pt>
                <c:pt idx="2">
                  <c:v>1</c:v>
                </c:pt>
                <c:pt idx="3">
                  <c:v>0</c:v>
                </c:pt>
                <c:pt idx="4">
                  <c:v>4</c:v>
                </c:pt>
              </c:numCache>
            </c:numRef>
          </c:val>
          <c:extLst>
            <c:ext xmlns:c16="http://schemas.microsoft.com/office/drawing/2014/chart" uri="{C3380CC4-5D6E-409C-BE32-E72D297353CC}">
              <c16:uniqueId val="{00000001-03BA-4549-BE45-7E2D9561E782}"/>
            </c:ext>
          </c:extLst>
        </c:ser>
        <c:ser>
          <c:idx val="2"/>
          <c:order val="2"/>
          <c:tx>
            <c:strRef>
              <c:f>Sheet1!$D$1</c:f>
              <c:strCache>
                <c:ptCount val="1"/>
                <c:pt idx="0">
                  <c:v>Video</c:v>
                </c:pt>
              </c:strCache>
            </c:strRef>
          </c:tx>
          <c:spPr>
            <a:solidFill>
              <a:schemeClr val="accent3"/>
            </a:solidFill>
            <a:ln>
              <a:noFill/>
            </a:ln>
            <a:effectLst/>
          </c:spPr>
          <c:invertIfNegative val="0"/>
          <c:cat>
            <c:strRef>
              <c:f>Sheet1!$A$2:$A$6</c:f>
              <c:strCache>
                <c:ptCount val="5"/>
                <c:pt idx="0">
                  <c:v>Banco Santander España</c:v>
                </c:pt>
                <c:pt idx="1">
                  <c:v>Banco Sabadell</c:v>
                </c:pt>
                <c:pt idx="2">
                  <c:v>ING España</c:v>
                </c:pt>
                <c:pt idx="3">
                  <c:v>bankinter</c:v>
                </c:pt>
                <c:pt idx="4">
                  <c:v>BBVA España</c:v>
                </c:pt>
              </c:strCache>
            </c:strRef>
          </c:cat>
          <c:val>
            <c:numRef>
              <c:f>Sheet1!$D$2:$D$6</c:f>
              <c:numCache>
                <c:formatCode>General</c:formatCode>
                <c:ptCount val="5"/>
                <c:pt idx="0">
                  <c:v>1</c:v>
                </c:pt>
                <c:pt idx="1">
                  <c:v>2</c:v>
                </c:pt>
                <c:pt idx="2">
                  <c:v>2</c:v>
                </c:pt>
                <c:pt idx="3">
                  <c:v>0</c:v>
                </c:pt>
                <c:pt idx="4">
                  <c:v>6</c:v>
                </c:pt>
              </c:numCache>
            </c:numRef>
          </c:val>
          <c:extLst>
            <c:ext xmlns:c16="http://schemas.microsoft.com/office/drawing/2014/chart" uri="{C3380CC4-5D6E-409C-BE32-E72D297353CC}">
              <c16:uniqueId val="{00000002-03BA-4549-BE45-7E2D9561E782}"/>
            </c:ext>
          </c:extLst>
        </c:ser>
        <c:ser>
          <c:idx val="3"/>
          <c:order val="3"/>
          <c:tx>
            <c:strRef>
              <c:f>Sheet1!$E$1</c:f>
              <c:strCache>
                <c:ptCount val="1"/>
                <c:pt idx="0">
                  <c:v>Status</c:v>
                </c:pt>
              </c:strCache>
            </c:strRef>
          </c:tx>
          <c:spPr>
            <a:solidFill>
              <a:schemeClr val="accent4"/>
            </a:solidFill>
            <a:ln>
              <a:noFill/>
            </a:ln>
            <a:effectLst/>
          </c:spPr>
          <c:invertIfNegative val="0"/>
          <c:cat>
            <c:strRef>
              <c:f>Sheet1!$A$2:$A$6</c:f>
              <c:strCache>
                <c:ptCount val="5"/>
                <c:pt idx="0">
                  <c:v>Banco Santander España</c:v>
                </c:pt>
                <c:pt idx="1">
                  <c:v>Banco Sabadell</c:v>
                </c:pt>
                <c:pt idx="2">
                  <c:v>ING España</c:v>
                </c:pt>
                <c:pt idx="3">
                  <c:v>bankinter</c:v>
                </c:pt>
                <c:pt idx="4">
                  <c:v>BBVA España</c:v>
                </c:pt>
              </c:strCache>
            </c:strRef>
          </c:cat>
          <c:val>
            <c:numRef>
              <c:f>Sheet1!$E$2:$E$6</c:f>
              <c:numCache>
                <c:formatCode>General</c:formatCode>
                <c:ptCount val="5"/>
                <c:pt idx="0">
                  <c:v>0</c:v>
                </c:pt>
                <c:pt idx="1">
                  <c:v>1</c:v>
                </c:pt>
                <c:pt idx="2">
                  <c:v>2</c:v>
                </c:pt>
                <c:pt idx="3">
                  <c:v>0</c:v>
                </c:pt>
                <c:pt idx="4">
                  <c:v>0</c:v>
                </c:pt>
              </c:numCache>
            </c:numRef>
          </c:val>
          <c:extLst>
            <c:ext xmlns:c16="http://schemas.microsoft.com/office/drawing/2014/chart" uri="{C3380CC4-5D6E-409C-BE32-E72D297353CC}">
              <c16:uniqueId val="{00000003-03BA-4549-BE45-7E2D9561E782}"/>
            </c:ext>
          </c:extLst>
        </c:ser>
        <c:dLbls>
          <c:showLegendKey val="0"/>
          <c:showVal val="0"/>
          <c:showCatName val="0"/>
          <c:showSerName val="0"/>
          <c:showPercent val="0"/>
          <c:showBubbleSize val="0"/>
        </c:dLbls>
        <c:gapWidth val="150"/>
        <c:overlap val="100"/>
        <c:axId val="323248472"/>
        <c:axId val="323247816"/>
      </c:barChart>
      <c:catAx>
        <c:axId val="32324847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3247816"/>
        <c:crosses val="autoZero"/>
        <c:auto val="1"/>
        <c:lblAlgn val="ctr"/>
        <c:lblOffset val="100"/>
        <c:noMultiLvlLbl val="0"/>
      </c:catAx>
      <c:valAx>
        <c:axId val="323247816"/>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324847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Banco Santander España</c:v>
                </c:pt>
              </c:strCache>
            </c:strRef>
          </c:tx>
          <c:spPr>
            <a:ln w="28575" cap="rnd">
              <a:solidFill>
                <a:schemeClr val="accent1"/>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Sheet1!$B$2:$B$25</c:f>
              <c:numCache>
                <c:formatCode>General</c:formatCode>
                <c:ptCount val="24"/>
                <c:pt idx="0">
                  <c:v>0</c:v>
                </c:pt>
                <c:pt idx="1">
                  <c:v>0</c:v>
                </c:pt>
                <c:pt idx="2">
                  <c:v>0</c:v>
                </c:pt>
                <c:pt idx="3">
                  <c:v>0</c:v>
                </c:pt>
                <c:pt idx="4">
                  <c:v>0</c:v>
                </c:pt>
                <c:pt idx="5">
                  <c:v>5.7168850967566999E-2</c:v>
                </c:pt>
                <c:pt idx="6">
                  <c:v>0.14845459686738999</c:v>
                </c:pt>
                <c:pt idx="7">
                  <c:v>0.32487890039096001</c:v>
                </c:pt>
                <c:pt idx="8">
                  <c:v>0</c:v>
                </c:pt>
                <c:pt idx="9">
                  <c:v>0</c:v>
                </c:pt>
                <c:pt idx="10">
                  <c:v>9.7125574762103997E-2</c:v>
                </c:pt>
                <c:pt idx="11">
                  <c:v>0</c:v>
                </c:pt>
                <c:pt idx="12">
                  <c:v>0</c:v>
                </c:pt>
                <c:pt idx="13">
                  <c:v>0</c:v>
                </c:pt>
                <c:pt idx="14">
                  <c:v>0</c:v>
                </c:pt>
                <c:pt idx="15">
                  <c:v>0</c:v>
                </c:pt>
                <c:pt idx="16">
                  <c:v>0</c:v>
                </c:pt>
                <c:pt idx="17">
                  <c:v>0</c:v>
                </c:pt>
                <c:pt idx="18">
                  <c:v>0</c:v>
                </c:pt>
                <c:pt idx="19">
                  <c:v>0</c:v>
                </c:pt>
                <c:pt idx="20">
                  <c:v>0</c:v>
                </c:pt>
                <c:pt idx="21">
                  <c:v>0</c:v>
                </c:pt>
                <c:pt idx="22">
                  <c:v>0</c:v>
                </c:pt>
                <c:pt idx="23">
                  <c:v>0</c:v>
                </c:pt>
              </c:numCache>
            </c:numRef>
          </c:val>
          <c:smooth val="0"/>
          <c:extLst>
            <c:ext xmlns:c16="http://schemas.microsoft.com/office/drawing/2014/chart" uri="{C3380CC4-5D6E-409C-BE32-E72D297353CC}">
              <c16:uniqueId val="{00000000-332D-463D-9E2A-0AC7150D6C86}"/>
            </c:ext>
          </c:extLst>
        </c:ser>
        <c:ser>
          <c:idx val="1"/>
          <c:order val="1"/>
          <c:tx>
            <c:strRef>
              <c:f>Sheet1!$C$1</c:f>
              <c:strCache>
                <c:ptCount val="1"/>
                <c:pt idx="0">
                  <c:v>Banco Sabadell</c:v>
                </c:pt>
              </c:strCache>
            </c:strRef>
          </c:tx>
          <c:spPr>
            <a:ln w="28575" cap="rnd">
              <a:solidFill>
                <a:schemeClr val="accent2"/>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Sheet1!$C$2:$C$25</c:f>
              <c:numCache>
                <c:formatCode>General</c:formatCode>
                <c:ptCount val="24"/>
                <c:pt idx="0">
                  <c:v>0</c:v>
                </c:pt>
                <c:pt idx="1">
                  <c:v>0</c:v>
                </c:pt>
                <c:pt idx="2">
                  <c:v>0</c:v>
                </c:pt>
                <c:pt idx="3">
                  <c:v>0</c:v>
                </c:pt>
                <c:pt idx="4">
                  <c:v>0</c:v>
                </c:pt>
                <c:pt idx="5">
                  <c:v>0</c:v>
                </c:pt>
                <c:pt idx="6">
                  <c:v>0</c:v>
                </c:pt>
                <c:pt idx="7">
                  <c:v>2.3119890504198999E-2</c:v>
                </c:pt>
                <c:pt idx="8">
                  <c:v>2.9593459845373999E-2</c:v>
                </c:pt>
                <c:pt idx="9">
                  <c:v>4.0691007287389003E-2</c:v>
                </c:pt>
                <c:pt idx="10">
                  <c:v>6.6585284652092E-2</c:v>
                </c:pt>
                <c:pt idx="11">
                  <c:v>0</c:v>
                </c:pt>
                <c:pt idx="12">
                  <c:v>2.2195094884031E-2</c:v>
                </c:pt>
                <c:pt idx="13">
                  <c:v>0</c:v>
                </c:pt>
                <c:pt idx="14">
                  <c:v>0</c:v>
                </c:pt>
                <c:pt idx="15">
                  <c:v>3.4217437946213999E-2</c:v>
                </c:pt>
                <c:pt idx="16">
                  <c:v>0</c:v>
                </c:pt>
                <c:pt idx="17">
                  <c:v>4.0691007287389003E-2</c:v>
                </c:pt>
                <c:pt idx="18">
                  <c:v>0</c:v>
                </c:pt>
                <c:pt idx="19">
                  <c:v>0</c:v>
                </c:pt>
                <c:pt idx="20">
                  <c:v>0</c:v>
                </c:pt>
                <c:pt idx="21">
                  <c:v>0</c:v>
                </c:pt>
                <c:pt idx="22">
                  <c:v>0</c:v>
                </c:pt>
                <c:pt idx="23">
                  <c:v>0</c:v>
                </c:pt>
              </c:numCache>
            </c:numRef>
          </c:val>
          <c:smooth val="0"/>
          <c:extLst>
            <c:ext xmlns:c16="http://schemas.microsoft.com/office/drawing/2014/chart" uri="{C3380CC4-5D6E-409C-BE32-E72D297353CC}">
              <c16:uniqueId val="{00000001-332D-463D-9E2A-0AC7150D6C86}"/>
            </c:ext>
          </c:extLst>
        </c:ser>
        <c:ser>
          <c:idx val="2"/>
          <c:order val="2"/>
          <c:tx>
            <c:strRef>
              <c:f>Sheet1!$D$1</c:f>
              <c:strCache>
                <c:ptCount val="1"/>
                <c:pt idx="0">
                  <c:v>ING España</c:v>
                </c:pt>
              </c:strCache>
            </c:strRef>
          </c:tx>
          <c:spPr>
            <a:ln w="28575" cap="rnd">
              <a:solidFill>
                <a:schemeClr val="accent3"/>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Sheet1!$D$2:$D$25</c:f>
              <c:numCache>
                <c:formatCode>General</c:formatCode>
                <c:ptCount val="24"/>
                <c:pt idx="0">
                  <c:v>0</c:v>
                </c:pt>
                <c:pt idx="1">
                  <c:v>0</c:v>
                </c:pt>
                <c:pt idx="2">
                  <c:v>0</c:v>
                </c:pt>
                <c:pt idx="3">
                  <c:v>0</c:v>
                </c:pt>
                <c:pt idx="4">
                  <c:v>0</c:v>
                </c:pt>
                <c:pt idx="5">
                  <c:v>0</c:v>
                </c:pt>
                <c:pt idx="6">
                  <c:v>0</c:v>
                </c:pt>
                <c:pt idx="7">
                  <c:v>0</c:v>
                </c:pt>
                <c:pt idx="8">
                  <c:v>1.4172504152643E-2</c:v>
                </c:pt>
                <c:pt idx="9">
                  <c:v>0</c:v>
                </c:pt>
                <c:pt idx="10">
                  <c:v>0</c:v>
                </c:pt>
                <c:pt idx="11">
                  <c:v>0</c:v>
                </c:pt>
                <c:pt idx="12">
                  <c:v>0.10782996166486</c:v>
                </c:pt>
                <c:pt idx="13">
                  <c:v>0</c:v>
                </c:pt>
                <c:pt idx="14">
                  <c:v>7.9683170200872996E-2</c:v>
                </c:pt>
                <c:pt idx="15">
                  <c:v>2.3587804114188999E-2</c:v>
                </c:pt>
                <c:pt idx="16">
                  <c:v>0</c:v>
                </c:pt>
                <c:pt idx="17">
                  <c:v>0</c:v>
                </c:pt>
                <c:pt idx="18">
                  <c:v>7.1358062866453001E-3</c:v>
                </c:pt>
                <c:pt idx="19">
                  <c:v>0</c:v>
                </c:pt>
                <c:pt idx="20">
                  <c:v>0</c:v>
                </c:pt>
                <c:pt idx="21">
                  <c:v>0</c:v>
                </c:pt>
                <c:pt idx="22">
                  <c:v>0</c:v>
                </c:pt>
                <c:pt idx="23">
                  <c:v>0</c:v>
                </c:pt>
              </c:numCache>
            </c:numRef>
          </c:val>
          <c:smooth val="0"/>
          <c:extLst>
            <c:ext xmlns:c16="http://schemas.microsoft.com/office/drawing/2014/chart" uri="{C3380CC4-5D6E-409C-BE32-E72D297353CC}">
              <c16:uniqueId val="{00000002-332D-463D-9E2A-0AC7150D6C86}"/>
            </c:ext>
          </c:extLst>
        </c:ser>
        <c:ser>
          <c:idx val="3"/>
          <c:order val="3"/>
          <c:tx>
            <c:strRef>
              <c:f>Sheet1!$E$1</c:f>
              <c:strCache>
                <c:ptCount val="1"/>
                <c:pt idx="0">
                  <c:v>bankinter</c:v>
                </c:pt>
              </c:strCache>
            </c:strRef>
          </c:tx>
          <c:spPr>
            <a:ln w="28575" cap="rnd">
              <a:solidFill>
                <a:schemeClr val="accent4"/>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Sheet1!$E$2:$E$25</c:f>
              <c:numCache>
                <c:formatCode>General</c:formatCode>
                <c:ptCount val="24"/>
                <c:pt idx="0">
                  <c:v>0</c:v>
                </c:pt>
                <c:pt idx="1">
                  <c:v>0</c:v>
                </c:pt>
                <c:pt idx="2">
                  <c:v>0</c:v>
                </c:pt>
                <c:pt idx="3">
                  <c:v>0</c:v>
                </c:pt>
                <c:pt idx="4">
                  <c:v>0</c:v>
                </c:pt>
                <c:pt idx="5">
                  <c:v>0</c:v>
                </c:pt>
                <c:pt idx="6">
                  <c:v>0</c:v>
                </c:pt>
                <c:pt idx="7">
                  <c:v>0</c:v>
                </c:pt>
                <c:pt idx="8">
                  <c:v>0</c:v>
                </c:pt>
                <c:pt idx="9">
                  <c:v>3.0416907876016998E-2</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numCache>
            </c:numRef>
          </c:val>
          <c:smooth val="0"/>
          <c:extLst>
            <c:ext xmlns:c16="http://schemas.microsoft.com/office/drawing/2014/chart" uri="{C3380CC4-5D6E-409C-BE32-E72D297353CC}">
              <c16:uniqueId val="{00000003-332D-463D-9E2A-0AC7150D6C86}"/>
            </c:ext>
          </c:extLst>
        </c:ser>
        <c:ser>
          <c:idx val="4"/>
          <c:order val="4"/>
          <c:tx>
            <c:strRef>
              <c:f>Sheet1!$F$1</c:f>
              <c:strCache>
                <c:ptCount val="1"/>
                <c:pt idx="0">
                  <c:v>BBVA España</c:v>
                </c:pt>
              </c:strCache>
            </c:strRef>
          </c:tx>
          <c:spPr>
            <a:ln w="28575" cap="rnd">
              <a:solidFill>
                <a:schemeClr val="accent5"/>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Sheet1!$F$2:$F$25</c:f>
              <c:numCache>
                <c:formatCode>General</c:formatCode>
                <c:ptCount val="24"/>
                <c:pt idx="0">
                  <c:v>0</c:v>
                </c:pt>
                <c:pt idx="1">
                  <c:v>0</c:v>
                </c:pt>
                <c:pt idx="2">
                  <c:v>0</c:v>
                </c:pt>
                <c:pt idx="3">
                  <c:v>0</c:v>
                </c:pt>
                <c:pt idx="4">
                  <c:v>0</c:v>
                </c:pt>
                <c:pt idx="5">
                  <c:v>0</c:v>
                </c:pt>
                <c:pt idx="6">
                  <c:v>0</c:v>
                </c:pt>
                <c:pt idx="7">
                  <c:v>0</c:v>
                </c:pt>
                <c:pt idx="8">
                  <c:v>0</c:v>
                </c:pt>
                <c:pt idx="9">
                  <c:v>0.39818144886668999</c:v>
                </c:pt>
                <c:pt idx="10">
                  <c:v>8.3639014015509001E-3</c:v>
                </c:pt>
                <c:pt idx="11">
                  <c:v>4.9884697644963998E-2</c:v>
                </c:pt>
                <c:pt idx="12">
                  <c:v>0</c:v>
                </c:pt>
                <c:pt idx="13">
                  <c:v>0</c:v>
                </c:pt>
                <c:pt idx="14">
                  <c:v>7.8461360766929999E-2</c:v>
                </c:pt>
                <c:pt idx="15">
                  <c:v>0</c:v>
                </c:pt>
                <c:pt idx="16">
                  <c:v>0</c:v>
                </c:pt>
                <c:pt idx="17">
                  <c:v>8.3639014015509001E-3</c:v>
                </c:pt>
                <c:pt idx="18">
                  <c:v>1.4338116688373001E-2</c:v>
                </c:pt>
                <c:pt idx="19">
                  <c:v>0</c:v>
                </c:pt>
                <c:pt idx="20">
                  <c:v>0</c:v>
                </c:pt>
                <c:pt idx="21">
                  <c:v>0</c:v>
                </c:pt>
                <c:pt idx="22">
                  <c:v>0</c:v>
                </c:pt>
                <c:pt idx="23">
                  <c:v>0</c:v>
                </c:pt>
              </c:numCache>
            </c:numRef>
          </c:val>
          <c:smooth val="0"/>
          <c:extLst>
            <c:ext xmlns:c16="http://schemas.microsoft.com/office/drawing/2014/chart" uri="{C3380CC4-5D6E-409C-BE32-E72D297353CC}">
              <c16:uniqueId val="{00000004-332D-463D-9E2A-0AC7150D6C86}"/>
            </c:ext>
          </c:extLst>
        </c:ser>
        <c:dLbls>
          <c:showLegendKey val="0"/>
          <c:showVal val="0"/>
          <c:showCatName val="0"/>
          <c:showSerName val="0"/>
          <c:showPercent val="0"/>
          <c:showBubbleSize val="0"/>
        </c:dLbls>
        <c:smooth val="0"/>
        <c:axId val="323251424"/>
        <c:axId val="323252080"/>
      </c:lineChart>
      <c:catAx>
        <c:axId val="32325142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3252080"/>
        <c:crosses val="autoZero"/>
        <c:auto val="1"/>
        <c:lblAlgn val="ctr"/>
        <c:lblOffset val="100"/>
        <c:noMultiLvlLbl val="0"/>
      </c:catAx>
      <c:valAx>
        <c:axId val="32325208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325142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Banco Santander España</c:v>
                </c:pt>
              </c:strCache>
            </c:strRef>
          </c:tx>
          <c:spPr>
            <a:ln w="28575" cap="rnd">
              <a:solidFill>
                <a:schemeClr val="accent1"/>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Sheet1!$B$2:$B$25</c:f>
              <c:numCache>
                <c:formatCode>General</c:formatCode>
                <c:ptCount val="24"/>
                <c:pt idx="0">
                  <c:v>0</c:v>
                </c:pt>
                <c:pt idx="1">
                  <c:v>0</c:v>
                </c:pt>
                <c:pt idx="2">
                  <c:v>0</c:v>
                </c:pt>
                <c:pt idx="3">
                  <c:v>0</c:v>
                </c:pt>
                <c:pt idx="4">
                  <c:v>0</c:v>
                </c:pt>
                <c:pt idx="5">
                  <c:v>1</c:v>
                </c:pt>
                <c:pt idx="6">
                  <c:v>2</c:v>
                </c:pt>
                <c:pt idx="7">
                  <c:v>2</c:v>
                </c:pt>
                <c:pt idx="8">
                  <c:v>0</c:v>
                </c:pt>
                <c:pt idx="9">
                  <c:v>0</c:v>
                </c:pt>
                <c:pt idx="10">
                  <c:v>1</c:v>
                </c:pt>
                <c:pt idx="11">
                  <c:v>0</c:v>
                </c:pt>
                <c:pt idx="12">
                  <c:v>0</c:v>
                </c:pt>
                <c:pt idx="13">
                  <c:v>0</c:v>
                </c:pt>
                <c:pt idx="14">
                  <c:v>0</c:v>
                </c:pt>
                <c:pt idx="15">
                  <c:v>0</c:v>
                </c:pt>
                <c:pt idx="16">
                  <c:v>0</c:v>
                </c:pt>
                <c:pt idx="17">
                  <c:v>0</c:v>
                </c:pt>
                <c:pt idx="18">
                  <c:v>0</c:v>
                </c:pt>
                <c:pt idx="19">
                  <c:v>0</c:v>
                </c:pt>
                <c:pt idx="20">
                  <c:v>0</c:v>
                </c:pt>
                <c:pt idx="21">
                  <c:v>0</c:v>
                </c:pt>
                <c:pt idx="22">
                  <c:v>0</c:v>
                </c:pt>
                <c:pt idx="23">
                  <c:v>0</c:v>
                </c:pt>
              </c:numCache>
            </c:numRef>
          </c:val>
          <c:smooth val="0"/>
          <c:extLst>
            <c:ext xmlns:c16="http://schemas.microsoft.com/office/drawing/2014/chart" uri="{C3380CC4-5D6E-409C-BE32-E72D297353CC}">
              <c16:uniqueId val="{00000000-F185-4B17-8F5F-235716FE4ACC}"/>
            </c:ext>
          </c:extLst>
        </c:ser>
        <c:ser>
          <c:idx val="1"/>
          <c:order val="1"/>
          <c:tx>
            <c:strRef>
              <c:f>Sheet1!$C$1</c:f>
              <c:strCache>
                <c:ptCount val="1"/>
                <c:pt idx="0">
                  <c:v>Banco Sabadell</c:v>
                </c:pt>
              </c:strCache>
            </c:strRef>
          </c:tx>
          <c:spPr>
            <a:ln w="28575" cap="rnd">
              <a:solidFill>
                <a:schemeClr val="accent2"/>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Sheet1!$C$2:$C$25</c:f>
              <c:numCache>
                <c:formatCode>General</c:formatCode>
                <c:ptCount val="24"/>
                <c:pt idx="0">
                  <c:v>0</c:v>
                </c:pt>
                <c:pt idx="1">
                  <c:v>0</c:v>
                </c:pt>
                <c:pt idx="2">
                  <c:v>0</c:v>
                </c:pt>
                <c:pt idx="3">
                  <c:v>0</c:v>
                </c:pt>
                <c:pt idx="4">
                  <c:v>0</c:v>
                </c:pt>
                <c:pt idx="5">
                  <c:v>0</c:v>
                </c:pt>
                <c:pt idx="6">
                  <c:v>0</c:v>
                </c:pt>
                <c:pt idx="7">
                  <c:v>2</c:v>
                </c:pt>
                <c:pt idx="8">
                  <c:v>2</c:v>
                </c:pt>
                <c:pt idx="9">
                  <c:v>2</c:v>
                </c:pt>
                <c:pt idx="10">
                  <c:v>1</c:v>
                </c:pt>
                <c:pt idx="11">
                  <c:v>0</c:v>
                </c:pt>
                <c:pt idx="12">
                  <c:v>1</c:v>
                </c:pt>
                <c:pt idx="13">
                  <c:v>0</c:v>
                </c:pt>
                <c:pt idx="14">
                  <c:v>0</c:v>
                </c:pt>
                <c:pt idx="15">
                  <c:v>2</c:v>
                </c:pt>
                <c:pt idx="16">
                  <c:v>0</c:v>
                </c:pt>
                <c:pt idx="17">
                  <c:v>1</c:v>
                </c:pt>
                <c:pt idx="18">
                  <c:v>0</c:v>
                </c:pt>
                <c:pt idx="19">
                  <c:v>0</c:v>
                </c:pt>
                <c:pt idx="20">
                  <c:v>0</c:v>
                </c:pt>
                <c:pt idx="21">
                  <c:v>0</c:v>
                </c:pt>
                <c:pt idx="22">
                  <c:v>0</c:v>
                </c:pt>
                <c:pt idx="23">
                  <c:v>0</c:v>
                </c:pt>
              </c:numCache>
            </c:numRef>
          </c:val>
          <c:smooth val="0"/>
          <c:extLst>
            <c:ext xmlns:c16="http://schemas.microsoft.com/office/drawing/2014/chart" uri="{C3380CC4-5D6E-409C-BE32-E72D297353CC}">
              <c16:uniqueId val="{00000001-F185-4B17-8F5F-235716FE4ACC}"/>
            </c:ext>
          </c:extLst>
        </c:ser>
        <c:ser>
          <c:idx val="2"/>
          <c:order val="2"/>
          <c:tx>
            <c:strRef>
              <c:f>Sheet1!$D$1</c:f>
              <c:strCache>
                <c:ptCount val="1"/>
                <c:pt idx="0">
                  <c:v>ING España</c:v>
                </c:pt>
              </c:strCache>
            </c:strRef>
          </c:tx>
          <c:spPr>
            <a:ln w="28575" cap="rnd">
              <a:solidFill>
                <a:schemeClr val="accent3"/>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Sheet1!$D$2:$D$25</c:f>
              <c:numCache>
                <c:formatCode>General</c:formatCode>
                <c:ptCount val="24"/>
                <c:pt idx="0">
                  <c:v>0</c:v>
                </c:pt>
                <c:pt idx="1">
                  <c:v>0</c:v>
                </c:pt>
                <c:pt idx="2">
                  <c:v>0</c:v>
                </c:pt>
                <c:pt idx="3">
                  <c:v>0</c:v>
                </c:pt>
                <c:pt idx="4">
                  <c:v>0</c:v>
                </c:pt>
                <c:pt idx="5">
                  <c:v>0</c:v>
                </c:pt>
                <c:pt idx="6">
                  <c:v>0</c:v>
                </c:pt>
                <c:pt idx="7">
                  <c:v>0</c:v>
                </c:pt>
                <c:pt idx="8">
                  <c:v>4</c:v>
                </c:pt>
                <c:pt idx="9">
                  <c:v>0</c:v>
                </c:pt>
                <c:pt idx="10">
                  <c:v>0</c:v>
                </c:pt>
                <c:pt idx="11">
                  <c:v>0</c:v>
                </c:pt>
                <c:pt idx="12">
                  <c:v>1</c:v>
                </c:pt>
                <c:pt idx="13">
                  <c:v>0</c:v>
                </c:pt>
                <c:pt idx="14">
                  <c:v>1</c:v>
                </c:pt>
                <c:pt idx="15">
                  <c:v>2</c:v>
                </c:pt>
                <c:pt idx="16">
                  <c:v>0</c:v>
                </c:pt>
                <c:pt idx="17">
                  <c:v>0</c:v>
                </c:pt>
                <c:pt idx="18">
                  <c:v>1</c:v>
                </c:pt>
                <c:pt idx="19">
                  <c:v>0</c:v>
                </c:pt>
                <c:pt idx="20">
                  <c:v>0</c:v>
                </c:pt>
                <c:pt idx="21">
                  <c:v>0</c:v>
                </c:pt>
                <c:pt idx="22">
                  <c:v>0</c:v>
                </c:pt>
                <c:pt idx="23">
                  <c:v>0</c:v>
                </c:pt>
              </c:numCache>
            </c:numRef>
          </c:val>
          <c:smooth val="0"/>
          <c:extLst>
            <c:ext xmlns:c16="http://schemas.microsoft.com/office/drawing/2014/chart" uri="{C3380CC4-5D6E-409C-BE32-E72D297353CC}">
              <c16:uniqueId val="{00000002-F185-4B17-8F5F-235716FE4ACC}"/>
            </c:ext>
          </c:extLst>
        </c:ser>
        <c:ser>
          <c:idx val="3"/>
          <c:order val="3"/>
          <c:tx>
            <c:strRef>
              <c:f>Sheet1!$E$1</c:f>
              <c:strCache>
                <c:ptCount val="1"/>
                <c:pt idx="0">
                  <c:v>bankinter</c:v>
                </c:pt>
              </c:strCache>
            </c:strRef>
          </c:tx>
          <c:spPr>
            <a:ln w="28575" cap="rnd">
              <a:solidFill>
                <a:schemeClr val="accent4"/>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Sheet1!$E$2:$E$25</c:f>
              <c:numCache>
                <c:formatCode>General</c:formatCode>
                <c:ptCount val="24"/>
                <c:pt idx="0">
                  <c:v>0</c:v>
                </c:pt>
                <c:pt idx="1">
                  <c:v>0</c:v>
                </c:pt>
                <c:pt idx="2">
                  <c:v>0</c:v>
                </c:pt>
                <c:pt idx="3">
                  <c:v>0</c:v>
                </c:pt>
                <c:pt idx="4">
                  <c:v>0</c:v>
                </c:pt>
                <c:pt idx="5">
                  <c:v>0</c:v>
                </c:pt>
                <c:pt idx="6">
                  <c:v>0</c:v>
                </c:pt>
                <c:pt idx="7">
                  <c:v>0</c:v>
                </c:pt>
                <c:pt idx="8">
                  <c:v>0</c:v>
                </c:pt>
                <c:pt idx="9">
                  <c:v>2</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numCache>
            </c:numRef>
          </c:val>
          <c:smooth val="0"/>
          <c:extLst>
            <c:ext xmlns:c16="http://schemas.microsoft.com/office/drawing/2014/chart" uri="{C3380CC4-5D6E-409C-BE32-E72D297353CC}">
              <c16:uniqueId val="{00000003-F185-4B17-8F5F-235716FE4ACC}"/>
            </c:ext>
          </c:extLst>
        </c:ser>
        <c:ser>
          <c:idx val="4"/>
          <c:order val="4"/>
          <c:tx>
            <c:strRef>
              <c:f>Sheet1!$F$1</c:f>
              <c:strCache>
                <c:ptCount val="1"/>
                <c:pt idx="0">
                  <c:v>BBVA España</c:v>
                </c:pt>
              </c:strCache>
            </c:strRef>
          </c:tx>
          <c:spPr>
            <a:ln w="28575" cap="rnd">
              <a:solidFill>
                <a:schemeClr val="accent5"/>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Sheet1!$F$2:$F$25</c:f>
              <c:numCache>
                <c:formatCode>General</c:formatCode>
                <c:ptCount val="24"/>
                <c:pt idx="0">
                  <c:v>0</c:v>
                </c:pt>
                <c:pt idx="1">
                  <c:v>0</c:v>
                </c:pt>
                <c:pt idx="2">
                  <c:v>0</c:v>
                </c:pt>
                <c:pt idx="3">
                  <c:v>0</c:v>
                </c:pt>
                <c:pt idx="4">
                  <c:v>0</c:v>
                </c:pt>
                <c:pt idx="5">
                  <c:v>0</c:v>
                </c:pt>
                <c:pt idx="6">
                  <c:v>0</c:v>
                </c:pt>
                <c:pt idx="7">
                  <c:v>0</c:v>
                </c:pt>
                <c:pt idx="8">
                  <c:v>0</c:v>
                </c:pt>
                <c:pt idx="9">
                  <c:v>2</c:v>
                </c:pt>
                <c:pt idx="10">
                  <c:v>2</c:v>
                </c:pt>
                <c:pt idx="11">
                  <c:v>2</c:v>
                </c:pt>
                <c:pt idx="12">
                  <c:v>0</c:v>
                </c:pt>
                <c:pt idx="13">
                  <c:v>0</c:v>
                </c:pt>
                <c:pt idx="14">
                  <c:v>3</c:v>
                </c:pt>
                <c:pt idx="15">
                  <c:v>0</c:v>
                </c:pt>
                <c:pt idx="16">
                  <c:v>0</c:v>
                </c:pt>
                <c:pt idx="17">
                  <c:v>1</c:v>
                </c:pt>
                <c:pt idx="18">
                  <c:v>1</c:v>
                </c:pt>
                <c:pt idx="19">
                  <c:v>0</c:v>
                </c:pt>
                <c:pt idx="20">
                  <c:v>0</c:v>
                </c:pt>
                <c:pt idx="21">
                  <c:v>0</c:v>
                </c:pt>
                <c:pt idx="22">
                  <c:v>0</c:v>
                </c:pt>
                <c:pt idx="23">
                  <c:v>0</c:v>
                </c:pt>
              </c:numCache>
            </c:numRef>
          </c:val>
          <c:smooth val="0"/>
          <c:extLst>
            <c:ext xmlns:c16="http://schemas.microsoft.com/office/drawing/2014/chart" uri="{C3380CC4-5D6E-409C-BE32-E72D297353CC}">
              <c16:uniqueId val="{00000004-F185-4B17-8F5F-235716FE4ACC}"/>
            </c:ext>
          </c:extLst>
        </c:ser>
        <c:dLbls>
          <c:showLegendKey val="0"/>
          <c:showVal val="0"/>
          <c:showCatName val="0"/>
          <c:showSerName val="0"/>
          <c:showPercent val="0"/>
          <c:showBubbleSize val="0"/>
        </c:dLbls>
        <c:smooth val="0"/>
        <c:axId val="323266512"/>
        <c:axId val="323265856"/>
      </c:lineChart>
      <c:catAx>
        <c:axId val="32326651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3265856"/>
        <c:crosses val="autoZero"/>
        <c:auto val="1"/>
        <c:lblAlgn val="ctr"/>
        <c:lblOffset val="100"/>
        <c:noMultiLvlLbl val="0"/>
      </c:catAx>
      <c:valAx>
        <c:axId val="32326585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326651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Banco Santander España</c:v>
                </c:pt>
              </c:strCache>
            </c:strRef>
          </c:tx>
          <c:spPr>
            <a:solidFill>
              <a:schemeClr val="accent1"/>
            </a:solidFill>
            <a:ln>
              <a:noFill/>
            </a:ln>
            <a:effectLst/>
          </c:spPr>
          <c:invertIfNegative val="0"/>
          <c:cat>
            <c:strRef>
              <c:f>Sheet1!$A$2:$A$5</c:f>
              <c:strCache>
                <c:ptCount val="4"/>
                <c:pt idx="0">
                  <c:v>Link</c:v>
                </c:pt>
                <c:pt idx="1">
                  <c:v>Photo</c:v>
                </c:pt>
                <c:pt idx="2">
                  <c:v>Video</c:v>
                </c:pt>
                <c:pt idx="3">
                  <c:v>Status</c:v>
                </c:pt>
              </c:strCache>
            </c:strRef>
          </c:cat>
          <c:val>
            <c:numRef>
              <c:f>Sheet1!$B$2:$B$5</c:f>
              <c:numCache>
                <c:formatCode>General</c:formatCode>
                <c:ptCount val="4"/>
                <c:pt idx="0">
                  <c:v>0.24344786024060999</c:v>
                </c:pt>
                <c:pt idx="1">
                  <c:v>3.0137154806568998E-2</c:v>
                </c:pt>
                <c:pt idx="2">
                  <c:v>9.7061136229604994E-2</c:v>
                </c:pt>
                <c:pt idx="3">
                  <c:v>0</c:v>
                </c:pt>
              </c:numCache>
            </c:numRef>
          </c:val>
          <c:extLst>
            <c:ext xmlns:c16="http://schemas.microsoft.com/office/drawing/2014/chart" uri="{C3380CC4-5D6E-409C-BE32-E72D297353CC}">
              <c16:uniqueId val="{00000000-F170-4E41-9917-AF30BD60EFFC}"/>
            </c:ext>
          </c:extLst>
        </c:ser>
        <c:ser>
          <c:idx val="1"/>
          <c:order val="1"/>
          <c:tx>
            <c:strRef>
              <c:f>Sheet1!$C$1</c:f>
              <c:strCache>
                <c:ptCount val="1"/>
                <c:pt idx="0">
                  <c:v>Banco Sabadell</c:v>
                </c:pt>
              </c:strCache>
            </c:strRef>
          </c:tx>
          <c:spPr>
            <a:solidFill>
              <a:schemeClr val="accent2"/>
            </a:solidFill>
            <a:ln>
              <a:noFill/>
            </a:ln>
            <a:effectLst/>
          </c:spPr>
          <c:invertIfNegative val="0"/>
          <c:cat>
            <c:strRef>
              <c:f>Sheet1!$A$2:$A$5</c:f>
              <c:strCache>
                <c:ptCount val="4"/>
                <c:pt idx="0">
                  <c:v>Link</c:v>
                </c:pt>
                <c:pt idx="1">
                  <c:v>Photo</c:v>
                </c:pt>
                <c:pt idx="2">
                  <c:v>Video</c:v>
                </c:pt>
                <c:pt idx="3">
                  <c:v>Status</c:v>
                </c:pt>
              </c:strCache>
            </c:strRef>
          </c:cat>
          <c:val>
            <c:numRef>
              <c:f>Sheet1!$C$2:$C$5</c:f>
              <c:numCache>
                <c:formatCode>General</c:formatCode>
                <c:ptCount val="4"/>
                <c:pt idx="0">
                  <c:v>0</c:v>
                </c:pt>
                <c:pt idx="1">
                  <c:v>3.8607763087810998E-2</c:v>
                </c:pt>
                <c:pt idx="2">
                  <c:v>3.1444214264574999E-2</c:v>
                </c:pt>
                <c:pt idx="3">
                  <c:v>1.2946180876640999E-2</c:v>
                </c:pt>
              </c:numCache>
            </c:numRef>
          </c:val>
          <c:extLst>
            <c:ext xmlns:c16="http://schemas.microsoft.com/office/drawing/2014/chart" uri="{C3380CC4-5D6E-409C-BE32-E72D297353CC}">
              <c16:uniqueId val="{00000001-F170-4E41-9917-AF30BD60EFFC}"/>
            </c:ext>
          </c:extLst>
        </c:ser>
        <c:ser>
          <c:idx val="2"/>
          <c:order val="2"/>
          <c:tx>
            <c:strRef>
              <c:f>Sheet1!$D$1</c:f>
              <c:strCache>
                <c:ptCount val="1"/>
                <c:pt idx="0">
                  <c:v>ING España</c:v>
                </c:pt>
              </c:strCache>
            </c:strRef>
          </c:tx>
          <c:spPr>
            <a:solidFill>
              <a:schemeClr val="accent3"/>
            </a:solidFill>
            <a:ln>
              <a:noFill/>
            </a:ln>
            <a:effectLst/>
          </c:spPr>
          <c:invertIfNegative val="0"/>
          <c:cat>
            <c:strRef>
              <c:f>Sheet1!$A$2:$A$5</c:f>
              <c:strCache>
                <c:ptCount val="4"/>
                <c:pt idx="0">
                  <c:v>Link</c:v>
                </c:pt>
                <c:pt idx="1">
                  <c:v>Photo</c:v>
                </c:pt>
                <c:pt idx="2">
                  <c:v>Video</c:v>
                </c:pt>
                <c:pt idx="3">
                  <c:v>Status</c:v>
                </c:pt>
              </c:strCache>
            </c:strRef>
          </c:cat>
          <c:val>
            <c:numRef>
              <c:f>Sheet1!$D$2:$D$5</c:f>
              <c:numCache>
                <c:formatCode>General</c:formatCode>
                <c:ptCount val="4"/>
                <c:pt idx="0">
                  <c:v>1.4172156185767001E-2</c:v>
                </c:pt>
                <c:pt idx="1">
                  <c:v>3.9655001487063003E-2</c:v>
                </c:pt>
                <c:pt idx="2">
                  <c:v>7.3356672401179001E-3</c:v>
                </c:pt>
                <c:pt idx="3">
                  <c:v>9.3761398055791007E-2</c:v>
                </c:pt>
              </c:numCache>
            </c:numRef>
          </c:val>
          <c:extLst>
            <c:ext xmlns:c16="http://schemas.microsoft.com/office/drawing/2014/chart" uri="{C3380CC4-5D6E-409C-BE32-E72D297353CC}">
              <c16:uniqueId val="{00000002-F170-4E41-9917-AF30BD60EFFC}"/>
            </c:ext>
          </c:extLst>
        </c:ser>
        <c:ser>
          <c:idx val="3"/>
          <c:order val="3"/>
          <c:tx>
            <c:strRef>
              <c:f>Sheet1!$E$1</c:f>
              <c:strCache>
                <c:ptCount val="1"/>
                <c:pt idx="0">
                  <c:v>bankinter</c:v>
                </c:pt>
              </c:strCache>
            </c:strRef>
          </c:tx>
          <c:spPr>
            <a:solidFill>
              <a:schemeClr val="accent4"/>
            </a:solidFill>
            <a:ln>
              <a:noFill/>
            </a:ln>
            <a:effectLst/>
          </c:spPr>
          <c:invertIfNegative val="0"/>
          <c:cat>
            <c:strRef>
              <c:f>Sheet1!$A$2:$A$5</c:f>
              <c:strCache>
                <c:ptCount val="4"/>
                <c:pt idx="0">
                  <c:v>Link</c:v>
                </c:pt>
                <c:pt idx="1">
                  <c:v>Photo</c:v>
                </c:pt>
                <c:pt idx="2">
                  <c:v>Video</c:v>
                </c:pt>
                <c:pt idx="3">
                  <c:v>Status</c:v>
                </c:pt>
              </c:strCache>
            </c:strRef>
          </c:cat>
          <c:val>
            <c:numRef>
              <c:f>Sheet1!$E$2:$E$5</c:f>
              <c:numCache>
                <c:formatCode>General</c:formatCode>
                <c:ptCount val="4"/>
                <c:pt idx="0">
                  <c:v>3.041905551182E-2</c:v>
                </c:pt>
                <c:pt idx="1">
                  <c:v>0</c:v>
                </c:pt>
                <c:pt idx="2">
                  <c:v>0</c:v>
                </c:pt>
                <c:pt idx="3">
                  <c:v>0</c:v>
                </c:pt>
              </c:numCache>
            </c:numRef>
          </c:val>
          <c:extLst>
            <c:ext xmlns:c16="http://schemas.microsoft.com/office/drawing/2014/chart" uri="{C3380CC4-5D6E-409C-BE32-E72D297353CC}">
              <c16:uniqueId val="{00000003-F170-4E41-9917-AF30BD60EFFC}"/>
            </c:ext>
          </c:extLst>
        </c:ser>
        <c:ser>
          <c:idx val="4"/>
          <c:order val="4"/>
          <c:tx>
            <c:strRef>
              <c:f>Sheet1!$F$1</c:f>
              <c:strCache>
                <c:ptCount val="1"/>
                <c:pt idx="0">
                  <c:v>BBVA España</c:v>
                </c:pt>
              </c:strCache>
            </c:strRef>
          </c:tx>
          <c:spPr>
            <a:solidFill>
              <a:schemeClr val="accent5"/>
            </a:solidFill>
            <a:ln>
              <a:noFill/>
            </a:ln>
            <a:effectLst/>
          </c:spPr>
          <c:invertIfNegative val="0"/>
          <c:cat>
            <c:strRef>
              <c:f>Sheet1!$A$2:$A$5</c:f>
              <c:strCache>
                <c:ptCount val="4"/>
                <c:pt idx="0">
                  <c:v>Link</c:v>
                </c:pt>
                <c:pt idx="1">
                  <c:v>Photo</c:v>
                </c:pt>
                <c:pt idx="2">
                  <c:v>Video</c:v>
                </c:pt>
                <c:pt idx="3">
                  <c:v>Status</c:v>
                </c:pt>
              </c:strCache>
            </c:strRef>
          </c:cat>
          <c:val>
            <c:numRef>
              <c:f>Sheet1!$F$2:$F$5</c:f>
              <c:numCache>
                <c:formatCode>General</c:formatCode>
                <c:ptCount val="4"/>
                <c:pt idx="0">
                  <c:v>7.1646923958731002E-3</c:v>
                </c:pt>
                <c:pt idx="1">
                  <c:v>1.7334691885307001E-2</c:v>
                </c:pt>
                <c:pt idx="2">
                  <c:v>0.18244757729533001</c:v>
                </c:pt>
                <c:pt idx="3">
                  <c:v>0</c:v>
                </c:pt>
              </c:numCache>
            </c:numRef>
          </c:val>
          <c:extLst>
            <c:ext xmlns:c16="http://schemas.microsoft.com/office/drawing/2014/chart" uri="{C3380CC4-5D6E-409C-BE32-E72D297353CC}">
              <c16:uniqueId val="{00000004-F170-4E41-9917-AF30BD60EFFC}"/>
            </c:ext>
          </c:extLst>
        </c:ser>
        <c:dLbls>
          <c:showLegendKey val="0"/>
          <c:showVal val="0"/>
          <c:showCatName val="0"/>
          <c:showSerName val="0"/>
          <c:showPercent val="0"/>
          <c:showBubbleSize val="0"/>
        </c:dLbls>
        <c:gapWidth val="219"/>
        <c:overlap val="-27"/>
        <c:axId val="323260608"/>
        <c:axId val="323257984"/>
      </c:barChart>
      <c:catAx>
        <c:axId val="32326060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3257984"/>
        <c:crosses val="autoZero"/>
        <c:auto val="1"/>
        <c:lblAlgn val="ctr"/>
        <c:lblOffset val="100"/>
        <c:noMultiLvlLbl val="0"/>
      </c:catAx>
      <c:valAx>
        <c:axId val="32325798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326060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Like</c:v>
                </c:pt>
              </c:strCache>
            </c:strRef>
          </c:tx>
          <c:spPr>
            <a:solidFill>
              <a:schemeClr val="accent1"/>
            </a:solidFill>
            <a:ln>
              <a:noFill/>
            </a:ln>
            <a:effectLst/>
          </c:spPr>
          <c:invertIfNegative val="0"/>
          <c:cat>
            <c:strRef>
              <c:f>Sheet1!$A$2:$A$6</c:f>
              <c:strCache>
                <c:ptCount val="5"/>
                <c:pt idx="0">
                  <c:v>Banco Santander España</c:v>
                </c:pt>
                <c:pt idx="1">
                  <c:v>Banco Sabadell</c:v>
                </c:pt>
                <c:pt idx="2">
                  <c:v>ING España</c:v>
                </c:pt>
                <c:pt idx="3">
                  <c:v>bankinter</c:v>
                </c:pt>
                <c:pt idx="4">
                  <c:v>BBVA España</c:v>
                </c:pt>
              </c:strCache>
            </c:strRef>
          </c:cat>
          <c:val>
            <c:numRef>
              <c:f>Sheet1!$B$2:$B$6</c:f>
              <c:numCache>
                <c:formatCode>General</c:formatCode>
                <c:ptCount val="5"/>
                <c:pt idx="0">
                  <c:v>1315</c:v>
                </c:pt>
                <c:pt idx="1">
                  <c:v>164</c:v>
                </c:pt>
                <c:pt idx="2">
                  <c:v>406</c:v>
                </c:pt>
                <c:pt idx="3">
                  <c:v>38</c:v>
                </c:pt>
                <c:pt idx="4">
                  <c:v>813</c:v>
                </c:pt>
              </c:numCache>
            </c:numRef>
          </c:val>
          <c:extLst>
            <c:ext xmlns:c16="http://schemas.microsoft.com/office/drawing/2014/chart" uri="{C3380CC4-5D6E-409C-BE32-E72D297353CC}">
              <c16:uniqueId val="{00000000-5C7B-42E6-9E0B-9C0147BFB737}"/>
            </c:ext>
          </c:extLst>
        </c:ser>
        <c:ser>
          <c:idx val="1"/>
          <c:order val="1"/>
          <c:tx>
            <c:strRef>
              <c:f>Sheet1!$C$1</c:f>
              <c:strCache>
                <c:ptCount val="1"/>
                <c:pt idx="0">
                  <c:v>Love</c:v>
                </c:pt>
              </c:strCache>
            </c:strRef>
          </c:tx>
          <c:spPr>
            <a:solidFill>
              <a:schemeClr val="accent2"/>
            </a:solidFill>
            <a:ln>
              <a:noFill/>
            </a:ln>
            <a:effectLst/>
          </c:spPr>
          <c:invertIfNegative val="0"/>
          <c:cat>
            <c:strRef>
              <c:f>Sheet1!$A$2:$A$6</c:f>
              <c:strCache>
                <c:ptCount val="5"/>
                <c:pt idx="0">
                  <c:v>Banco Santander España</c:v>
                </c:pt>
                <c:pt idx="1">
                  <c:v>Banco Sabadell</c:v>
                </c:pt>
                <c:pt idx="2">
                  <c:v>ING España</c:v>
                </c:pt>
                <c:pt idx="3">
                  <c:v>bankinter</c:v>
                </c:pt>
                <c:pt idx="4">
                  <c:v>BBVA España</c:v>
                </c:pt>
              </c:strCache>
            </c:strRef>
          </c:cat>
          <c:val>
            <c:numRef>
              <c:f>Sheet1!$C$2:$C$6</c:f>
              <c:numCache>
                <c:formatCode>General</c:formatCode>
                <c:ptCount val="5"/>
                <c:pt idx="0">
                  <c:v>34</c:v>
                </c:pt>
                <c:pt idx="1">
                  <c:v>1</c:v>
                </c:pt>
                <c:pt idx="2">
                  <c:v>17</c:v>
                </c:pt>
                <c:pt idx="3">
                  <c:v>0</c:v>
                </c:pt>
                <c:pt idx="4">
                  <c:v>25</c:v>
                </c:pt>
              </c:numCache>
            </c:numRef>
          </c:val>
          <c:extLst>
            <c:ext xmlns:c16="http://schemas.microsoft.com/office/drawing/2014/chart" uri="{C3380CC4-5D6E-409C-BE32-E72D297353CC}">
              <c16:uniqueId val="{00000001-5C7B-42E6-9E0B-9C0147BFB737}"/>
            </c:ext>
          </c:extLst>
        </c:ser>
        <c:ser>
          <c:idx val="2"/>
          <c:order val="2"/>
          <c:tx>
            <c:strRef>
              <c:f>Sheet1!$D$1</c:f>
              <c:strCache>
                <c:ptCount val="1"/>
                <c:pt idx="0">
                  <c:v>Haha</c:v>
                </c:pt>
              </c:strCache>
            </c:strRef>
          </c:tx>
          <c:spPr>
            <a:solidFill>
              <a:schemeClr val="accent3"/>
            </a:solidFill>
            <a:ln>
              <a:noFill/>
            </a:ln>
            <a:effectLst/>
          </c:spPr>
          <c:invertIfNegative val="0"/>
          <c:cat>
            <c:strRef>
              <c:f>Sheet1!$A$2:$A$6</c:f>
              <c:strCache>
                <c:ptCount val="5"/>
                <c:pt idx="0">
                  <c:v>Banco Santander España</c:v>
                </c:pt>
                <c:pt idx="1">
                  <c:v>Banco Sabadell</c:v>
                </c:pt>
                <c:pt idx="2">
                  <c:v>ING España</c:v>
                </c:pt>
                <c:pt idx="3">
                  <c:v>bankinter</c:v>
                </c:pt>
                <c:pt idx="4">
                  <c:v>BBVA España</c:v>
                </c:pt>
              </c:strCache>
            </c:strRef>
          </c:cat>
          <c:val>
            <c:numRef>
              <c:f>Sheet1!$D$2:$D$6</c:f>
              <c:numCache>
                <c:formatCode>General</c:formatCode>
                <c:ptCount val="5"/>
                <c:pt idx="0">
                  <c:v>4</c:v>
                </c:pt>
                <c:pt idx="1">
                  <c:v>0</c:v>
                </c:pt>
                <c:pt idx="2">
                  <c:v>6</c:v>
                </c:pt>
                <c:pt idx="3">
                  <c:v>0</c:v>
                </c:pt>
                <c:pt idx="4">
                  <c:v>2</c:v>
                </c:pt>
              </c:numCache>
            </c:numRef>
          </c:val>
          <c:extLst>
            <c:ext xmlns:c16="http://schemas.microsoft.com/office/drawing/2014/chart" uri="{C3380CC4-5D6E-409C-BE32-E72D297353CC}">
              <c16:uniqueId val="{00000002-5C7B-42E6-9E0B-9C0147BFB737}"/>
            </c:ext>
          </c:extLst>
        </c:ser>
        <c:ser>
          <c:idx val="3"/>
          <c:order val="3"/>
          <c:tx>
            <c:strRef>
              <c:f>Sheet1!$E$1</c:f>
              <c:strCache>
                <c:ptCount val="1"/>
                <c:pt idx="0">
                  <c:v>Wow</c:v>
                </c:pt>
              </c:strCache>
            </c:strRef>
          </c:tx>
          <c:spPr>
            <a:solidFill>
              <a:schemeClr val="accent4"/>
            </a:solidFill>
            <a:ln>
              <a:noFill/>
            </a:ln>
            <a:effectLst/>
          </c:spPr>
          <c:invertIfNegative val="0"/>
          <c:cat>
            <c:strRef>
              <c:f>Sheet1!$A$2:$A$6</c:f>
              <c:strCache>
                <c:ptCount val="5"/>
                <c:pt idx="0">
                  <c:v>Banco Santander España</c:v>
                </c:pt>
                <c:pt idx="1">
                  <c:v>Banco Sabadell</c:v>
                </c:pt>
                <c:pt idx="2">
                  <c:v>ING España</c:v>
                </c:pt>
                <c:pt idx="3">
                  <c:v>bankinter</c:v>
                </c:pt>
                <c:pt idx="4">
                  <c:v>BBVA España</c:v>
                </c:pt>
              </c:strCache>
            </c:strRef>
          </c:cat>
          <c:val>
            <c:numRef>
              <c:f>Sheet1!$E$2:$E$6</c:f>
              <c:numCache>
                <c:formatCode>General</c:formatCode>
                <c:ptCount val="5"/>
                <c:pt idx="0">
                  <c:v>2</c:v>
                </c:pt>
                <c:pt idx="1">
                  <c:v>0</c:v>
                </c:pt>
                <c:pt idx="2">
                  <c:v>9</c:v>
                </c:pt>
                <c:pt idx="3">
                  <c:v>0</c:v>
                </c:pt>
                <c:pt idx="4">
                  <c:v>0</c:v>
                </c:pt>
              </c:numCache>
            </c:numRef>
          </c:val>
          <c:extLst>
            <c:ext xmlns:c16="http://schemas.microsoft.com/office/drawing/2014/chart" uri="{C3380CC4-5D6E-409C-BE32-E72D297353CC}">
              <c16:uniqueId val="{00000003-5C7B-42E6-9E0B-9C0147BFB737}"/>
            </c:ext>
          </c:extLst>
        </c:ser>
        <c:ser>
          <c:idx val="4"/>
          <c:order val="4"/>
          <c:tx>
            <c:strRef>
              <c:f>Sheet1!$F$1</c:f>
              <c:strCache>
                <c:ptCount val="1"/>
                <c:pt idx="0">
                  <c:v>Sad</c:v>
                </c:pt>
              </c:strCache>
            </c:strRef>
          </c:tx>
          <c:spPr>
            <a:solidFill>
              <a:schemeClr val="accent5"/>
            </a:solidFill>
            <a:ln>
              <a:noFill/>
            </a:ln>
            <a:effectLst/>
          </c:spPr>
          <c:invertIfNegative val="0"/>
          <c:cat>
            <c:strRef>
              <c:f>Sheet1!$A$2:$A$6</c:f>
              <c:strCache>
                <c:ptCount val="5"/>
                <c:pt idx="0">
                  <c:v>Banco Santander España</c:v>
                </c:pt>
                <c:pt idx="1">
                  <c:v>Banco Sabadell</c:v>
                </c:pt>
                <c:pt idx="2">
                  <c:v>ING España</c:v>
                </c:pt>
                <c:pt idx="3">
                  <c:v>bankinter</c:v>
                </c:pt>
                <c:pt idx="4">
                  <c:v>BBVA España</c:v>
                </c:pt>
              </c:strCache>
            </c:strRef>
          </c:cat>
          <c:val>
            <c:numRef>
              <c:f>Sheet1!$F$2:$F$6</c:f>
              <c:numCache>
                <c:formatCode>General</c:formatCode>
                <c:ptCount val="5"/>
                <c:pt idx="0">
                  <c:v>7</c:v>
                </c:pt>
                <c:pt idx="1">
                  <c:v>0</c:v>
                </c:pt>
                <c:pt idx="2">
                  <c:v>9</c:v>
                </c:pt>
                <c:pt idx="3">
                  <c:v>0</c:v>
                </c:pt>
                <c:pt idx="4">
                  <c:v>0</c:v>
                </c:pt>
              </c:numCache>
            </c:numRef>
          </c:val>
          <c:extLst>
            <c:ext xmlns:c16="http://schemas.microsoft.com/office/drawing/2014/chart" uri="{C3380CC4-5D6E-409C-BE32-E72D297353CC}">
              <c16:uniqueId val="{00000004-5C7B-42E6-9E0B-9C0147BFB737}"/>
            </c:ext>
          </c:extLst>
        </c:ser>
        <c:ser>
          <c:idx val="5"/>
          <c:order val="5"/>
          <c:tx>
            <c:strRef>
              <c:f>Sheet1!$G$1</c:f>
              <c:strCache>
                <c:ptCount val="1"/>
                <c:pt idx="0">
                  <c:v>Angry</c:v>
                </c:pt>
              </c:strCache>
            </c:strRef>
          </c:tx>
          <c:spPr>
            <a:solidFill>
              <a:schemeClr val="accent6"/>
            </a:solidFill>
            <a:ln>
              <a:noFill/>
            </a:ln>
            <a:effectLst/>
          </c:spPr>
          <c:invertIfNegative val="0"/>
          <c:cat>
            <c:strRef>
              <c:f>Sheet1!$A$2:$A$6</c:f>
              <c:strCache>
                <c:ptCount val="5"/>
                <c:pt idx="0">
                  <c:v>Banco Santander España</c:v>
                </c:pt>
                <c:pt idx="1">
                  <c:v>Banco Sabadell</c:v>
                </c:pt>
                <c:pt idx="2">
                  <c:v>ING España</c:v>
                </c:pt>
                <c:pt idx="3">
                  <c:v>bankinter</c:v>
                </c:pt>
                <c:pt idx="4">
                  <c:v>BBVA España</c:v>
                </c:pt>
              </c:strCache>
            </c:strRef>
          </c:cat>
          <c:val>
            <c:numRef>
              <c:f>Sheet1!$G$2:$G$6</c:f>
              <c:numCache>
                <c:formatCode>General</c:formatCode>
                <c:ptCount val="5"/>
                <c:pt idx="0">
                  <c:v>69</c:v>
                </c:pt>
                <c:pt idx="1">
                  <c:v>0</c:v>
                </c:pt>
                <c:pt idx="2">
                  <c:v>46</c:v>
                </c:pt>
                <c:pt idx="3">
                  <c:v>0</c:v>
                </c:pt>
                <c:pt idx="4">
                  <c:v>4</c:v>
                </c:pt>
              </c:numCache>
            </c:numRef>
          </c:val>
          <c:extLst>
            <c:ext xmlns:c16="http://schemas.microsoft.com/office/drawing/2014/chart" uri="{C3380CC4-5D6E-409C-BE32-E72D297353CC}">
              <c16:uniqueId val="{00000005-5C7B-42E6-9E0B-9C0147BFB737}"/>
            </c:ext>
          </c:extLst>
        </c:ser>
        <c:ser>
          <c:idx val="6"/>
          <c:order val="6"/>
          <c:tx>
            <c:strRef>
              <c:f>Sheet1!$H$1</c:f>
              <c:strCache>
                <c:ptCount val="1"/>
                <c:pt idx="0">
                  <c:v>Comment</c:v>
                </c:pt>
              </c:strCache>
            </c:strRef>
          </c:tx>
          <c:spPr>
            <a:solidFill>
              <a:schemeClr val="accent1">
                <a:lumMod val="60000"/>
              </a:schemeClr>
            </a:solidFill>
            <a:ln>
              <a:noFill/>
            </a:ln>
            <a:effectLst/>
          </c:spPr>
          <c:invertIfNegative val="0"/>
          <c:cat>
            <c:strRef>
              <c:f>Sheet1!$A$2:$A$6</c:f>
              <c:strCache>
                <c:ptCount val="5"/>
                <c:pt idx="0">
                  <c:v>Banco Santander España</c:v>
                </c:pt>
                <c:pt idx="1">
                  <c:v>Banco Sabadell</c:v>
                </c:pt>
                <c:pt idx="2">
                  <c:v>ING España</c:v>
                </c:pt>
                <c:pt idx="3">
                  <c:v>bankinter</c:v>
                </c:pt>
                <c:pt idx="4">
                  <c:v>BBVA España</c:v>
                </c:pt>
              </c:strCache>
            </c:strRef>
          </c:cat>
          <c:val>
            <c:numRef>
              <c:f>Sheet1!$H$2:$H$6</c:f>
              <c:numCache>
                <c:formatCode>General</c:formatCode>
                <c:ptCount val="5"/>
                <c:pt idx="0">
                  <c:v>182</c:v>
                </c:pt>
                <c:pt idx="1">
                  <c:v>30</c:v>
                </c:pt>
                <c:pt idx="2">
                  <c:v>210</c:v>
                </c:pt>
                <c:pt idx="3">
                  <c:v>4</c:v>
                </c:pt>
                <c:pt idx="4">
                  <c:v>644</c:v>
                </c:pt>
              </c:numCache>
            </c:numRef>
          </c:val>
          <c:extLst>
            <c:ext xmlns:c16="http://schemas.microsoft.com/office/drawing/2014/chart" uri="{C3380CC4-5D6E-409C-BE32-E72D297353CC}">
              <c16:uniqueId val="{00000006-5C7B-42E6-9E0B-9C0147BFB737}"/>
            </c:ext>
          </c:extLst>
        </c:ser>
        <c:ser>
          <c:idx val="7"/>
          <c:order val="7"/>
          <c:tx>
            <c:strRef>
              <c:f>Sheet1!$I$1</c:f>
              <c:strCache>
                <c:ptCount val="1"/>
                <c:pt idx="0">
                  <c:v>Share</c:v>
                </c:pt>
              </c:strCache>
            </c:strRef>
          </c:tx>
          <c:spPr>
            <a:solidFill>
              <a:schemeClr val="accent2">
                <a:lumMod val="60000"/>
              </a:schemeClr>
            </a:solidFill>
            <a:ln>
              <a:noFill/>
            </a:ln>
            <a:effectLst/>
          </c:spPr>
          <c:invertIfNegative val="0"/>
          <c:cat>
            <c:strRef>
              <c:f>Sheet1!$A$2:$A$6</c:f>
              <c:strCache>
                <c:ptCount val="5"/>
                <c:pt idx="0">
                  <c:v>Banco Santander España</c:v>
                </c:pt>
                <c:pt idx="1">
                  <c:v>Banco Sabadell</c:v>
                </c:pt>
                <c:pt idx="2">
                  <c:v>ING España</c:v>
                </c:pt>
                <c:pt idx="3">
                  <c:v>bankinter</c:v>
                </c:pt>
                <c:pt idx="4">
                  <c:v>BBVA España</c:v>
                </c:pt>
              </c:strCache>
            </c:strRef>
          </c:cat>
          <c:val>
            <c:numRef>
              <c:f>Sheet1!$I$2:$I$6</c:f>
              <c:numCache>
                <c:formatCode>General</c:formatCode>
                <c:ptCount val="5"/>
                <c:pt idx="0">
                  <c:v>178</c:v>
                </c:pt>
                <c:pt idx="1">
                  <c:v>13</c:v>
                </c:pt>
                <c:pt idx="2">
                  <c:v>50</c:v>
                </c:pt>
                <c:pt idx="3">
                  <c:v>20</c:v>
                </c:pt>
                <c:pt idx="4">
                  <c:v>472</c:v>
                </c:pt>
              </c:numCache>
            </c:numRef>
          </c:val>
          <c:extLst>
            <c:ext xmlns:c16="http://schemas.microsoft.com/office/drawing/2014/chart" uri="{C3380CC4-5D6E-409C-BE32-E72D297353CC}">
              <c16:uniqueId val="{00000007-5C7B-42E6-9E0B-9C0147BFB737}"/>
            </c:ext>
          </c:extLst>
        </c:ser>
        <c:dLbls>
          <c:showLegendKey val="0"/>
          <c:showVal val="0"/>
          <c:showCatName val="0"/>
          <c:showSerName val="0"/>
          <c:showPercent val="0"/>
          <c:showBubbleSize val="0"/>
        </c:dLbls>
        <c:gapWidth val="150"/>
        <c:overlap val="100"/>
        <c:axId val="330312384"/>
        <c:axId val="330313040"/>
      </c:barChart>
      <c:catAx>
        <c:axId val="33031238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0313040"/>
        <c:crosses val="autoZero"/>
        <c:auto val="1"/>
        <c:lblAlgn val="ctr"/>
        <c:lblOffset val="100"/>
        <c:noMultiLvlLbl val="0"/>
      </c:catAx>
      <c:valAx>
        <c:axId val="330313040"/>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031238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Banco Santander España</c:v>
                </c:pt>
              </c:strCache>
            </c:strRef>
          </c:tx>
          <c:spPr>
            <a:solidFill>
              <a:schemeClr val="accent1"/>
            </a:solidFill>
            <a:ln>
              <a:noFill/>
            </a:ln>
            <a:effectLst/>
          </c:spPr>
          <c:invertIfNegative val="0"/>
          <c:cat>
            <c:strRef>
              <c:f>Sheet1!$A$2:$A$6</c:f>
              <c:strCache>
                <c:ptCount val="5"/>
                <c:pt idx="0">
                  <c:v>0h - 2h</c:v>
                </c:pt>
                <c:pt idx="1">
                  <c:v>2h - 8h</c:v>
                </c:pt>
                <c:pt idx="2">
                  <c:v>8h - 24h</c:v>
                </c:pt>
                <c:pt idx="3">
                  <c:v>24h+</c:v>
                </c:pt>
                <c:pt idx="4">
                  <c:v>Not responded</c:v>
                </c:pt>
              </c:strCache>
            </c:strRef>
          </c:cat>
          <c:val>
            <c:numRef>
              <c:f>Sheet1!$B$2:$B$6</c:f>
              <c:numCache>
                <c:formatCode>General</c:formatCode>
                <c:ptCount val="5"/>
                <c:pt idx="0">
                  <c:v>2</c:v>
                </c:pt>
                <c:pt idx="1">
                  <c:v>0</c:v>
                </c:pt>
                <c:pt idx="2">
                  <c:v>0</c:v>
                </c:pt>
                <c:pt idx="3">
                  <c:v>0</c:v>
                </c:pt>
                <c:pt idx="4">
                  <c:v>1</c:v>
                </c:pt>
              </c:numCache>
            </c:numRef>
          </c:val>
          <c:extLst>
            <c:ext xmlns:c16="http://schemas.microsoft.com/office/drawing/2014/chart" uri="{C3380CC4-5D6E-409C-BE32-E72D297353CC}">
              <c16:uniqueId val="{00000000-3817-4EE9-8AD6-F70CA46D11C3}"/>
            </c:ext>
          </c:extLst>
        </c:ser>
        <c:ser>
          <c:idx val="1"/>
          <c:order val="1"/>
          <c:tx>
            <c:strRef>
              <c:f>Sheet1!$C$1</c:f>
              <c:strCache>
                <c:ptCount val="1"/>
                <c:pt idx="0">
                  <c:v>Banco Sabadell</c:v>
                </c:pt>
              </c:strCache>
            </c:strRef>
          </c:tx>
          <c:spPr>
            <a:solidFill>
              <a:schemeClr val="accent2"/>
            </a:solidFill>
            <a:ln>
              <a:noFill/>
            </a:ln>
            <a:effectLst/>
          </c:spPr>
          <c:invertIfNegative val="0"/>
          <c:cat>
            <c:strRef>
              <c:f>Sheet1!$A$2:$A$6</c:f>
              <c:strCache>
                <c:ptCount val="5"/>
                <c:pt idx="0">
                  <c:v>0h - 2h</c:v>
                </c:pt>
                <c:pt idx="1">
                  <c:v>2h - 8h</c:v>
                </c:pt>
                <c:pt idx="2">
                  <c:v>8h - 24h</c:v>
                </c:pt>
                <c:pt idx="3">
                  <c:v>24h+</c:v>
                </c:pt>
                <c:pt idx="4">
                  <c:v>Not responded</c:v>
                </c:pt>
              </c:strCache>
            </c:strRef>
          </c:cat>
          <c:val>
            <c:numRef>
              <c:f>Sheet1!$C$2:$C$6</c:f>
              <c:numCache>
                <c:formatCode>General</c:formatCode>
                <c:ptCount val="5"/>
                <c:pt idx="0">
                  <c:v>0</c:v>
                </c:pt>
                <c:pt idx="1">
                  <c:v>0</c:v>
                </c:pt>
                <c:pt idx="2">
                  <c:v>0</c:v>
                </c:pt>
                <c:pt idx="3">
                  <c:v>0</c:v>
                </c:pt>
                <c:pt idx="4">
                  <c:v>0</c:v>
                </c:pt>
              </c:numCache>
            </c:numRef>
          </c:val>
          <c:extLst>
            <c:ext xmlns:c16="http://schemas.microsoft.com/office/drawing/2014/chart" uri="{C3380CC4-5D6E-409C-BE32-E72D297353CC}">
              <c16:uniqueId val="{00000001-3817-4EE9-8AD6-F70CA46D11C3}"/>
            </c:ext>
          </c:extLst>
        </c:ser>
        <c:ser>
          <c:idx val="2"/>
          <c:order val="2"/>
          <c:tx>
            <c:strRef>
              <c:f>Sheet1!$D$1</c:f>
              <c:strCache>
                <c:ptCount val="1"/>
                <c:pt idx="0">
                  <c:v>ING España</c:v>
                </c:pt>
              </c:strCache>
            </c:strRef>
          </c:tx>
          <c:spPr>
            <a:solidFill>
              <a:schemeClr val="accent3"/>
            </a:solidFill>
            <a:ln>
              <a:noFill/>
            </a:ln>
            <a:effectLst/>
          </c:spPr>
          <c:invertIfNegative val="0"/>
          <c:cat>
            <c:strRef>
              <c:f>Sheet1!$A$2:$A$6</c:f>
              <c:strCache>
                <c:ptCount val="5"/>
                <c:pt idx="0">
                  <c:v>0h - 2h</c:v>
                </c:pt>
                <c:pt idx="1">
                  <c:v>2h - 8h</c:v>
                </c:pt>
                <c:pt idx="2">
                  <c:v>8h - 24h</c:v>
                </c:pt>
                <c:pt idx="3">
                  <c:v>24h+</c:v>
                </c:pt>
                <c:pt idx="4">
                  <c:v>Not responded</c:v>
                </c:pt>
              </c:strCache>
            </c:strRef>
          </c:cat>
          <c:val>
            <c:numRef>
              <c:f>Sheet1!$D$2:$D$6</c:f>
              <c:numCache>
                <c:formatCode>General</c:formatCode>
                <c:ptCount val="5"/>
                <c:pt idx="0">
                  <c:v>0</c:v>
                </c:pt>
                <c:pt idx="1">
                  <c:v>0</c:v>
                </c:pt>
                <c:pt idx="2">
                  <c:v>0</c:v>
                </c:pt>
                <c:pt idx="3">
                  <c:v>1</c:v>
                </c:pt>
                <c:pt idx="4">
                  <c:v>3</c:v>
                </c:pt>
              </c:numCache>
            </c:numRef>
          </c:val>
          <c:extLst>
            <c:ext xmlns:c16="http://schemas.microsoft.com/office/drawing/2014/chart" uri="{C3380CC4-5D6E-409C-BE32-E72D297353CC}">
              <c16:uniqueId val="{00000002-3817-4EE9-8AD6-F70CA46D11C3}"/>
            </c:ext>
          </c:extLst>
        </c:ser>
        <c:ser>
          <c:idx val="3"/>
          <c:order val="3"/>
          <c:tx>
            <c:strRef>
              <c:f>Sheet1!$E$1</c:f>
              <c:strCache>
                <c:ptCount val="1"/>
                <c:pt idx="0">
                  <c:v>bankinter</c:v>
                </c:pt>
              </c:strCache>
            </c:strRef>
          </c:tx>
          <c:spPr>
            <a:solidFill>
              <a:schemeClr val="accent4"/>
            </a:solidFill>
            <a:ln>
              <a:noFill/>
            </a:ln>
            <a:effectLst/>
          </c:spPr>
          <c:invertIfNegative val="0"/>
          <c:cat>
            <c:strRef>
              <c:f>Sheet1!$A$2:$A$6</c:f>
              <c:strCache>
                <c:ptCount val="5"/>
                <c:pt idx="0">
                  <c:v>0h - 2h</c:v>
                </c:pt>
                <c:pt idx="1">
                  <c:v>2h - 8h</c:v>
                </c:pt>
                <c:pt idx="2">
                  <c:v>8h - 24h</c:v>
                </c:pt>
                <c:pt idx="3">
                  <c:v>24h+</c:v>
                </c:pt>
                <c:pt idx="4">
                  <c:v>Not responded</c:v>
                </c:pt>
              </c:strCache>
            </c:strRef>
          </c:cat>
          <c:val>
            <c:numRef>
              <c:f>Sheet1!$E$2:$E$6</c:f>
              <c:numCache>
                <c:formatCode>General</c:formatCode>
                <c:ptCount val="5"/>
                <c:pt idx="0">
                  <c:v>0</c:v>
                </c:pt>
                <c:pt idx="1">
                  <c:v>0</c:v>
                </c:pt>
                <c:pt idx="2">
                  <c:v>0</c:v>
                </c:pt>
                <c:pt idx="3">
                  <c:v>0</c:v>
                </c:pt>
                <c:pt idx="4">
                  <c:v>0</c:v>
                </c:pt>
              </c:numCache>
            </c:numRef>
          </c:val>
          <c:extLst>
            <c:ext xmlns:c16="http://schemas.microsoft.com/office/drawing/2014/chart" uri="{C3380CC4-5D6E-409C-BE32-E72D297353CC}">
              <c16:uniqueId val="{00000003-3817-4EE9-8AD6-F70CA46D11C3}"/>
            </c:ext>
          </c:extLst>
        </c:ser>
        <c:ser>
          <c:idx val="4"/>
          <c:order val="4"/>
          <c:tx>
            <c:strRef>
              <c:f>Sheet1!$F$1</c:f>
              <c:strCache>
                <c:ptCount val="1"/>
                <c:pt idx="0">
                  <c:v>BBVA España</c:v>
                </c:pt>
              </c:strCache>
            </c:strRef>
          </c:tx>
          <c:spPr>
            <a:solidFill>
              <a:schemeClr val="accent5"/>
            </a:solidFill>
            <a:ln>
              <a:noFill/>
            </a:ln>
            <a:effectLst/>
          </c:spPr>
          <c:invertIfNegative val="0"/>
          <c:cat>
            <c:strRef>
              <c:f>Sheet1!$A$2:$A$6</c:f>
              <c:strCache>
                <c:ptCount val="5"/>
                <c:pt idx="0">
                  <c:v>0h - 2h</c:v>
                </c:pt>
                <c:pt idx="1">
                  <c:v>2h - 8h</c:v>
                </c:pt>
                <c:pt idx="2">
                  <c:v>8h - 24h</c:v>
                </c:pt>
                <c:pt idx="3">
                  <c:v>24h+</c:v>
                </c:pt>
                <c:pt idx="4">
                  <c:v>Not responded</c:v>
                </c:pt>
              </c:strCache>
            </c:strRef>
          </c:cat>
          <c:val>
            <c:numRef>
              <c:f>Sheet1!$F$2:$F$6</c:f>
              <c:numCache>
                <c:formatCode>General</c:formatCode>
                <c:ptCount val="5"/>
                <c:pt idx="0">
                  <c:v>0</c:v>
                </c:pt>
                <c:pt idx="1">
                  <c:v>0</c:v>
                </c:pt>
                <c:pt idx="2">
                  <c:v>0</c:v>
                </c:pt>
                <c:pt idx="3">
                  <c:v>0</c:v>
                </c:pt>
                <c:pt idx="4">
                  <c:v>0</c:v>
                </c:pt>
              </c:numCache>
            </c:numRef>
          </c:val>
          <c:extLst>
            <c:ext xmlns:c16="http://schemas.microsoft.com/office/drawing/2014/chart" uri="{C3380CC4-5D6E-409C-BE32-E72D297353CC}">
              <c16:uniqueId val="{00000004-3817-4EE9-8AD6-F70CA46D11C3}"/>
            </c:ext>
          </c:extLst>
        </c:ser>
        <c:dLbls>
          <c:showLegendKey val="0"/>
          <c:showVal val="0"/>
          <c:showCatName val="0"/>
          <c:showSerName val="0"/>
          <c:showPercent val="0"/>
          <c:showBubbleSize val="0"/>
        </c:dLbls>
        <c:gapWidth val="219"/>
        <c:overlap val="-27"/>
        <c:axId val="438887360"/>
        <c:axId val="438887688"/>
      </c:barChart>
      <c:catAx>
        <c:axId val="43888736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38887688"/>
        <c:crosses val="autoZero"/>
        <c:auto val="1"/>
        <c:lblAlgn val="ctr"/>
        <c:lblOffset val="100"/>
        <c:noMultiLvlLbl val="0"/>
      </c:catAx>
      <c:valAx>
        <c:axId val="43888768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3888736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Banco Santander España</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0</c:v>
                </c:pt>
                <c:pt idx="1">
                  <c:v>0</c:v>
                </c:pt>
                <c:pt idx="2">
                  <c:v>0</c:v>
                </c:pt>
                <c:pt idx="3">
                  <c:v>0</c:v>
                </c:pt>
                <c:pt idx="4">
                  <c:v>3</c:v>
                </c:pt>
                <c:pt idx="5">
                  <c:v>0</c:v>
                </c:pt>
                <c:pt idx="6">
                  <c:v>0</c:v>
                </c:pt>
              </c:numCache>
            </c:numRef>
          </c:val>
          <c:extLst>
            <c:ext xmlns:c16="http://schemas.microsoft.com/office/drawing/2014/chart" uri="{C3380CC4-5D6E-409C-BE32-E72D297353CC}">
              <c16:uniqueId val="{00000000-898E-41BE-8911-F6EC111F4306}"/>
            </c:ext>
          </c:extLst>
        </c:ser>
        <c:ser>
          <c:idx val="1"/>
          <c:order val="1"/>
          <c:tx>
            <c:strRef>
              <c:f>Sheet1!$C$1</c:f>
              <c:strCache>
                <c:ptCount val="1"/>
                <c:pt idx="0">
                  <c:v>Banco Sabadell</c:v>
                </c:pt>
              </c:strCache>
            </c:strRef>
          </c:tx>
          <c:spPr>
            <a:solidFill>
              <a:schemeClr val="accent2"/>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Sheet1!$C$2:$C$8</c:f>
              <c:numCache>
                <c:formatCode>General</c:formatCode>
                <c:ptCount val="7"/>
                <c:pt idx="0">
                  <c:v>0</c:v>
                </c:pt>
                <c:pt idx="1">
                  <c:v>0</c:v>
                </c:pt>
                <c:pt idx="2">
                  <c:v>0</c:v>
                </c:pt>
                <c:pt idx="3">
                  <c:v>0</c:v>
                </c:pt>
                <c:pt idx="4">
                  <c:v>0</c:v>
                </c:pt>
                <c:pt idx="5">
                  <c:v>0</c:v>
                </c:pt>
                <c:pt idx="6">
                  <c:v>0</c:v>
                </c:pt>
              </c:numCache>
            </c:numRef>
          </c:val>
          <c:extLst>
            <c:ext xmlns:c16="http://schemas.microsoft.com/office/drawing/2014/chart" uri="{C3380CC4-5D6E-409C-BE32-E72D297353CC}">
              <c16:uniqueId val="{00000001-898E-41BE-8911-F6EC111F4306}"/>
            </c:ext>
          </c:extLst>
        </c:ser>
        <c:ser>
          <c:idx val="2"/>
          <c:order val="2"/>
          <c:tx>
            <c:strRef>
              <c:f>Sheet1!$D$1</c:f>
              <c:strCache>
                <c:ptCount val="1"/>
                <c:pt idx="0">
                  <c:v>ING España</c:v>
                </c:pt>
              </c:strCache>
            </c:strRef>
          </c:tx>
          <c:spPr>
            <a:solidFill>
              <a:schemeClr val="accent3"/>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Sheet1!$D$2:$D$8</c:f>
              <c:numCache>
                <c:formatCode>General</c:formatCode>
                <c:ptCount val="7"/>
                <c:pt idx="0">
                  <c:v>0</c:v>
                </c:pt>
                <c:pt idx="1">
                  <c:v>0</c:v>
                </c:pt>
                <c:pt idx="2">
                  <c:v>0</c:v>
                </c:pt>
                <c:pt idx="3">
                  <c:v>3</c:v>
                </c:pt>
                <c:pt idx="4">
                  <c:v>0</c:v>
                </c:pt>
                <c:pt idx="5">
                  <c:v>1</c:v>
                </c:pt>
                <c:pt idx="6">
                  <c:v>0</c:v>
                </c:pt>
              </c:numCache>
            </c:numRef>
          </c:val>
          <c:extLst>
            <c:ext xmlns:c16="http://schemas.microsoft.com/office/drawing/2014/chart" uri="{C3380CC4-5D6E-409C-BE32-E72D297353CC}">
              <c16:uniqueId val="{00000002-898E-41BE-8911-F6EC111F4306}"/>
            </c:ext>
          </c:extLst>
        </c:ser>
        <c:ser>
          <c:idx val="3"/>
          <c:order val="3"/>
          <c:tx>
            <c:strRef>
              <c:f>Sheet1!$E$1</c:f>
              <c:strCache>
                <c:ptCount val="1"/>
                <c:pt idx="0">
                  <c:v>bankinter</c:v>
                </c:pt>
              </c:strCache>
            </c:strRef>
          </c:tx>
          <c:spPr>
            <a:solidFill>
              <a:schemeClr val="accent4"/>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Sheet1!$E$2:$E$8</c:f>
              <c:numCache>
                <c:formatCode>General</c:formatCode>
                <c:ptCount val="7"/>
                <c:pt idx="0">
                  <c:v>0</c:v>
                </c:pt>
                <c:pt idx="1">
                  <c:v>0</c:v>
                </c:pt>
                <c:pt idx="2">
                  <c:v>0</c:v>
                </c:pt>
                <c:pt idx="3">
                  <c:v>0</c:v>
                </c:pt>
                <c:pt idx="4">
                  <c:v>0</c:v>
                </c:pt>
                <c:pt idx="5">
                  <c:v>0</c:v>
                </c:pt>
                <c:pt idx="6">
                  <c:v>0</c:v>
                </c:pt>
              </c:numCache>
            </c:numRef>
          </c:val>
          <c:extLst>
            <c:ext xmlns:c16="http://schemas.microsoft.com/office/drawing/2014/chart" uri="{C3380CC4-5D6E-409C-BE32-E72D297353CC}">
              <c16:uniqueId val="{00000003-898E-41BE-8911-F6EC111F4306}"/>
            </c:ext>
          </c:extLst>
        </c:ser>
        <c:ser>
          <c:idx val="4"/>
          <c:order val="4"/>
          <c:tx>
            <c:strRef>
              <c:f>Sheet1!$F$1</c:f>
              <c:strCache>
                <c:ptCount val="1"/>
                <c:pt idx="0">
                  <c:v>BBVA España</c:v>
                </c:pt>
              </c:strCache>
            </c:strRef>
          </c:tx>
          <c:spPr>
            <a:solidFill>
              <a:schemeClr val="accent5"/>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Sheet1!$F$2:$F$8</c:f>
              <c:numCache>
                <c:formatCode>General</c:formatCode>
                <c:ptCount val="7"/>
                <c:pt idx="0">
                  <c:v>0</c:v>
                </c:pt>
                <c:pt idx="1">
                  <c:v>0</c:v>
                </c:pt>
                <c:pt idx="2">
                  <c:v>0</c:v>
                </c:pt>
                <c:pt idx="3">
                  <c:v>0</c:v>
                </c:pt>
                <c:pt idx="4">
                  <c:v>0</c:v>
                </c:pt>
                <c:pt idx="5">
                  <c:v>0</c:v>
                </c:pt>
                <c:pt idx="6">
                  <c:v>0</c:v>
                </c:pt>
              </c:numCache>
            </c:numRef>
          </c:val>
          <c:extLst>
            <c:ext xmlns:c16="http://schemas.microsoft.com/office/drawing/2014/chart" uri="{C3380CC4-5D6E-409C-BE32-E72D297353CC}">
              <c16:uniqueId val="{00000004-898E-41BE-8911-F6EC111F4306}"/>
            </c:ext>
          </c:extLst>
        </c:ser>
        <c:dLbls>
          <c:showLegendKey val="0"/>
          <c:showVal val="0"/>
          <c:showCatName val="0"/>
          <c:showSerName val="0"/>
          <c:showPercent val="0"/>
          <c:showBubbleSize val="0"/>
        </c:dLbls>
        <c:gapWidth val="219"/>
        <c:overlap val="-27"/>
        <c:axId val="442604168"/>
        <c:axId val="442605152"/>
      </c:barChart>
      <c:catAx>
        <c:axId val="44260416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42605152"/>
        <c:crosses val="autoZero"/>
        <c:auto val="1"/>
        <c:lblAlgn val="ctr"/>
        <c:lblOffset val="100"/>
        <c:noMultiLvlLbl val="0"/>
      </c:catAx>
      <c:valAx>
        <c:axId val="44260515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4260416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31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3.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2/28/2018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2/28/2018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2/28/2018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2/28/2018</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2/28/2018</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2/28/2018</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2/28/2018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2/28/2018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2/28/2018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2/28/2018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chart" Target="../charts/chart12.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chart" Target="../charts/chart13.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2" Type="http://schemas.openxmlformats.org/officeDocument/2006/relationships/chart" Target="../charts/chart14.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2" Type="http://schemas.openxmlformats.org/officeDocument/2006/relationships/chart" Target="../charts/chart15.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BB15D7-03D4-4715-BACA-32EBF654102D}"/>
              </a:ext>
            </a:extLst>
          </p:cNvPr>
          <p:cNvSpPr>
            <a:spLocks noGrp="1"/>
          </p:cNvSpPr>
          <p:nvPr>
            <p:ph type="ctrTitle"/>
          </p:nvPr>
        </p:nvSpPr>
        <p:spPr/>
        <p:txBody>
          <a:bodyPr/>
          <a:lstStyle/>
          <a:p>
            <a:r>
              <a:rPr lang="en-US"/>
              <a:t>Reporte Facebook</a:t>
            </a:r>
          </a:p>
        </p:txBody>
      </p:sp>
      <p:sp>
        <p:nvSpPr>
          <p:cNvPr id="3" name="Subtitle 2">
            <a:extLst>
              <a:ext uri="{FF2B5EF4-FFF2-40B4-BE49-F238E27FC236}">
                <a16:creationId xmlns:a16="http://schemas.microsoft.com/office/drawing/2014/main" id="{03B30340-E96C-4339-B340-C0D005614029}"/>
              </a:ext>
            </a:extLst>
          </p:cNvPr>
          <p:cNvSpPr>
            <a:spLocks noGrp="1"/>
          </p:cNvSpPr>
          <p:nvPr>
            <p:ph type="subTitle" idx="1"/>
          </p:nvPr>
        </p:nvSpPr>
        <p:spPr/>
        <p:txBody>
          <a:bodyPr/>
          <a:lstStyle/>
          <a:p>
            <a:r>
              <a:rPr lang="en-US"/>
              <a:t>Socialad</a:t>
            </a:r>
          </a:p>
        </p:txBody>
      </p:sp>
    </p:spTree>
    <p:extLst>
      <p:ext uri="{BB962C8B-B14F-4D97-AF65-F5344CB8AC3E}">
        <p14:creationId xmlns:p14="http://schemas.microsoft.com/office/powerpoint/2010/main" val="24298753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13C0B1-09A4-4643-BACE-22F578D69E70}"/>
              </a:ext>
            </a:extLst>
          </p:cNvPr>
          <p:cNvSpPr>
            <a:spLocks noGrp="1"/>
          </p:cNvSpPr>
          <p:nvPr>
            <p:ph type="title"/>
          </p:nvPr>
        </p:nvSpPr>
        <p:spPr/>
        <p:txBody>
          <a:bodyPr/>
          <a:lstStyle/>
          <a:p>
            <a:r>
              <a:rPr lang="en-US"/>
              <a:t>Facebook Key Metrics Table</a:t>
            </a:r>
          </a:p>
        </p:txBody>
      </p:sp>
      <p:graphicFrame>
        <p:nvGraphicFramePr>
          <p:cNvPr id="5" name="Table Placeholder 4">
            <a:extLst>
              <a:ext uri="{FF2B5EF4-FFF2-40B4-BE49-F238E27FC236}">
                <a16:creationId xmlns:a16="http://schemas.microsoft.com/office/drawing/2014/main" id="{5A38BF0F-3E85-4930-B892-E5569344E2E3}"/>
              </a:ext>
            </a:extLst>
          </p:cNvPr>
          <p:cNvGraphicFramePr>
            <a:graphicFrameLocks noGrp="1"/>
          </p:cNvGraphicFramePr>
          <p:nvPr>
            <p:ph type="tbl" sz="quarter" idx="13"/>
            <p:extLst>
              <p:ext uri="{D42A27DB-BD31-4B8C-83A1-F6EECF244321}">
                <p14:modId xmlns:p14="http://schemas.microsoft.com/office/powerpoint/2010/main" val="44306523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3101358650"/>
                    </a:ext>
                  </a:extLst>
                </a:gridCol>
                <a:gridCol w="740664">
                  <a:extLst>
                    <a:ext uri="{9D8B030D-6E8A-4147-A177-3AD203B41FA5}">
                      <a16:colId xmlns:a16="http://schemas.microsoft.com/office/drawing/2014/main" val="514641046"/>
                    </a:ext>
                  </a:extLst>
                </a:gridCol>
                <a:gridCol w="740664">
                  <a:extLst>
                    <a:ext uri="{9D8B030D-6E8A-4147-A177-3AD203B41FA5}">
                      <a16:colId xmlns:a16="http://schemas.microsoft.com/office/drawing/2014/main" val="4107272906"/>
                    </a:ext>
                  </a:extLst>
                </a:gridCol>
                <a:gridCol w="740664">
                  <a:extLst>
                    <a:ext uri="{9D8B030D-6E8A-4147-A177-3AD203B41FA5}">
                      <a16:colId xmlns:a16="http://schemas.microsoft.com/office/drawing/2014/main" val="1241382215"/>
                    </a:ext>
                  </a:extLst>
                </a:gridCol>
                <a:gridCol w="740664">
                  <a:extLst>
                    <a:ext uri="{9D8B030D-6E8A-4147-A177-3AD203B41FA5}">
                      <a16:colId xmlns:a16="http://schemas.microsoft.com/office/drawing/2014/main" val="3765187378"/>
                    </a:ext>
                  </a:extLst>
                </a:gridCol>
                <a:gridCol w="740664">
                  <a:extLst>
                    <a:ext uri="{9D8B030D-6E8A-4147-A177-3AD203B41FA5}">
                      <a16:colId xmlns:a16="http://schemas.microsoft.com/office/drawing/2014/main" val="3520919395"/>
                    </a:ext>
                  </a:extLst>
                </a:gridCol>
                <a:gridCol w="740664">
                  <a:extLst>
                    <a:ext uri="{9D8B030D-6E8A-4147-A177-3AD203B41FA5}">
                      <a16:colId xmlns:a16="http://schemas.microsoft.com/office/drawing/2014/main" val="3335817565"/>
                    </a:ext>
                  </a:extLst>
                </a:gridCol>
                <a:gridCol w="740664">
                  <a:extLst>
                    <a:ext uri="{9D8B030D-6E8A-4147-A177-3AD203B41FA5}">
                      <a16:colId xmlns:a16="http://schemas.microsoft.com/office/drawing/2014/main" val="3989623855"/>
                    </a:ext>
                  </a:extLst>
                </a:gridCol>
                <a:gridCol w="740664">
                  <a:extLst>
                    <a:ext uri="{9D8B030D-6E8A-4147-A177-3AD203B41FA5}">
                      <a16:colId xmlns:a16="http://schemas.microsoft.com/office/drawing/2014/main" val="2706248254"/>
                    </a:ext>
                  </a:extLst>
                </a:gridCol>
                <a:gridCol w="740664">
                  <a:extLst>
                    <a:ext uri="{9D8B030D-6E8A-4147-A177-3AD203B41FA5}">
                      <a16:colId xmlns:a16="http://schemas.microsoft.com/office/drawing/2014/main" val="273680556"/>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a:t>
                      </a:r>
                    </a:p>
                  </a:txBody>
                  <a:tcPr/>
                </a:tc>
                <a:tc>
                  <a:txBody>
                    <a:bodyPr/>
                    <a:lstStyle/>
                    <a:p>
                      <a:r>
                        <a:rPr lang="en-US" sz="1000"/>
                        <a:t>Posts</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User Posts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2189609935"/>
                  </a:ext>
                </a:extLst>
              </a:tr>
              <a:tr h="370840">
                <a:tc>
                  <a:txBody>
                    <a:bodyPr/>
                    <a:lstStyle/>
                    <a:p>
                      <a:r>
                        <a:rPr lang="en-US" sz="1000"/>
                        <a:t>ING España</a:t>
                      </a:r>
                    </a:p>
                  </a:txBody>
                  <a:tcPr/>
                </a:tc>
                <a:tc>
                  <a:txBody>
                    <a:bodyPr/>
                    <a:lstStyle/>
                    <a:p>
                      <a:r>
                        <a:rPr lang="en-US" sz="1000"/>
                        <a:t>252451</a:t>
                      </a:r>
                    </a:p>
                  </a:txBody>
                  <a:tcPr/>
                </a:tc>
                <a:tc>
                  <a:txBody>
                    <a:bodyPr/>
                    <a:lstStyle/>
                    <a:p>
                      <a:r>
                        <a:rPr lang="en-US" sz="1000"/>
                        <a:t>410</a:t>
                      </a:r>
                    </a:p>
                  </a:txBody>
                  <a:tcPr/>
                </a:tc>
                <a:tc>
                  <a:txBody>
                    <a:bodyPr/>
                    <a:lstStyle/>
                    <a:p>
                      <a:r>
                        <a:rPr lang="en-US" sz="1000"/>
                        <a:t>9</a:t>
                      </a:r>
                    </a:p>
                  </a:txBody>
                  <a:tcPr/>
                </a:tc>
                <a:tc>
                  <a:txBody>
                    <a:bodyPr/>
                    <a:lstStyle/>
                    <a:p>
                      <a:r>
                        <a:rPr lang="en-US" sz="1000"/>
                        <a:t>493</a:t>
                      </a:r>
                    </a:p>
                  </a:txBody>
                  <a:tcPr/>
                </a:tc>
                <a:tc>
                  <a:txBody>
                    <a:bodyPr/>
                    <a:lstStyle/>
                    <a:p>
                      <a:r>
                        <a:rPr lang="en-US" sz="1000"/>
                        <a:t>210</a:t>
                      </a:r>
                    </a:p>
                  </a:txBody>
                  <a:tcPr/>
                </a:tc>
                <a:tc>
                  <a:txBody>
                    <a:bodyPr/>
                    <a:lstStyle/>
                    <a:p>
                      <a:r>
                        <a:rPr lang="en-US" sz="1000"/>
                        <a:t>50</a:t>
                      </a:r>
                    </a:p>
                  </a:txBody>
                  <a:tcPr/>
                </a:tc>
                <a:tc>
                  <a:txBody>
                    <a:bodyPr/>
                    <a:lstStyle/>
                    <a:p>
                      <a:r>
                        <a:rPr lang="en-US" sz="1000"/>
                        <a:t>11</a:t>
                      </a:r>
                    </a:p>
                  </a:txBody>
                  <a:tcPr/>
                </a:tc>
                <a:tc>
                  <a:txBody>
                    <a:bodyPr/>
                    <a:lstStyle/>
                    <a:p>
                      <a:r>
                        <a:rPr lang="en-US" sz="1000"/>
                        <a:t>0.0332%</a:t>
                      </a:r>
                    </a:p>
                  </a:txBody>
                  <a:tcPr/>
                </a:tc>
                <a:tc>
                  <a:txBody>
                    <a:bodyPr/>
                    <a:lstStyle/>
                    <a:p>
                      <a:r>
                        <a:rPr lang="en-US" sz="1000"/>
                        <a:t>25.0%</a:t>
                      </a:r>
                    </a:p>
                  </a:txBody>
                  <a:tcPr/>
                </a:tc>
                <a:extLst>
                  <a:ext uri="{0D108BD9-81ED-4DB2-BD59-A6C34878D82A}">
                    <a16:rowId xmlns:a16="http://schemas.microsoft.com/office/drawing/2014/main" val="3311111687"/>
                  </a:ext>
                </a:extLst>
              </a:tr>
              <a:tr h="370840">
                <a:tc>
                  <a:txBody>
                    <a:bodyPr/>
                    <a:lstStyle/>
                    <a:p>
                      <a:r>
                        <a:rPr lang="en-US" sz="1000"/>
                        <a:t>BBVA España</a:t>
                      </a:r>
                    </a:p>
                  </a:txBody>
                  <a:tcPr/>
                </a:tc>
                <a:tc>
                  <a:txBody>
                    <a:bodyPr/>
                    <a:lstStyle/>
                    <a:p>
                      <a:r>
                        <a:rPr lang="en-US" sz="1000"/>
                        <a:t>167696</a:t>
                      </a:r>
                    </a:p>
                  </a:txBody>
                  <a:tcPr/>
                </a:tc>
                <a:tc>
                  <a:txBody>
                    <a:bodyPr/>
                    <a:lstStyle/>
                    <a:p>
                      <a:r>
                        <a:rPr lang="en-US" sz="1000"/>
                        <a:t>624</a:t>
                      </a:r>
                    </a:p>
                  </a:txBody>
                  <a:tcPr/>
                </a:tc>
                <a:tc>
                  <a:txBody>
                    <a:bodyPr/>
                    <a:lstStyle/>
                    <a:p>
                      <a:r>
                        <a:rPr lang="en-US" sz="1000"/>
                        <a:t>11</a:t>
                      </a:r>
                    </a:p>
                  </a:txBody>
                  <a:tcPr/>
                </a:tc>
                <a:tc>
                  <a:txBody>
                    <a:bodyPr/>
                    <a:lstStyle/>
                    <a:p>
                      <a:r>
                        <a:rPr lang="en-US" sz="1000"/>
                        <a:t>844</a:t>
                      </a:r>
                    </a:p>
                  </a:txBody>
                  <a:tcPr/>
                </a:tc>
                <a:tc>
                  <a:txBody>
                    <a:bodyPr/>
                    <a:lstStyle/>
                    <a:p>
                      <a:r>
                        <a:rPr lang="en-US" sz="1000"/>
                        <a:t>644</a:t>
                      </a:r>
                    </a:p>
                  </a:txBody>
                  <a:tcPr/>
                </a:tc>
                <a:tc>
                  <a:txBody>
                    <a:bodyPr/>
                    <a:lstStyle/>
                    <a:p>
                      <a:r>
                        <a:rPr lang="en-US" sz="1000"/>
                        <a:t>472</a:t>
                      </a:r>
                    </a:p>
                  </a:txBody>
                  <a:tcPr/>
                </a:tc>
                <a:tc>
                  <a:txBody>
                    <a:bodyPr/>
                    <a:lstStyle/>
                    <a:p>
                      <a:r>
                        <a:rPr lang="en-US" sz="1000"/>
                        <a:t>0</a:t>
                      </a:r>
                    </a:p>
                  </a:txBody>
                  <a:tcPr/>
                </a:tc>
                <a:tc>
                  <a:txBody>
                    <a:bodyPr/>
                    <a:lstStyle/>
                    <a:p>
                      <a:r>
                        <a:rPr lang="en-US" sz="1000"/>
                        <a:t>0.1065%</a:t>
                      </a:r>
                    </a:p>
                  </a:txBody>
                  <a:tcPr/>
                </a:tc>
                <a:tc>
                  <a:txBody>
                    <a:bodyPr/>
                    <a:lstStyle/>
                    <a:p>
                      <a:r>
                        <a:rPr lang="en-US" sz="1000"/>
                        <a:t>0.0%</a:t>
                      </a:r>
                    </a:p>
                  </a:txBody>
                  <a:tcPr/>
                </a:tc>
                <a:extLst>
                  <a:ext uri="{0D108BD9-81ED-4DB2-BD59-A6C34878D82A}">
                    <a16:rowId xmlns:a16="http://schemas.microsoft.com/office/drawing/2014/main" val="3415639023"/>
                  </a:ext>
                </a:extLst>
              </a:tr>
              <a:tr h="370840">
                <a:tc>
                  <a:txBody>
                    <a:bodyPr/>
                    <a:lstStyle/>
                    <a:p>
                      <a:r>
                        <a:rPr lang="en-US" sz="1000"/>
                        <a:t>Banco Santander España</a:t>
                      </a:r>
                    </a:p>
                  </a:txBody>
                  <a:tcPr/>
                </a:tc>
                <a:tc>
                  <a:txBody>
                    <a:bodyPr/>
                    <a:lstStyle/>
                    <a:p>
                      <a:r>
                        <a:rPr lang="en-US" sz="1000"/>
                        <a:t>163039</a:t>
                      </a:r>
                    </a:p>
                  </a:txBody>
                  <a:tcPr/>
                </a:tc>
                <a:tc>
                  <a:txBody>
                    <a:bodyPr/>
                    <a:lstStyle/>
                    <a:p>
                      <a:r>
                        <a:rPr lang="en-US" sz="1000"/>
                        <a:t>743</a:t>
                      </a:r>
                    </a:p>
                  </a:txBody>
                  <a:tcPr/>
                </a:tc>
                <a:tc>
                  <a:txBody>
                    <a:bodyPr/>
                    <a:lstStyle/>
                    <a:p>
                      <a:r>
                        <a:rPr lang="en-US" sz="1000"/>
                        <a:t>6</a:t>
                      </a:r>
                    </a:p>
                  </a:txBody>
                  <a:tcPr/>
                </a:tc>
                <a:tc>
                  <a:txBody>
                    <a:bodyPr/>
                    <a:lstStyle/>
                    <a:p>
                      <a:r>
                        <a:rPr lang="en-US" sz="1000"/>
                        <a:t>1431</a:t>
                      </a:r>
                    </a:p>
                  </a:txBody>
                  <a:tcPr/>
                </a:tc>
                <a:tc>
                  <a:txBody>
                    <a:bodyPr/>
                    <a:lstStyle/>
                    <a:p>
                      <a:r>
                        <a:rPr lang="en-US" sz="1000"/>
                        <a:t>182</a:t>
                      </a:r>
                    </a:p>
                  </a:txBody>
                  <a:tcPr/>
                </a:tc>
                <a:tc>
                  <a:txBody>
                    <a:bodyPr/>
                    <a:lstStyle/>
                    <a:p>
                      <a:r>
                        <a:rPr lang="en-US" sz="1000"/>
                        <a:t>178</a:t>
                      </a:r>
                    </a:p>
                  </a:txBody>
                  <a:tcPr/>
                </a:tc>
                <a:tc>
                  <a:txBody>
                    <a:bodyPr/>
                    <a:lstStyle/>
                    <a:p>
                      <a:r>
                        <a:rPr lang="en-US" sz="1000"/>
                        <a:t>5</a:t>
                      </a:r>
                    </a:p>
                  </a:txBody>
                  <a:tcPr/>
                </a:tc>
                <a:tc>
                  <a:txBody>
                    <a:bodyPr/>
                    <a:lstStyle/>
                    <a:p>
                      <a:r>
                        <a:rPr lang="en-US" sz="1000"/>
                        <a:t>0.1835%</a:t>
                      </a:r>
                    </a:p>
                  </a:txBody>
                  <a:tcPr/>
                </a:tc>
                <a:tc>
                  <a:txBody>
                    <a:bodyPr/>
                    <a:lstStyle/>
                    <a:p>
                      <a:r>
                        <a:rPr lang="en-US" sz="1000"/>
                        <a:t>66.7%</a:t>
                      </a:r>
                    </a:p>
                  </a:txBody>
                  <a:tcPr/>
                </a:tc>
                <a:extLst>
                  <a:ext uri="{0D108BD9-81ED-4DB2-BD59-A6C34878D82A}">
                    <a16:rowId xmlns:a16="http://schemas.microsoft.com/office/drawing/2014/main" val="2031972929"/>
                  </a:ext>
                </a:extLst>
              </a:tr>
              <a:tr h="370840">
                <a:tc>
                  <a:txBody>
                    <a:bodyPr/>
                    <a:lstStyle/>
                    <a:p>
                      <a:r>
                        <a:rPr lang="en-US" sz="1000"/>
                        <a:t>bankinter</a:t>
                      </a:r>
                    </a:p>
                  </a:txBody>
                  <a:tcPr/>
                </a:tc>
                <a:tc>
                  <a:txBody>
                    <a:bodyPr/>
                    <a:lstStyle/>
                    <a:p>
                      <a:r>
                        <a:rPr lang="en-US" sz="1000"/>
                        <a:t>102010</a:t>
                      </a:r>
                    </a:p>
                  </a:txBody>
                  <a:tcPr/>
                </a:tc>
                <a:tc>
                  <a:txBody>
                    <a:bodyPr/>
                    <a:lstStyle/>
                    <a:p>
                      <a:r>
                        <a:rPr lang="en-US" sz="1000"/>
                        <a:t>189</a:t>
                      </a:r>
                    </a:p>
                  </a:txBody>
                  <a:tcPr/>
                </a:tc>
                <a:tc>
                  <a:txBody>
                    <a:bodyPr/>
                    <a:lstStyle/>
                    <a:p>
                      <a:r>
                        <a:rPr lang="en-US" sz="1000"/>
                        <a:t>2</a:t>
                      </a:r>
                    </a:p>
                  </a:txBody>
                  <a:tcPr/>
                </a:tc>
                <a:tc>
                  <a:txBody>
                    <a:bodyPr/>
                    <a:lstStyle/>
                    <a:p>
                      <a:r>
                        <a:rPr lang="en-US" sz="1000"/>
                        <a:t>38</a:t>
                      </a:r>
                    </a:p>
                  </a:txBody>
                  <a:tcPr/>
                </a:tc>
                <a:tc>
                  <a:txBody>
                    <a:bodyPr/>
                    <a:lstStyle/>
                    <a:p>
                      <a:r>
                        <a:rPr lang="en-US" sz="1000"/>
                        <a:t>4</a:t>
                      </a:r>
                    </a:p>
                  </a:txBody>
                  <a:tcPr/>
                </a:tc>
                <a:tc>
                  <a:txBody>
                    <a:bodyPr/>
                    <a:lstStyle/>
                    <a:p>
                      <a:r>
                        <a:rPr lang="en-US" sz="1000"/>
                        <a:t>20</a:t>
                      </a:r>
                    </a:p>
                  </a:txBody>
                  <a:tcPr/>
                </a:tc>
                <a:tc>
                  <a:txBody>
                    <a:bodyPr/>
                    <a:lstStyle/>
                    <a:p>
                      <a:r>
                        <a:rPr lang="en-US" sz="1000"/>
                        <a:t>0</a:t>
                      </a:r>
                    </a:p>
                  </a:txBody>
                  <a:tcPr/>
                </a:tc>
                <a:tc>
                  <a:txBody>
                    <a:bodyPr/>
                    <a:lstStyle/>
                    <a:p>
                      <a:r>
                        <a:rPr lang="en-US" sz="1000"/>
                        <a:t>0.0304%</a:t>
                      </a:r>
                    </a:p>
                  </a:txBody>
                  <a:tcPr/>
                </a:tc>
                <a:tc>
                  <a:txBody>
                    <a:bodyPr/>
                    <a:lstStyle/>
                    <a:p>
                      <a:r>
                        <a:rPr lang="en-US" sz="1000"/>
                        <a:t>0.0%</a:t>
                      </a:r>
                    </a:p>
                  </a:txBody>
                  <a:tcPr/>
                </a:tc>
                <a:extLst>
                  <a:ext uri="{0D108BD9-81ED-4DB2-BD59-A6C34878D82A}">
                    <a16:rowId xmlns:a16="http://schemas.microsoft.com/office/drawing/2014/main" val="2624013723"/>
                  </a:ext>
                </a:extLst>
              </a:tr>
              <a:tr h="370840">
                <a:tc>
                  <a:txBody>
                    <a:bodyPr/>
                    <a:lstStyle/>
                    <a:p>
                      <a:r>
                        <a:rPr lang="en-US" sz="1000"/>
                        <a:t>Banco Sabadell</a:t>
                      </a:r>
                    </a:p>
                  </a:txBody>
                  <a:tcPr/>
                </a:tc>
                <a:tc>
                  <a:txBody>
                    <a:bodyPr/>
                    <a:lstStyle/>
                    <a:p>
                      <a:r>
                        <a:rPr lang="en-US" sz="1000"/>
                        <a:t>54078</a:t>
                      </a:r>
                    </a:p>
                  </a:txBody>
                  <a:tcPr/>
                </a:tc>
                <a:tc>
                  <a:txBody>
                    <a:bodyPr/>
                    <a:lstStyle/>
                    <a:p>
                      <a:r>
                        <a:rPr lang="en-US" sz="1000"/>
                        <a:t>23</a:t>
                      </a:r>
                    </a:p>
                  </a:txBody>
                  <a:tcPr/>
                </a:tc>
                <a:tc>
                  <a:txBody>
                    <a:bodyPr/>
                    <a:lstStyle/>
                    <a:p>
                      <a:r>
                        <a:rPr lang="en-US" sz="1000"/>
                        <a:t>11</a:t>
                      </a:r>
                    </a:p>
                  </a:txBody>
                  <a:tcPr/>
                </a:tc>
                <a:tc>
                  <a:txBody>
                    <a:bodyPr/>
                    <a:lstStyle/>
                    <a:p>
                      <a:r>
                        <a:rPr lang="en-US" sz="1000"/>
                        <a:t>165</a:t>
                      </a:r>
                    </a:p>
                  </a:txBody>
                  <a:tcPr/>
                </a:tc>
                <a:tc>
                  <a:txBody>
                    <a:bodyPr/>
                    <a:lstStyle/>
                    <a:p>
                      <a:r>
                        <a:rPr lang="en-US" sz="1000"/>
                        <a:t>30</a:t>
                      </a:r>
                    </a:p>
                  </a:txBody>
                  <a:tcPr/>
                </a:tc>
                <a:tc>
                  <a:txBody>
                    <a:bodyPr/>
                    <a:lstStyle/>
                    <a:p>
                      <a:r>
                        <a:rPr lang="en-US" sz="1000"/>
                        <a:t>13</a:t>
                      </a:r>
                    </a:p>
                  </a:txBody>
                  <a:tcPr/>
                </a:tc>
                <a:tc>
                  <a:txBody>
                    <a:bodyPr/>
                    <a:lstStyle/>
                    <a:p>
                      <a:r>
                        <a:rPr lang="en-US" sz="1000"/>
                        <a:t>0</a:t>
                      </a:r>
                    </a:p>
                  </a:txBody>
                  <a:tcPr/>
                </a:tc>
                <a:tc>
                  <a:txBody>
                    <a:bodyPr/>
                    <a:lstStyle/>
                    <a:p>
                      <a:r>
                        <a:rPr lang="en-US" sz="1000"/>
                        <a:t>0.0350%</a:t>
                      </a:r>
                    </a:p>
                  </a:txBody>
                  <a:tcPr/>
                </a:tc>
                <a:tc>
                  <a:txBody>
                    <a:bodyPr/>
                    <a:lstStyle/>
                    <a:p>
                      <a:r>
                        <a:rPr lang="en-US" sz="1000"/>
                        <a:t>0.0%</a:t>
                      </a:r>
                    </a:p>
                  </a:txBody>
                  <a:tcPr/>
                </a:tc>
                <a:extLst>
                  <a:ext uri="{0D108BD9-81ED-4DB2-BD59-A6C34878D82A}">
                    <a16:rowId xmlns:a16="http://schemas.microsoft.com/office/drawing/2014/main" val="2599750916"/>
                  </a:ext>
                </a:extLst>
              </a:tr>
            </a:tbl>
          </a:graphicData>
        </a:graphic>
      </p:graphicFrame>
      <p:sp>
        <p:nvSpPr>
          <p:cNvPr id="4" name="Text Placeholder 3">
            <a:extLst>
              <a:ext uri="{FF2B5EF4-FFF2-40B4-BE49-F238E27FC236}">
                <a16:creationId xmlns:a16="http://schemas.microsoft.com/office/drawing/2014/main" id="{9D59C825-9E76-4551-8B74-56B30F7602E1}"/>
              </a:ext>
            </a:extLst>
          </p:cNvPr>
          <p:cNvSpPr>
            <a:spLocks noGrp="1"/>
          </p:cNvSpPr>
          <p:nvPr>
            <p:ph type="body" sz="quarter" idx="14"/>
          </p:nvPr>
        </p:nvSpPr>
        <p:spPr/>
        <p:txBody>
          <a:bodyPr/>
          <a:lstStyle/>
          <a:p>
            <a:r>
              <a:rPr lang="en-US"/>
              <a:t>02/20/2018 - 02/26/2018</a:t>
            </a:r>
          </a:p>
        </p:txBody>
      </p:sp>
    </p:spTree>
    <p:extLst>
      <p:ext uri="{BB962C8B-B14F-4D97-AF65-F5344CB8AC3E}">
        <p14:creationId xmlns:p14="http://schemas.microsoft.com/office/powerpoint/2010/main" val="175911696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A2B224-850C-4050-A37F-E269237F3C79}"/>
              </a:ext>
            </a:extLst>
          </p:cNvPr>
          <p:cNvSpPr>
            <a:spLocks noGrp="1"/>
          </p:cNvSpPr>
          <p:nvPr>
            <p:ph type="title"/>
          </p:nvPr>
        </p:nvSpPr>
        <p:spPr/>
        <p:txBody>
          <a:bodyPr/>
          <a:lstStyle/>
          <a:p>
            <a:r>
              <a:rPr lang="en-US"/>
              <a:t>Facebook Fans Total</a:t>
            </a:r>
          </a:p>
        </p:txBody>
      </p:sp>
      <p:graphicFrame>
        <p:nvGraphicFramePr>
          <p:cNvPr id="6" name="Chart Placeholder 5">
            <a:extLst>
              <a:ext uri="{FF2B5EF4-FFF2-40B4-BE49-F238E27FC236}">
                <a16:creationId xmlns:a16="http://schemas.microsoft.com/office/drawing/2014/main" id="{1D98C6CE-F515-4B84-9BE2-98859D1D9A68}"/>
              </a:ext>
            </a:extLst>
          </p:cNvPr>
          <p:cNvGraphicFramePr>
            <a:graphicFrameLocks noGrp="1"/>
          </p:cNvGraphicFramePr>
          <p:nvPr>
            <p:ph type="chart" sz="quarter" idx="13"/>
            <p:extLst>
              <p:ext uri="{D42A27DB-BD31-4B8C-83A1-F6EECF244321}">
                <p14:modId xmlns:p14="http://schemas.microsoft.com/office/powerpoint/2010/main" val="6443876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E0EDBE8-61ED-47D2-8FC8-A248A64116FC}"/>
              </a:ext>
            </a:extLst>
          </p:cNvPr>
          <p:cNvSpPr>
            <a:spLocks noGrp="1"/>
          </p:cNvSpPr>
          <p:nvPr>
            <p:ph type="body" sz="quarter" idx="14"/>
          </p:nvPr>
        </p:nvSpPr>
        <p:spPr/>
        <p:txBody>
          <a:bodyPr/>
          <a:lstStyle/>
          <a:p>
            <a:r>
              <a:rPr lang="en-US"/>
              <a:t>02/20/2018 - 02/26/2018</a:t>
            </a:r>
          </a:p>
        </p:txBody>
      </p:sp>
      <p:sp>
        <p:nvSpPr>
          <p:cNvPr id="5" name="Footer Placeholder 4">
            <a:extLst>
              <a:ext uri="{FF2B5EF4-FFF2-40B4-BE49-F238E27FC236}">
                <a16:creationId xmlns:a16="http://schemas.microsoft.com/office/drawing/2014/main" id="{165352FC-3D02-47A6-B10B-DC4588BFDA8A}"/>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40845064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48D7A7-9EE5-4109-8870-B12533C50BEE}"/>
              </a:ext>
            </a:extLst>
          </p:cNvPr>
          <p:cNvSpPr>
            <a:spLocks noGrp="1"/>
          </p:cNvSpPr>
          <p:nvPr>
            <p:ph type="title"/>
          </p:nvPr>
        </p:nvSpPr>
        <p:spPr/>
        <p:txBody>
          <a:bodyPr/>
          <a:lstStyle/>
          <a:p>
            <a:r>
              <a:rPr lang="en-US"/>
              <a:t>Facebook Key Metrics Radar</a:t>
            </a:r>
          </a:p>
        </p:txBody>
      </p:sp>
      <p:graphicFrame>
        <p:nvGraphicFramePr>
          <p:cNvPr id="6" name="Chart Placeholder 5">
            <a:extLst>
              <a:ext uri="{FF2B5EF4-FFF2-40B4-BE49-F238E27FC236}">
                <a16:creationId xmlns:a16="http://schemas.microsoft.com/office/drawing/2014/main" id="{5A07DDB0-E6AC-4087-973D-E299B726B7E7}"/>
              </a:ext>
            </a:extLst>
          </p:cNvPr>
          <p:cNvGraphicFramePr>
            <a:graphicFrameLocks noGrp="1"/>
          </p:cNvGraphicFramePr>
          <p:nvPr>
            <p:ph type="chart" sz="quarter" idx="13"/>
            <p:extLst>
              <p:ext uri="{D42A27DB-BD31-4B8C-83A1-F6EECF244321}">
                <p14:modId xmlns:p14="http://schemas.microsoft.com/office/powerpoint/2010/main" val="328169851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D442FD1-87E4-4C79-B8E7-3B7977132B87}"/>
              </a:ext>
            </a:extLst>
          </p:cNvPr>
          <p:cNvSpPr>
            <a:spLocks noGrp="1"/>
          </p:cNvSpPr>
          <p:nvPr>
            <p:ph type="body" sz="quarter" idx="14"/>
          </p:nvPr>
        </p:nvSpPr>
        <p:spPr/>
        <p:txBody>
          <a:bodyPr/>
          <a:lstStyle/>
          <a:p>
            <a:r>
              <a:rPr lang="en-US"/>
              <a:t>02/20/2018 - 02/26/2018</a:t>
            </a:r>
          </a:p>
        </p:txBody>
      </p:sp>
      <p:sp>
        <p:nvSpPr>
          <p:cNvPr id="5" name="Footer Placeholder 4">
            <a:extLst>
              <a:ext uri="{FF2B5EF4-FFF2-40B4-BE49-F238E27FC236}">
                <a16:creationId xmlns:a16="http://schemas.microsoft.com/office/drawing/2014/main" id="{A55AC48D-EEB2-4620-AA88-F758F620F41B}"/>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79122215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9D2CBF-CFDA-4168-93A8-8E0B8496A65C}"/>
              </a:ext>
            </a:extLst>
          </p:cNvPr>
          <p:cNvSpPr>
            <a:spLocks noGrp="1"/>
          </p:cNvSpPr>
          <p:nvPr>
            <p:ph type="title"/>
          </p:nvPr>
        </p:nvSpPr>
        <p:spPr/>
        <p:txBody>
          <a:bodyPr/>
          <a:lstStyle/>
          <a:p>
            <a:r>
              <a:rPr lang="en-US"/>
              <a:t>Facebook Interaction Rate</a:t>
            </a:r>
          </a:p>
        </p:txBody>
      </p:sp>
      <p:graphicFrame>
        <p:nvGraphicFramePr>
          <p:cNvPr id="6" name="Chart Placeholder 5">
            <a:extLst>
              <a:ext uri="{FF2B5EF4-FFF2-40B4-BE49-F238E27FC236}">
                <a16:creationId xmlns:a16="http://schemas.microsoft.com/office/drawing/2014/main" id="{771C521D-B3B1-4305-8127-00151860E092}"/>
              </a:ext>
            </a:extLst>
          </p:cNvPr>
          <p:cNvGraphicFramePr>
            <a:graphicFrameLocks noGrp="1"/>
          </p:cNvGraphicFramePr>
          <p:nvPr>
            <p:ph type="chart" sz="quarter" idx="13"/>
            <p:extLst>
              <p:ext uri="{D42A27DB-BD31-4B8C-83A1-F6EECF244321}">
                <p14:modId xmlns:p14="http://schemas.microsoft.com/office/powerpoint/2010/main" val="165232275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7081B5FD-F575-4423-ACA3-056E48D5ACBC}"/>
              </a:ext>
            </a:extLst>
          </p:cNvPr>
          <p:cNvSpPr>
            <a:spLocks noGrp="1"/>
          </p:cNvSpPr>
          <p:nvPr>
            <p:ph type="body" sz="quarter" idx="14"/>
          </p:nvPr>
        </p:nvSpPr>
        <p:spPr/>
        <p:txBody>
          <a:bodyPr/>
          <a:lstStyle/>
          <a:p>
            <a:r>
              <a:rPr lang="en-US"/>
              <a:t>02/20/2018 - 02/26/2018</a:t>
            </a:r>
          </a:p>
        </p:txBody>
      </p:sp>
      <p:sp>
        <p:nvSpPr>
          <p:cNvPr id="5" name="Footer Placeholder 4">
            <a:extLst>
              <a:ext uri="{FF2B5EF4-FFF2-40B4-BE49-F238E27FC236}">
                <a16:creationId xmlns:a16="http://schemas.microsoft.com/office/drawing/2014/main" id="{53C2008A-492F-423C-999B-8AE67A8817E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88572991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22B015-0A7B-43B6-BB29-CAF017D6C1D5}"/>
              </a:ext>
            </a:extLst>
          </p:cNvPr>
          <p:cNvSpPr>
            <a:spLocks noGrp="1"/>
          </p:cNvSpPr>
          <p:nvPr>
            <p:ph type="title"/>
          </p:nvPr>
        </p:nvSpPr>
        <p:spPr/>
        <p:txBody>
          <a:bodyPr/>
          <a:lstStyle/>
          <a:p>
            <a:r>
              <a:rPr lang="en-US"/>
              <a:t>Facebook Fans Change Per Weekday</a:t>
            </a:r>
          </a:p>
        </p:txBody>
      </p:sp>
      <p:graphicFrame>
        <p:nvGraphicFramePr>
          <p:cNvPr id="6" name="Chart Placeholder 5">
            <a:extLst>
              <a:ext uri="{FF2B5EF4-FFF2-40B4-BE49-F238E27FC236}">
                <a16:creationId xmlns:a16="http://schemas.microsoft.com/office/drawing/2014/main" id="{E618526E-BCE6-4D50-A2AD-A58D7EF57BD7}"/>
              </a:ext>
            </a:extLst>
          </p:cNvPr>
          <p:cNvGraphicFramePr>
            <a:graphicFrameLocks noGrp="1"/>
          </p:cNvGraphicFramePr>
          <p:nvPr>
            <p:ph type="chart" sz="quarter" idx="13"/>
            <p:extLst>
              <p:ext uri="{D42A27DB-BD31-4B8C-83A1-F6EECF244321}">
                <p14:modId xmlns:p14="http://schemas.microsoft.com/office/powerpoint/2010/main" val="306988008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BBCB589-8F91-4E81-A401-68F41142FAF3}"/>
              </a:ext>
            </a:extLst>
          </p:cNvPr>
          <p:cNvSpPr>
            <a:spLocks noGrp="1"/>
          </p:cNvSpPr>
          <p:nvPr>
            <p:ph type="body" sz="quarter" idx="14"/>
          </p:nvPr>
        </p:nvSpPr>
        <p:spPr/>
        <p:txBody>
          <a:bodyPr/>
          <a:lstStyle/>
          <a:p>
            <a:r>
              <a:rPr lang="en-US"/>
              <a:t>02/20/2018 - 02/26/2018</a:t>
            </a:r>
          </a:p>
        </p:txBody>
      </p:sp>
      <p:sp>
        <p:nvSpPr>
          <p:cNvPr id="5" name="Footer Placeholder 4">
            <a:extLst>
              <a:ext uri="{FF2B5EF4-FFF2-40B4-BE49-F238E27FC236}">
                <a16:creationId xmlns:a16="http://schemas.microsoft.com/office/drawing/2014/main" id="{3795CA28-5224-493B-A335-FA17142E32B4}"/>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1524284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457749-C981-4D9A-9478-6BFBA36516AF}"/>
              </a:ext>
            </a:extLst>
          </p:cNvPr>
          <p:cNvSpPr>
            <a:spLocks noGrp="1"/>
          </p:cNvSpPr>
          <p:nvPr>
            <p:ph type="title"/>
          </p:nvPr>
        </p:nvSpPr>
        <p:spPr/>
        <p:txBody>
          <a:bodyPr/>
          <a:lstStyle/>
          <a:p>
            <a:r>
              <a:rPr lang="en-US"/>
              <a:t>Facebook Fans Change</a:t>
            </a:r>
          </a:p>
        </p:txBody>
      </p:sp>
      <p:graphicFrame>
        <p:nvGraphicFramePr>
          <p:cNvPr id="6" name="Chart Placeholder 5">
            <a:extLst>
              <a:ext uri="{FF2B5EF4-FFF2-40B4-BE49-F238E27FC236}">
                <a16:creationId xmlns:a16="http://schemas.microsoft.com/office/drawing/2014/main" id="{11EE4F29-A813-4FF7-A612-1E84FEFC7A18}"/>
              </a:ext>
            </a:extLst>
          </p:cNvPr>
          <p:cNvGraphicFramePr>
            <a:graphicFrameLocks noGrp="1"/>
          </p:cNvGraphicFramePr>
          <p:nvPr>
            <p:ph type="chart" sz="quarter" idx="13"/>
            <p:extLst>
              <p:ext uri="{D42A27DB-BD31-4B8C-83A1-F6EECF244321}">
                <p14:modId xmlns:p14="http://schemas.microsoft.com/office/powerpoint/2010/main" val="372356208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42B6D28-0B97-4B56-ACC5-171EC19F74CD}"/>
              </a:ext>
            </a:extLst>
          </p:cNvPr>
          <p:cNvSpPr>
            <a:spLocks noGrp="1"/>
          </p:cNvSpPr>
          <p:nvPr>
            <p:ph type="body" sz="quarter" idx="14"/>
          </p:nvPr>
        </p:nvSpPr>
        <p:spPr/>
        <p:txBody>
          <a:bodyPr/>
          <a:lstStyle/>
          <a:p>
            <a:r>
              <a:rPr lang="en-US"/>
              <a:t>02/20/2018 - 02/26/2018</a:t>
            </a:r>
          </a:p>
        </p:txBody>
      </p:sp>
      <p:sp>
        <p:nvSpPr>
          <p:cNvPr id="5" name="Footer Placeholder 4">
            <a:extLst>
              <a:ext uri="{FF2B5EF4-FFF2-40B4-BE49-F238E27FC236}">
                <a16:creationId xmlns:a16="http://schemas.microsoft.com/office/drawing/2014/main" id="{C01D8D11-BCD0-4ABA-BE42-F2D7E648FBA5}"/>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59914087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26C1AF-C195-4157-A5E4-AA61DDDB703D}"/>
              </a:ext>
            </a:extLst>
          </p:cNvPr>
          <p:cNvSpPr>
            <a:spLocks noGrp="1"/>
          </p:cNvSpPr>
          <p:nvPr>
            <p:ph type="title"/>
          </p:nvPr>
        </p:nvSpPr>
        <p:spPr/>
        <p:txBody>
          <a:bodyPr/>
          <a:lstStyle/>
          <a:p>
            <a:r>
              <a:rPr lang="en-US"/>
              <a:t>Facebook Own Posts Table - 1 of 5</a:t>
            </a:r>
          </a:p>
        </p:txBody>
      </p:sp>
      <p:graphicFrame>
        <p:nvGraphicFramePr>
          <p:cNvPr id="5" name="Table Placeholder 4">
            <a:extLst>
              <a:ext uri="{FF2B5EF4-FFF2-40B4-BE49-F238E27FC236}">
                <a16:creationId xmlns:a16="http://schemas.microsoft.com/office/drawing/2014/main" id="{D55A76B5-EDF7-4637-B0A2-417641058F41}"/>
              </a:ext>
            </a:extLst>
          </p:cNvPr>
          <p:cNvGraphicFramePr>
            <a:graphicFrameLocks noGrp="1"/>
          </p:cNvGraphicFramePr>
          <p:nvPr>
            <p:ph type="tbl" sz="quarter" idx="13"/>
            <p:extLst>
              <p:ext uri="{D42A27DB-BD31-4B8C-83A1-F6EECF244321}">
                <p14:modId xmlns:p14="http://schemas.microsoft.com/office/powerpoint/2010/main" val="272849178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366941830"/>
                    </a:ext>
                  </a:extLst>
                </a:gridCol>
                <a:gridCol w="658368">
                  <a:extLst>
                    <a:ext uri="{9D8B030D-6E8A-4147-A177-3AD203B41FA5}">
                      <a16:colId xmlns:a16="http://schemas.microsoft.com/office/drawing/2014/main" val="292548966"/>
                    </a:ext>
                  </a:extLst>
                </a:gridCol>
                <a:gridCol w="658368">
                  <a:extLst>
                    <a:ext uri="{9D8B030D-6E8A-4147-A177-3AD203B41FA5}">
                      <a16:colId xmlns:a16="http://schemas.microsoft.com/office/drawing/2014/main" val="1662425350"/>
                    </a:ext>
                  </a:extLst>
                </a:gridCol>
                <a:gridCol w="658368">
                  <a:extLst>
                    <a:ext uri="{9D8B030D-6E8A-4147-A177-3AD203B41FA5}">
                      <a16:colId xmlns:a16="http://schemas.microsoft.com/office/drawing/2014/main" val="3806142409"/>
                    </a:ext>
                  </a:extLst>
                </a:gridCol>
                <a:gridCol w="658368">
                  <a:extLst>
                    <a:ext uri="{9D8B030D-6E8A-4147-A177-3AD203B41FA5}">
                      <a16:colId xmlns:a16="http://schemas.microsoft.com/office/drawing/2014/main" val="3168969702"/>
                    </a:ext>
                  </a:extLst>
                </a:gridCol>
                <a:gridCol w="658368">
                  <a:extLst>
                    <a:ext uri="{9D8B030D-6E8A-4147-A177-3AD203B41FA5}">
                      <a16:colId xmlns:a16="http://schemas.microsoft.com/office/drawing/2014/main" val="1278666057"/>
                    </a:ext>
                  </a:extLst>
                </a:gridCol>
                <a:gridCol w="658368">
                  <a:extLst>
                    <a:ext uri="{9D8B030D-6E8A-4147-A177-3AD203B41FA5}">
                      <a16:colId xmlns:a16="http://schemas.microsoft.com/office/drawing/2014/main" val="2153146398"/>
                    </a:ext>
                  </a:extLst>
                </a:gridCol>
                <a:gridCol w="658368">
                  <a:extLst>
                    <a:ext uri="{9D8B030D-6E8A-4147-A177-3AD203B41FA5}">
                      <a16:colId xmlns:a16="http://schemas.microsoft.com/office/drawing/2014/main" val="274807823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402491988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BBVA España - 2018-02-23 09:00:00</a:t>
                      </a:r>
                      <a:r>
                        <a:rPr kumimoji="0" lang="es-ES" sz="1000" b="0" i="0" u="none" strike="noStrike" kern="1200" cap="none" spc="0" normalizeH="0" baseline="0" noProof="0">
                          <a:ln>
                            <a:noFill/>
                          </a:ln>
                          <a:solidFill>
                            <a:prstClr val="black"/>
                          </a:solidFill>
                          <a:effectLst/>
                          <a:uLnTx/>
                          <a:uFillTx/>
                          <a:latin typeface="+mn-lt"/>
                          <a:ea typeface="+mn-ea"/>
                          <a:cs typeface="+mn-cs"/>
                        </a:rPr>
                        <a:t>
¡Sorteo! Con BBVA Plan EstarSeguro puedes agrupar el pago de tus Seguros BBVA, pagar mes a mes y ahorrar en tu recibo para que puedas preocuparte de cosas más importantes 👉🏼 http://bbva.info/2CBGFg2
Como, por ejemplo, de a quién te vas a llevar si ganas uno de los 5 Wonderbox "3 días con encanto". ¿Nos lo cuentas? 😜
Bases: http://bbva.info/sorteoestarseguro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0.7593%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411049010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Banco Santander España - 2018-02-20 07:00:00</a:t>
                      </a:r>
                      <a:r>
                        <a:rPr kumimoji="0" lang="es-ES" sz="1000" b="0" i="0" u="none" strike="noStrike" kern="1200" cap="none" spc="0" normalizeH="0" baseline="0" noProof="0">
                          <a:ln>
                            <a:noFill/>
                          </a:ln>
                          <a:solidFill>
                            <a:prstClr val="black"/>
                          </a:solidFill>
                          <a:effectLst/>
                          <a:uLnTx/>
                          <a:uFillTx/>
                          <a:latin typeface="+mn-lt"/>
                          <a:ea typeface="+mn-ea"/>
                          <a:cs typeface="+mn-cs"/>
                        </a:rPr>
                        <a:t>
¿Necesitas una cuenta nueva? Usa nuestra calculadora y descubre por qué te interesa nuestra #Cuenta123. ¡Infórmate! http://bsan.es/2o7Cfcj</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0.5479%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234997805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Banco Santander España - 2018-02-26 06:00:00</a:t>
                      </a:r>
                      <a:r>
                        <a:rPr kumimoji="0" lang="es-ES" sz="1000" b="0" i="0" u="none" strike="noStrike" kern="1200" cap="none" spc="0" normalizeH="0" baseline="0" noProof="0">
                          <a:ln>
                            <a:noFill/>
                          </a:ln>
                          <a:solidFill>
                            <a:prstClr val="black"/>
                          </a:solidFill>
                          <a:effectLst/>
                          <a:uLnTx/>
                          <a:uFillTx/>
                          <a:latin typeface="+mn-lt"/>
                          <a:ea typeface="+mn-ea"/>
                          <a:cs typeface="+mn-cs"/>
                        </a:rPr>
                        <a:t>
¡Último lunes de febrero! ¿Preparado para participar en nuestro sorteo semanal de Los Lunes 1l2l3 y ganar 123€? Ya puedes registrarte en el formulario de www.loslunesundostres.com, ¡suerte!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0.2662%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354942824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ING España - 2018-02-22 12:40:16</a:t>
                      </a:r>
                      <a:r>
                        <a:rPr kumimoji="0" lang="es-ES" sz="1000" b="0" i="0" u="none" strike="noStrike" kern="1200" cap="none" spc="0" normalizeH="0" baseline="0" noProof="0">
                          <a:ln>
                            <a:noFill/>
                          </a:ln>
                          <a:solidFill>
                            <a:prstClr val="black"/>
                          </a:solidFill>
                          <a:effectLst/>
                          <a:uLnTx/>
                          <a:uFillTx/>
                          <a:latin typeface="+mn-lt"/>
                          <a:ea typeface="+mn-ea"/>
                          <a:cs typeface="+mn-cs"/>
                        </a:rPr>
                        <a:t>
Debido a una incidencia técnica, en estos momentos no es posible el acceso a ninguno de nuestros canales, estamos trabajando para resolverla lo antes posible. Os pedimos disculpas por las molestias, avisaremos en cuanto el servicio esté restablecido. Un saludo.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0.1078%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635359548"/>
                  </a:ext>
                </a:extLst>
              </a:tr>
            </a:tbl>
          </a:graphicData>
        </a:graphic>
      </p:graphicFrame>
      <p:sp>
        <p:nvSpPr>
          <p:cNvPr id="4" name="Text Placeholder 3">
            <a:extLst>
              <a:ext uri="{FF2B5EF4-FFF2-40B4-BE49-F238E27FC236}">
                <a16:creationId xmlns:a16="http://schemas.microsoft.com/office/drawing/2014/main" id="{C7D702D4-01E3-4251-81A6-70D37D5F57B0}"/>
              </a:ext>
            </a:extLst>
          </p:cNvPr>
          <p:cNvSpPr>
            <a:spLocks noGrp="1"/>
          </p:cNvSpPr>
          <p:nvPr>
            <p:ph type="body" sz="quarter" idx="14"/>
          </p:nvPr>
        </p:nvSpPr>
        <p:spPr/>
        <p:txBody>
          <a:bodyPr/>
          <a:lstStyle/>
          <a:p>
            <a:r>
              <a:rPr lang="en-US"/>
              <a:t>02/20/2018 - 02/26/2018</a:t>
            </a:r>
          </a:p>
        </p:txBody>
      </p:sp>
    </p:spTree>
    <p:extLst>
      <p:ext uri="{BB962C8B-B14F-4D97-AF65-F5344CB8AC3E}">
        <p14:creationId xmlns:p14="http://schemas.microsoft.com/office/powerpoint/2010/main" val="351926313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9D7A80-CACA-4218-B193-4EB324F36811}"/>
              </a:ext>
            </a:extLst>
          </p:cNvPr>
          <p:cNvSpPr>
            <a:spLocks noGrp="1"/>
          </p:cNvSpPr>
          <p:nvPr>
            <p:ph type="title"/>
          </p:nvPr>
        </p:nvSpPr>
        <p:spPr/>
        <p:txBody>
          <a:bodyPr/>
          <a:lstStyle/>
          <a:p>
            <a:r>
              <a:rPr lang="en-US"/>
              <a:t>Facebook Own Posts Table - 2 of 5</a:t>
            </a:r>
          </a:p>
        </p:txBody>
      </p:sp>
      <p:graphicFrame>
        <p:nvGraphicFramePr>
          <p:cNvPr id="5" name="Table Placeholder 4">
            <a:extLst>
              <a:ext uri="{FF2B5EF4-FFF2-40B4-BE49-F238E27FC236}">
                <a16:creationId xmlns:a16="http://schemas.microsoft.com/office/drawing/2014/main" id="{7A9B9350-4857-438C-B81D-0763AA529A2C}"/>
              </a:ext>
            </a:extLst>
          </p:cNvPr>
          <p:cNvGraphicFramePr>
            <a:graphicFrameLocks noGrp="1"/>
          </p:cNvGraphicFramePr>
          <p:nvPr>
            <p:ph type="tbl" sz="quarter" idx="13"/>
            <p:extLst>
              <p:ext uri="{D42A27DB-BD31-4B8C-83A1-F6EECF244321}">
                <p14:modId xmlns:p14="http://schemas.microsoft.com/office/powerpoint/2010/main" val="271174543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21449780"/>
                    </a:ext>
                  </a:extLst>
                </a:gridCol>
                <a:gridCol w="658368">
                  <a:extLst>
                    <a:ext uri="{9D8B030D-6E8A-4147-A177-3AD203B41FA5}">
                      <a16:colId xmlns:a16="http://schemas.microsoft.com/office/drawing/2014/main" val="1614092849"/>
                    </a:ext>
                  </a:extLst>
                </a:gridCol>
                <a:gridCol w="658368">
                  <a:extLst>
                    <a:ext uri="{9D8B030D-6E8A-4147-A177-3AD203B41FA5}">
                      <a16:colId xmlns:a16="http://schemas.microsoft.com/office/drawing/2014/main" val="2041659598"/>
                    </a:ext>
                  </a:extLst>
                </a:gridCol>
                <a:gridCol w="658368">
                  <a:extLst>
                    <a:ext uri="{9D8B030D-6E8A-4147-A177-3AD203B41FA5}">
                      <a16:colId xmlns:a16="http://schemas.microsoft.com/office/drawing/2014/main" val="1455292652"/>
                    </a:ext>
                  </a:extLst>
                </a:gridCol>
                <a:gridCol w="658368">
                  <a:extLst>
                    <a:ext uri="{9D8B030D-6E8A-4147-A177-3AD203B41FA5}">
                      <a16:colId xmlns:a16="http://schemas.microsoft.com/office/drawing/2014/main" val="2466791235"/>
                    </a:ext>
                  </a:extLst>
                </a:gridCol>
                <a:gridCol w="658368">
                  <a:extLst>
                    <a:ext uri="{9D8B030D-6E8A-4147-A177-3AD203B41FA5}">
                      <a16:colId xmlns:a16="http://schemas.microsoft.com/office/drawing/2014/main" val="1043319696"/>
                    </a:ext>
                  </a:extLst>
                </a:gridCol>
                <a:gridCol w="658368">
                  <a:extLst>
                    <a:ext uri="{9D8B030D-6E8A-4147-A177-3AD203B41FA5}">
                      <a16:colId xmlns:a16="http://schemas.microsoft.com/office/drawing/2014/main" val="1113006855"/>
                    </a:ext>
                  </a:extLst>
                </a:gridCol>
                <a:gridCol w="658368">
                  <a:extLst>
                    <a:ext uri="{9D8B030D-6E8A-4147-A177-3AD203B41FA5}">
                      <a16:colId xmlns:a16="http://schemas.microsoft.com/office/drawing/2014/main" val="89105385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56151929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BBVA España - 2018-02-20 14:44:10</a:t>
                      </a:r>
                      <a:r>
                        <a:rPr kumimoji="0" lang="es-ES" sz="1000" b="0" i="0" u="none" strike="noStrike" kern="1200" cap="none" spc="0" normalizeH="0" baseline="0" noProof="0">
                          <a:ln>
                            <a:noFill/>
                          </a:ln>
                          <a:solidFill>
                            <a:prstClr val="black"/>
                          </a:solidFill>
                          <a:effectLst/>
                          <a:uLnTx/>
                          <a:uFillTx/>
                          <a:latin typeface="+mn-lt"/>
                          <a:ea typeface="+mn-ea"/>
                          <a:cs typeface="+mn-cs"/>
                        </a:rPr>
                        <a:t>
¿Cómo puedes mejorar el diálogo con tus hijos?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0.1209%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25484493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ING España - 2018-02-22 14:03:30</a:t>
                      </a:r>
                      <a:r>
                        <a:rPr kumimoji="0" lang="es-ES" sz="1000" b="0" i="0" u="none" strike="noStrike" kern="1200" cap="none" spc="0" normalizeH="0" baseline="0" noProof="0">
                          <a:ln>
                            <a:noFill/>
                          </a:ln>
                          <a:solidFill>
                            <a:prstClr val="black"/>
                          </a:solidFill>
                          <a:effectLst/>
                          <a:uLnTx/>
                          <a:uFillTx/>
                          <a:latin typeface="+mn-lt"/>
                          <a:ea typeface="+mn-ea"/>
                          <a:cs typeface="+mn-cs"/>
                        </a:rPr>
                        <a:t>
Os informamos de que el servicio ha quedado restablecido, os pedimos disculpas por las molestias ocasionadas. Un saludo.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0.0797%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99808157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Banco Santander España - 2018-02-23 07:26:00</a:t>
                      </a:r>
                      <a:r>
                        <a:rPr kumimoji="0" lang="es-ES" sz="1000" b="0" i="0" u="none" strike="noStrike" kern="1200" cap="none" spc="0" normalizeH="0" baseline="0" noProof="0">
                          <a:ln>
                            <a:noFill/>
                          </a:ln>
                          <a:solidFill>
                            <a:prstClr val="black"/>
                          </a:solidFill>
                          <a:effectLst/>
                          <a:uLnTx/>
                          <a:uFillTx/>
                          <a:latin typeface="+mn-lt"/>
                          <a:ea typeface="+mn-ea"/>
                          <a:cs typeface="+mn-cs"/>
                        </a:rPr>
                        <a:t>
¿Conoces tu Cociente de Seguridad Online (CSO)? Descubre lo que sabes sobre #Ciberseguridad con nuestro test y protege tu mundo online: http://bsan.es/2olJHjk</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0.1026%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397145263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Banco Santander España - 2018-02-23 10:01:00</a:t>
                      </a:r>
                      <a:r>
                        <a:rPr kumimoji="0" lang="es-ES" sz="1000" b="0" i="0" u="none" strike="noStrike" kern="1200" cap="none" spc="0" normalizeH="0" baseline="0" noProof="0">
                          <a:ln>
                            <a:noFill/>
                          </a:ln>
                          <a:solidFill>
                            <a:prstClr val="black"/>
                          </a:solidFill>
                          <a:effectLst/>
                          <a:uLnTx/>
                          <a:uFillTx/>
                          <a:latin typeface="+mn-lt"/>
                          <a:ea typeface="+mn-ea"/>
                          <a:cs typeface="+mn-cs"/>
                        </a:rPr>
                        <a:t>
Nuestro embajador #123aCorrer, Martín Fiz, nos enseña los entrenamientos con los que se está preparando para conseguir su sexto Marathon Major. Síguele en: http://bsan.es/2olNdub</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0.0971%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331404588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BBVA España - 2018-02-21 14:50:56</a:t>
                      </a:r>
                      <a:r>
                        <a:rPr kumimoji="0" lang="es-ES" sz="1000" b="0" i="0" u="none" strike="noStrike" kern="1200" cap="none" spc="0" normalizeH="0" baseline="0" noProof="0">
                          <a:ln>
                            <a:noFill/>
                          </a:ln>
                          <a:solidFill>
                            <a:prstClr val="black"/>
                          </a:solidFill>
                          <a:effectLst/>
                          <a:uLnTx/>
                          <a:uFillTx/>
                          <a:latin typeface="+mn-lt"/>
                          <a:ea typeface="+mn-ea"/>
                          <a:cs typeface="+mn-cs"/>
                        </a:rPr>
                        <a:t>
El valor del esfuerzo y el respeto en la educación, según Patricia Ramírez, psicóloga del deporte y de la salud.</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0.0772%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82969082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BBVA España - 2018-02-23 11:43:08</a:t>
                      </a:r>
                      <a:r>
                        <a:rPr kumimoji="0" lang="es-ES" sz="1000" b="0" i="0" u="none" strike="noStrike" kern="1200" cap="none" spc="0" normalizeH="0" baseline="0" noProof="0">
                          <a:ln>
                            <a:noFill/>
                          </a:ln>
                          <a:solidFill>
                            <a:prstClr val="black"/>
                          </a:solidFill>
                          <a:effectLst/>
                          <a:uLnTx/>
                          <a:uFillTx/>
                          <a:latin typeface="+mn-lt"/>
                          <a:ea typeface="+mn-ea"/>
                          <a:cs typeface="+mn-cs"/>
                        </a:rPr>
                        <a:t>
Los principios para ser feliz, según el profesor de Harvard University Tal Ben-Shahar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0.0747%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928090635"/>
                  </a:ext>
                </a:extLst>
              </a:tr>
            </a:tbl>
          </a:graphicData>
        </a:graphic>
      </p:graphicFrame>
      <p:sp>
        <p:nvSpPr>
          <p:cNvPr id="4" name="Text Placeholder 3">
            <a:extLst>
              <a:ext uri="{FF2B5EF4-FFF2-40B4-BE49-F238E27FC236}">
                <a16:creationId xmlns:a16="http://schemas.microsoft.com/office/drawing/2014/main" id="{80FE37BD-F470-4290-8C71-D5876B2881A4}"/>
              </a:ext>
            </a:extLst>
          </p:cNvPr>
          <p:cNvSpPr>
            <a:spLocks noGrp="1"/>
          </p:cNvSpPr>
          <p:nvPr>
            <p:ph type="body" sz="quarter" idx="14"/>
          </p:nvPr>
        </p:nvSpPr>
        <p:spPr/>
        <p:txBody>
          <a:bodyPr/>
          <a:lstStyle/>
          <a:p>
            <a:r>
              <a:rPr lang="en-US"/>
              <a:t>02/20/2018 - 02/26/2018</a:t>
            </a:r>
          </a:p>
        </p:txBody>
      </p:sp>
    </p:spTree>
    <p:extLst>
      <p:ext uri="{BB962C8B-B14F-4D97-AF65-F5344CB8AC3E}">
        <p14:creationId xmlns:p14="http://schemas.microsoft.com/office/powerpoint/2010/main" val="9339232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BEC608-73C1-4941-A831-4A2ED81915CF}"/>
              </a:ext>
            </a:extLst>
          </p:cNvPr>
          <p:cNvSpPr>
            <a:spLocks noGrp="1"/>
          </p:cNvSpPr>
          <p:nvPr>
            <p:ph type="title"/>
          </p:nvPr>
        </p:nvSpPr>
        <p:spPr/>
        <p:txBody>
          <a:bodyPr/>
          <a:lstStyle/>
          <a:p>
            <a:r>
              <a:rPr lang="en-US"/>
              <a:t>Facebook Own Posts Table - 3 of 5</a:t>
            </a:r>
          </a:p>
        </p:txBody>
      </p:sp>
      <p:graphicFrame>
        <p:nvGraphicFramePr>
          <p:cNvPr id="5" name="Table Placeholder 4">
            <a:extLst>
              <a:ext uri="{FF2B5EF4-FFF2-40B4-BE49-F238E27FC236}">
                <a16:creationId xmlns:a16="http://schemas.microsoft.com/office/drawing/2014/main" id="{1821E236-B0D2-45E3-AC29-1B291333ECD7}"/>
              </a:ext>
            </a:extLst>
          </p:cNvPr>
          <p:cNvGraphicFramePr>
            <a:graphicFrameLocks noGrp="1"/>
          </p:cNvGraphicFramePr>
          <p:nvPr>
            <p:ph type="tbl" sz="quarter" idx="13"/>
            <p:extLst>
              <p:ext uri="{D42A27DB-BD31-4B8C-83A1-F6EECF244321}">
                <p14:modId xmlns:p14="http://schemas.microsoft.com/office/powerpoint/2010/main" val="154706579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3193794887"/>
                    </a:ext>
                  </a:extLst>
                </a:gridCol>
                <a:gridCol w="658368">
                  <a:extLst>
                    <a:ext uri="{9D8B030D-6E8A-4147-A177-3AD203B41FA5}">
                      <a16:colId xmlns:a16="http://schemas.microsoft.com/office/drawing/2014/main" val="2314410281"/>
                    </a:ext>
                  </a:extLst>
                </a:gridCol>
                <a:gridCol w="658368">
                  <a:extLst>
                    <a:ext uri="{9D8B030D-6E8A-4147-A177-3AD203B41FA5}">
                      <a16:colId xmlns:a16="http://schemas.microsoft.com/office/drawing/2014/main" val="1014782781"/>
                    </a:ext>
                  </a:extLst>
                </a:gridCol>
                <a:gridCol w="658368">
                  <a:extLst>
                    <a:ext uri="{9D8B030D-6E8A-4147-A177-3AD203B41FA5}">
                      <a16:colId xmlns:a16="http://schemas.microsoft.com/office/drawing/2014/main" val="3052150019"/>
                    </a:ext>
                  </a:extLst>
                </a:gridCol>
                <a:gridCol w="658368">
                  <a:extLst>
                    <a:ext uri="{9D8B030D-6E8A-4147-A177-3AD203B41FA5}">
                      <a16:colId xmlns:a16="http://schemas.microsoft.com/office/drawing/2014/main" val="106934861"/>
                    </a:ext>
                  </a:extLst>
                </a:gridCol>
                <a:gridCol w="658368">
                  <a:extLst>
                    <a:ext uri="{9D8B030D-6E8A-4147-A177-3AD203B41FA5}">
                      <a16:colId xmlns:a16="http://schemas.microsoft.com/office/drawing/2014/main" val="3019254905"/>
                    </a:ext>
                  </a:extLst>
                </a:gridCol>
                <a:gridCol w="658368">
                  <a:extLst>
                    <a:ext uri="{9D8B030D-6E8A-4147-A177-3AD203B41FA5}">
                      <a16:colId xmlns:a16="http://schemas.microsoft.com/office/drawing/2014/main" val="3092440218"/>
                    </a:ext>
                  </a:extLst>
                </a:gridCol>
                <a:gridCol w="658368">
                  <a:extLst>
                    <a:ext uri="{9D8B030D-6E8A-4147-A177-3AD203B41FA5}">
                      <a16:colId xmlns:a16="http://schemas.microsoft.com/office/drawing/2014/main" val="391228816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18316691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ING España - 2018-02-21 15:33:00</a:t>
                      </a:r>
                      <a:r>
                        <a:rPr kumimoji="0" lang="es-ES" sz="1000" b="0" i="0" u="none" strike="noStrike" kern="1200" cap="none" spc="0" normalizeH="0" baseline="0" noProof="0">
                          <a:ln>
                            <a:noFill/>
                          </a:ln>
                          <a:solidFill>
                            <a:prstClr val="black"/>
                          </a:solidFill>
                          <a:effectLst/>
                          <a:uLnTx/>
                          <a:uFillTx/>
                          <a:latin typeface="+mn-lt"/>
                          <a:ea typeface="+mn-ea"/>
                          <a:cs typeface="+mn-cs"/>
                        </a:rPr>
                        <a:t>
Hoy hemos entregado nuestra recaudación de la campaña #ElCamionSolidariodeING en el @bancoalimadrid 🧡 Cada aportación cuenta en la lucha contra el hambre.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00420258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Banco Santander España - 2018-02-22 05:00:00</a:t>
                      </a:r>
                      <a:r>
                        <a:rPr kumimoji="0" lang="es-ES" sz="1000" b="0" i="0" u="none" strike="noStrike" kern="1200" cap="none" spc="0" normalizeH="0" baseline="0" noProof="0">
                          <a:ln>
                            <a:noFill/>
                          </a:ln>
                          <a:solidFill>
                            <a:prstClr val="black"/>
                          </a:solidFill>
                          <a:effectLst/>
                          <a:uLnTx/>
                          <a:uFillTx/>
                          <a:latin typeface="+mn-lt"/>
                          <a:ea typeface="+mn-ea"/>
                          <a:cs typeface="+mn-cs"/>
                        </a:rPr>
                        <a:t>
¡Vuelve #SamsungPayDay! Compres lo que compres hoy, paga con las tarjetas Santander desde tu Samsung. Si compras 20€ o más utilizando #SamsungPay recibes 10€. Fácil, ¿verdad? Más info aquí: http://bsan.es/2sWfVDy</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0.0572%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375802964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BBVA España - 2018-02-22 14:30:53</a:t>
                      </a:r>
                      <a:r>
                        <a:rPr kumimoji="0" lang="es-ES" sz="1000" b="0" i="0" u="none" strike="noStrike" kern="1200" cap="none" spc="0" normalizeH="0" baseline="0" noProof="0">
                          <a:ln>
                            <a:noFill/>
                          </a:ln>
                          <a:solidFill>
                            <a:prstClr val="black"/>
                          </a:solidFill>
                          <a:effectLst/>
                          <a:uLnTx/>
                          <a:uFillTx/>
                          <a:latin typeface="+mn-lt"/>
                          <a:ea typeface="+mn-ea"/>
                          <a:cs typeface="+mn-cs"/>
                        </a:rPr>
                        <a:t>
El profesor de Harvard Tal Ben-Shahar explica cómo podemos aprender a ser felices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1073646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BBVA España - 2018-02-21 09:09:00</a:t>
                      </a:r>
                      <a:r>
                        <a:rPr kumimoji="0" lang="es-ES" sz="1000" b="0" i="0" u="none" strike="noStrike" kern="1200" cap="none" spc="0" normalizeH="0" baseline="0" noProof="0">
                          <a:ln>
                            <a:noFill/>
                          </a:ln>
                          <a:solidFill>
                            <a:prstClr val="black"/>
                          </a:solidFill>
                          <a:effectLst/>
                          <a:uLnTx/>
                          <a:uFillTx/>
                          <a:latin typeface="+mn-lt"/>
                          <a:ea typeface="+mn-ea"/>
                          <a:cs typeface="+mn-cs"/>
                        </a:rPr>
                        <a:t>
Así es el Calendario de la #Renta durante 2018 http://bbva.info/2BEpJs7</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25412729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Banco Santander España - 2018-02-21 06:00:00</a:t>
                      </a:r>
                      <a:r>
                        <a:rPr kumimoji="0" lang="es-ES" sz="1000" b="0" i="0" u="none" strike="noStrike" kern="1200" cap="none" spc="0" normalizeH="0" baseline="0" noProof="0">
                          <a:ln>
                            <a:noFill/>
                          </a:ln>
                          <a:solidFill>
                            <a:prstClr val="black"/>
                          </a:solidFill>
                          <a:effectLst/>
                          <a:uLnTx/>
                          <a:uFillTx/>
                          <a:latin typeface="+mn-lt"/>
                          <a:ea typeface="+mn-ea"/>
                          <a:cs typeface="+mn-cs"/>
                        </a:rPr>
                        <a:t>
Ya tenemos ganador de Los Lunes 1l2l3 de esta semana, ¡enhorabuena, Patricia Ortiz Vallejo! Gracias a todos por participar y el próximo lunes una nueva oportunidad: www.loslunesundostres.com</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692065718"/>
                  </a:ext>
                </a:extLst>
              </a:tr>
            </a:tbl>
          </a:graphicData>
        </a:graphic>
      </p:graphicFrame>
      <p:sp>
        <p:nvSpPr>
          <p:cNvPr id="4" name="Text Placeholder 3">
            <a:extLst>
              <a:ext uri="{FF2B5EF4-FFF2-40B4-BE49-F238E27FC236}">
                <a16:creationId xmlns:a16="http://schemas.microsoft.com/office/drawing/2014/main" id="{35458726-D250-499A-85B1-86B2B7AC42D9}"/>
              </a:ext>
            </a:extLst>
          </p:cNvPr>
          <p:cNvSpPr>
            <a:spLocks noGrp="1"/>
          </p:cNvSpPr>
          <p:nvPr>
            <p:ph type="body" sz="quarter" idx="14"/>
          </p:nvPr>
        </p:nvSpPr>
        <p:spPr/>
        <p:txBody>
          <a:bodyPr/>
          <a:lstStyle/>
          <a:p>
            <a:r>
              <a:rPr lang="en-US"/>
              <a:t>02/20/2018 - 02/26/2018</a:t>
            </a:r>
          </a:p>
        </p:txBody>
      </p:sp>
    </p:spTree>
    <p:extLst>
      <p:ext uri="{BB962C8B-B14F-4D97-AF65-F5344CB8AC3E}">
        <p14:creationId xmlns:p14="http://schemas.microsoft.com/office/powerpoint/2010/main" val="375843541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5BDA4C-BA0E-4548-A363-D50891FB90BC}"/>
              </a:ext>
            </a:extLst>
          </p:cNvPr>
          <p:cNvSpPr>
            <a:spLocks noGrp="1"/>
          </p:cNvSpPr>
          <p:nvPr>
            <p:ph type="title"/>
          </p:nvPr>
        </p:nvSpPr>
        <p:spPr/>
        <p:txBody>
          <a:bodyPr/>
          <a:lstStyle/>
          <a:p>
            <a:r>
              <a:rPr lang="en-US"/>
              <a:t>Facebook Own Posts Table - 4 of 5</a:t>
            </a:r>
          </a:p>
        </p:txBody>
      </p:sp>
      <p:graphicFrame>
        <p:nvGraphicFramePr>
          <p:cNvPr id="5" name="Table Placeholder 4">
            <a:extLst>
              <a:ext uri="{FF2B5EF4-FFF2-40B4-BE49-F238E27FC236}">
                <a16:creationId xmlns:a16="http://schemas.microsoft.com/office/drawing/2014/main" id="{9C23D15C-8ABE-4EED-A987-3FB1D5FDAD26}"/>
              </a:ext>
            </a:extLst>
          </p:cNvPr>
          <p:cNvGraphicFramePr>
            <a:graphicFrameLocks noGrp="1"/>
          </p:cNvGraphicFramePr>
          <p:nvPr>
            <p:ph type="tbl" sz="quarter" idx="13"/>
            <p:extLst>
              <p:ext uri="{D42A27DB-BD31-4B8C-83A1-F6EECF244321}">
                <p14:modId xmlns:p14="http://schemas.microsoft.com/office/powerpoint/2010/main" val="191274098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3678653543"/>
                    </a:ext>
                  </a:extLst>
                </a:gridCol>
                <a:gridCol w="658368">
                  <a:extLst>
                    <a:ext uri="{9D8B030D-6E8A-4147-A177-3AD203B41FA5}">
                      <a16:colId xmlns:a16="http://schemas.microsoft.com/office/drawing/2014/main" val="3190743321"/>
                    </a:ext>
                  </a:extLst>
                </a:gridCol>
                <a:gridCol w="658368">
                  <a:extLst>
                    <a:ext uri="{9D8B030D-6E8A-4147-A177-3AD203B41FA5}">
                      <a16:colId xmlns:a16="http://schemas.microsoft.com/office/drawing/2014/main" val="2813094200"/>
                    </a:ext>
                  </a:extLst>
                </a:gridCol>
                <a:gridCol w="658368">
                  <a:extLst>
                    <a:ext uri="{9D8B030D-6E8A-4147-A177-3AD203B41FA5}">
                      <a16:colId xmlns:a16="http://schemas.microsoft.com/office/drawing/2014/main" val="713218975"/>
                    </a:ext>
                  </a:extLst>
                </a:gridCol>
                <a:gridCol w="658368">
                  <a:extLst>
                    <a:ext uri="{9D8B030D-6E8A-4147-A177-3AD203B41FA5}">
                      <a16:colId xmlns:a16="http://schemas.microsoft.com/office/drawing/2014/main" val="3252858454"/>
                    </a:ext>
                  </a:extLst>
                </a:gridCol>
                <a:gridCol w="658368">
                  <a:extLst>
                    <a:ext uri="{9D8B030D-6E8A-4147-A177-3AD203B41FA5}">
                      <a16:colId xmlns:a16="http://schemas.microsoft.com/office/drawing/2014/main" val="1172434005"/>
                    </a:ext>
                  </a:extLst>
                </a:gridCol>
                <a:gridCol w="658368">
                  <a:extLst>
                    <a:ext uri="{9D8B030D-6E8A-4147-A177-3AD203B41FA5}">
                      <a16:colId xmlns:a16="http://schemas.microsoft.com/office/drawing/2014/main" val="1504435002"/>
                    </a:ext>
                  </a:extLst>
                </a:gridCol>
                <a:gridCol w="658368">
                  <a:extLst>
                    <a:ext uri="{9D8B030D-6E8A-4147-A177-3AD203B41FA5}">
                      <a16:colId xmlns:a16="http://schemas.microsoft.com/office/drawing/2014/main" val="294603728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03804962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ING España - 2018-02-26 08:21:19</a:t>
                      </a:r>
                      <a:r>
                        <a:rPr kumimoji="0" lang="es-ES" sz="1000" b="0" i="0" u="none" strike="noStrike" kern="1200" cap="none" spc="0" normalizeH="0" baseline="0" noProof="0">
                          <a:ln>
                            <a:noFill/>
                          </a:ln>
                          <a:solidFill>
                            <a:prstClr val="black"/>
                          </a:solidFill>
                          <a:effectLst/>
                          <a:uLnTx/>
                          <a:uFillTx/>
                          <a:latin typeface="+mn-lt"/>
                          <a:ea typeface="+mn-ea"/>
                          <a:cs typeface="+mn-cs"/>
                        </a:rPr>
                        <a:t>
¿Cuánta propina hay que dejar cuando viajas?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19631855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bankinter - 2018-02-21 09:51:45</a:t>
                      </a:r>
                      <a:r>
                        <a:rPr kumimoji="0" lang="es-ES" sz="1000" b="0" i="0" u="none" strike="noStrike" kern="1200" cap="none" spc="0" normalizeH="0" baseline="0" noProof="0">
                          <a:ln>
                            <a:noFill/>
                          </a:ln>
                          <a:solidFill>
                            <a:prstClr val="black"/>
                          </a:solidFill>
                          <a:effectLst/>
                          <a:uLnTx/>
                          <a:uFillTx/>
                          <a:latin typeface="+mn-lt"/>
                          <a:ea typeface="+mn-ea"/>
                          <a:cs typeface="+mn-cs"/>
                        </a:rPr>
                        <a:t>
Conoce si puedes beneficiarte de las ayudas que tiene previstas el Gobierno para incentivar el alquiler de viviendas 🏡  https://blog.bankinter.com/economia/-/noticia/2018/2/20/ayudas-alquiler-2018-solicitud</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0.0452%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47206947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ING España - 2018-02-20 08:17:00</a:t>
                      </a:r>
                      <a:r>
                        <a:rPr kumimoji="0" lang="es-ES" sz="1000" b="0" i="0" u="none" strike="noStrike" kern="1200" cap="none" spc="0" normalizeH="0" baseline="0" noProof="0">
                          <a:ln>
                            <a:noFill/>
                          </a:ln>
                          <a:solidFill>
                            <a:prstClr val="black"/>
                          </a:solidFill>
                          <a:effectLst/>
                          <a:uLnTx/>
                          <a:uFillTx/>
                          <a:latin typeface="+mn-lt"/>
                          <a:ea typeface="+mn-ea"/>
                          <a:cs typeface="+mn-cs"/>
                        </a:rPr>
                        <a:t>
¿Sabes lo que tienes que hacer si usan tu tarjeta de forma fraudulenta?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37974685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BBVA España - 2018-02-25 11:53:00</a:t>
                      </a:r>
                      <a:r>
                        <a:rPr kumimoji="0" lang="es-ES" sz="1000" b="0" i="0" u="none" strike="noStrike" kern="1200" cap="none" spc="0" normalizeH="0" baseline="0" noProof="0">
                          <a:ln>
                            <a:noFill/>
                          </a:ln>
                          <a:solidFill>
                            <a:prstClr val="black"/>
                          </a:solidFill>
                          <a:effectLst/>
                          <a:uLnTx/>
                          <a:uFillTx/>
                          <a:latin typeface="+mn-lt"/>
                          <a:ea typeface="+mn-ea"/>
                          <a:cs typeface="+mn-cs"/>
                        </a:rPr>
                        <a:t>
¿Cómo puedo saber si mi hij@ está sufriendo acoso escolar? En este vídeo de AprendemosJuntos Tina Mäkelä ofrece las claves para detectarlo. Accede al vídeo completo en este enlace ➡️ http://bbva.info/2BWramL</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9551802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Banco Sabadell - 2018-02-20 10:52:26</a:t>
                      </a:r>
                      <a:r>
                        <a:rPr kumimoji="0" lang="es-ES" sz="1000" b="0" i="0" u="none" strike="noStrike" kern="1200" cap="none" spc="0" normalizeH="0" baseline="0" noProof="0">
                          <a:ln>
                            <a:noFill/>
                          </a:ln>
                          <a:solidFill>
                            <a:prstClr val="black"/>
                          </a:solidFill>
                          <a:effectLst/>
                          <a:uLnTx/>
                          <a:uFillTx/>
                          <a:latin typeface="+mn-lt"/>
                          <a:ea typeface="+mn-ea"/>
                          <a:cs typeface="+mn-cs"/>
                        </a:rPr>
                        <a:t>
Desde hoy y hasta el sábado 24, te ayudamos con tu negocio de agricultura, pesca y ganadería en FIMA 2018
http://sab.to/2ExGqbo #SabadellAgrario Feria de Zaragoza Agricolum</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0.0666%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4117649969"/>
                  </a:ext>
                </a:extLst>
              </a:tr>
            </a:tbl>
          </a:graphicData>
        </a:graphic>
      </p:graphicFrame>
      <p:sp>
        <p:nvSpPr>
          <p:cNvPr id="4" name="Text Placeholder 3">
            <a:extLst>
              <a:ext uri="{FF2B5EF4-FFF2-40B4-BE49-F238E27FC236}">
                <a16:creationId xmlns:a16="http://schemas.microsoft.com/office/drawing/2014/main" id="{8D8DB073-0AC2-40BC-89CF-AC4A9BDD3E39}"/>
              </a:ext>
            </a:extLst>
          </p:cNvPr>
          <p:cNvSpPr>
            <a:spLocks noGrp="1"/>
          </p:cNvSpPr>
          <p:nvPr>
            <p:ph type="body" sz="quarter" idx="14"/>
          </p:nvPr>
        </p:nvSpPr>
        <p:spPr/>
        <p:txBody>
          <a:bodyPr/>
          <a:lstStyle/>
          <a:p>
            <a:r>
              <a:rPr lang="en-US"/>
              <a:t>02/20/2018 - 02/26/2018</a:t>
            </a:r>
          </a:p>
        </p:txBody>
      </p:sp>
    </p:spTree>
    <p:extLst>
      <p:ext uri="{BB962C8B-B14F-4D97-AF65-F5344CB8AC3E}">
        <p14:creationId xmlns:p14="http://schemas.microsoft.com/office/powerpoint/2010/main" val="212608894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8255EF-081F-46A5-BA88-5D9C14657F97}"/>
              </a:ext>
            </a:extLst>
          </p:cNvPr>
          <p:cNvSpPr>
            <a:spLocks noGrp="1"/>
          </p:cNvSpPr>
          <p:nvPr>
            <p:ph type="title"/>
          </p:nvPr>
        </p:nvSpPr>
        <p:spPr/>
        <p:txBody>
          <a:bodyPr/>
          <a:lstStyle/>
          <a:p>
            <a:r>
              <a:rPr lang="en-US"/>
              <a:t>Facebook Own Posts Table - 5 of 5</a:t>
            </a:r>
          </a:p>
        </p:txBody>
      </p:sp>
      <p:graphicFrame>
        <p:nvGraphicFramePr>
          <p:cNvPr id="5" name="Table Placeholder 4">
            <a:extLst>
              <a:ext uri="{FF2B5EF4-FFF2-40B4-BE49-F238E27FC236}">
                <a16:creationId xmlns:a16="http://schemas.microsoft.com/office/drawing/2014/main" id="{1BC1A28C-BFFE-4491-85FB-0B525FB87DE7}"/>
              </a:ext>
            </a:extLst>
          </p:cNvPr>
          <p:cNvGraphicFramePr>
            <a:graphicFrameLocks noGrp="1"/>
          </p:cNvGraphicFramePr>
          <p:nvPr>
            <p:ph type="tbl" sz="quarter" idx="13"/>
            <p:extLst>
              <p:ext uri="{D42A27DB-BD31-4B8C-83A1-F6EECF244321}">
                <p14:modId xmlns:p14="http://schemas.microsoft.com/office/powerpoint/2010/main" val="171953901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3089792126"/>
                    </a:ext>
                  </a:extLst>
                </a:gridCol>
                <a:gridCol w="658368">
                  <a:extLst>
                    <a:ext uri="{9D8B030D-6E8A-4147-A177-3AD203B41FA5}">
                      <a16:colId xmlns:a16="http://schemas.microsoft.com/office/drawing/2014/main" val="510767816"/>
                    </a:ext>
                  </a:extLst>
                </a:gridCol>
                <a:gridCol w="658368">
                  <a:extLst>
                    <a:ext uri="{9D8B030D-6E8A-4147-A177-3AD203B41FA5}">
                      <a16:colId xmlns:a16="http://schemas.microsoft.com/office/drawing/2014/main" val="914328948"/>
                    </a:ext>
                  </a:extLst>
                </a:gridCol>
                <a:gridCol w="658368">
                  <a:extLst>
                    <a:ext uri="{9D8B030D-6E8A-4147-A177-3AD203B41FA5}">
                      <a16:colId xmlns:a16="http://schemas.microsoft.com/office/drawing/2014/main" val="2787555447"/>
                    </a:ext>
                  </a:extLst>
                </a:gridCol>
                <a:gridCol w="658368">
                  <a:extLst>
                    <a:ext uri="{9D8B030D-6E8A-4147-A177-3AD203B41FA5}">
                      <a16:colId xmlns:a16="http://schemas.microsoft.com/office/drawing/2014/main" val="920817346"/>
                    </a:ext>
                  </a:extLst>
                </a:gridCol>
                <a:gridCol w="658368">
                  <a:extLst>
                    <a:ext uri="{9D8B030D-6E8A-4147-A177-3AD203B41FA5}">
                      <a16:colId xmlns:a16="http://schemas.microsoft.com/office/drawing/2014/main" val="1304171012"/>
                    </a:ext>
                  </a:extLst>
                </a:gridCol>
                <a:gridCol w="658368">
                  <a:extLst>
                    <a:ext uri="{9D8B030D-6E8A-4147-A177-3AD203B41FA5}">
                      <a16:colId xmlns:a16="http://schemas.microsoft.com/office/drawing/2014/main" val="2744660185"/>
                    </a:ext>
                  </a:extLst>
                </a:gridCol>
                <a:gridCol w="658368">
                  <a:extLst>
                    <a:ext uri="{9D8B030D-6E8A-4147-A177-3AD203B41FA5}">
                      <a16:colId xmlns:a16="http://schemas.microsoft.com/office/drawing/2014/main" val="403204713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05510236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ING España - 2018-02-21 08:43:26</a:t>
                      </a:r>
                      <a:r>
                        <a:rPr kumimoji="0" lang="es-ES" sz="1000" b="0" i="0" u="none" strike="noStrike" kern="1200" cap="none" spc="0" normalizeH="0" baseline="0" noProof="0">
                          <a:ln>
                            <a:noFill/>
                          </a:ln>
                          <a:solidFill>
                            <a:prstClr val="black"/>
                          </a:solidFill>
                          <a:effectLst/>
                          <a:uLnTx/>
                          <a:uFillTx/>
                          <a:latin typeface="+mn-lt"/>
                          <a:ea typeface="+mn-ea"/>
                          <a:cs typeface="+mn-cs"/>
                        </a:rPr>
                        <a:t>
Al contratar tu #hipoteca empezarás una relación de muchos años, #eligebien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97844975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Banco Sabadell - 2018-02-22 08:00:01</a:t>
                      </a:r>
                      <a:r>
                        <a:rPr kumimoji="0" lang="es-ES" sz="1000" b="0" i="0" u="none" strike="noStrike" kern="1200" cap="none" spc="0" normalizeH="0" baseline="0" noProof="0">
                          <a:ln>
                            <a:noFill/>
                          </a:ln>
                          <a:solidFill>
                            <a:prstClr val="black"/>
                          </a:solidFill>
                          <a:effectLst/>
                          <a:uLnTx/>
                          <a:uFillTx/>
                          <a:latin typeface="+mn-lt"/>
                          <a:ea typeface="+mn-ea"/>
                          <a:cs typeface="+mn-cs"/>
                        </a:rPr>
                        <a:t>
#CompromisoEmpresas: trabajar como si fuéramos uno es tener la confianza suficiente para poder decir lo que sientes en cada momento. ¿Sabrías decirnos cuándo se conocieron Rafa Nadal y Marc Lopez Tarres? Descúbrelo en el spot http://sab.to/2EqH2M0</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0.0462%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20248804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Banco Sabadell - 2018-02-21 09:00:01</a:t>
                      </a:r>
                      <a:r>
                        <a:rPr kumimoji="0" lang="es-ES" sz="1000" b="0" i="0" u="none" strike="noStrike" kern="1200" cap="none" spc="0" normalizeH="0" baseline="0" noProof="0">
                          <a:ln>
                            <a:noFill/>
                          </a:ln>
                          <a:solidFill>
                            <a:prstClr val="black"/>
                          </a:solidFill>
                          <a:effectLst/>
                          <a:uLnTx/>
                          <a:uFillTx/>
                          <a:latin typeface="+mn-lt"/>
                          <a:ea typeface="+mn-ea"/>
                          <a:cs typeface="+mn-cs"/>
                        </a:rPr>
                        <a:t>
¡Ya está disponible nuestro octavo número del periódico de #AutoRenting! Agenda del motor, noticias eco, entrevistas… ¡No te lo pierdas! http://sab.to/2FjMtOf</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0.0462%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71981302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BBVA España - 2018-02-24 18:47:00</a:t>
                      </a:r>
                      <a:r>
                        <a:rPr kumimoji="0" lang="es-ES" sz="1000" b="0" i="0" u="none" strike="noStrike" kern="1200" cap="none" spc="0" normalizeH="0" baseline="0" noProof="0">
                          <a:ln>
                            <a:noFill/>
                          </a:ln>
                          <a:solidFill>
                            <a:prstClr val="black"/>
                          </a:solidFill>
                          <a:effectLst/>
                          <a:uLnTx/>
                          <a:uFillTx/>
                          <a:latin typeface="+mn-lt"/>
                          <a:ea typeface="+mn-ea"/>
                          <a:cs typeface="+mn-cs"/>
                        </a:rPr>
                        <a:t>
¿Esperar a que llegue una trasnferencia? Envía dinero con BBVA Cashup sin número de cuenta y ¡sin salir del chat!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82209264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Banco Sabadell - 2018-02-23 15:00:00</a:t>
                      </a:r>
                      <a:r>
                        <a:rPr kumimoji="0" lang="es-ES" sz="1000" b="0" i="0" u="none" strike="noStrike" kern="1200" cap="none" spc="0" normalizeH="0" baseline="0" noProof="0">
                          <a:ln>
                            <a:noFill/>
                          </a:ln>
                          <a:solidFill>
                            <a:prstClr val="black"/>
                          </a:solidFill>
                          <a:effectLst/>
                          <a:uLnTx/>
                          <a:uFillTx/>
                          <a:latin typeface="+mn-lt"/>
                          <a:ea typeface="+mn-ea"/>
                          <a:cs typeface="+mn-cs"/>
                        </a:rPr>
                        <a:t>
¡Hola! Soy Maryan, te animamos a que eches un vistazo a  nuestras recomendaciones de seguridad online: sab.to/167BgvD  ^MB</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0.0425%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4160562693"/>
                  </a:ext>
                </a:extLst>
              </a:tr>
            </a:tbl>
          </a:graphicData>
        </a:graphic>
      </p:graphicFrame>
      <p:sp>
        <p:nvSpPr>
          <p:cNvPr id="4" name="Text Placeholder 3">
            <a:extLst>
              <a:ext uri="{FF2B5EF4-FFF2-40B4-BE49-F238E27FC236}">
                <a16:creationId xmlns:a16="http://schemas.microsoft.com/office/drawing/2014/main" id="{9146137A-FA83-4090-805E-961B5C3A29E8}"/>
              </a:ext>
            </a:extLst>
          </p:cNvPr>
          <p:cNvSpPr>
            <a:spLocks noGrp="1"/>
          </p:cNvSpPr>
          <p:nvPr>
            <p:ph type="body" sz="quarter" idx="14"/>
          </p:nvPr>
        </p:nvSpPr>
        <p:spPr/>
        <p:txBody>
          <a:bodyPr/>
          <a:lstStyle/>
          <a:p>
            <a:r>
              <a:rPr lang="en-US"/>
              <a:t>02/20/2018 - 02/26/2018</a:t>
            </a:r>
          </a:p>
        </p:txBody>
      </p:sp>
    </p:spTree>
    <p:extLst>
      <p:ext uri="{BB962C8B-B14F-4D97-AF65-F5344CB8AC3E}">
        <p14:creationId xmlns:p14="http://schemas.microsoft.com/office/powerpoint/2010/main" val="20515904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74D2A3-13EC-4AFE-B35F-BD925B72BBD0}"/>
              </a:ext>
            </a:extLst>
          </p:cNvPr>
          <p:cNvSpPr>
            <a:spLocks noGrp="1"/>
          </p:cNvSpPr>
          <p:nvPr>
            <p:ph type="title"/>
          </p:nvPr>
        </p:nvSpPr>
        <p:spPr/>
        <p:txBody>
          <a:bodyPr/>
          <a:lstStyle/>
          <a:p>
            <a:r>
              <a:rPr lang="en-US"/>
              <a:t>Facebook Own Posts</a:t>
            </a:r>
          </a:p>
        </p:txBody>
      </p:sp>
      <p:graphicFrame>
        <p:nvGraphicFramePr>
          <p:cNvPr id="6" name="Chart Placeholder 5">
            <a:extLst>
              <a:ext uri="{FF2B5EF4-FFF2-40B4-BE49-F238E27FC236}">
                <a16:creationId xmlns:a16="http://schemas.microsoft.com/office/drawing/2014/main" id="{20D97A0E-A45B-4C56-91ED-DA229820B77A}"/>
              </a:ext>
            </a:extLst>
          </p:cNvPr>
          <p:cNvGraphicFramePr>
            <a:graphicFrameLocks noGrp="1"/>
          </p:cNvGraphicFramePr>
          <p:nvPr>
            <p:ph type="chart" sz="quarter" idx="13"/>
            <p:extLst>
              <p:ext uri="{D42A27DB-BD31-4B8C-83A1-F6EECF244321}">
                <p14:modId xmlns:p14="http://schemas.microsoft.com/office/powerpoint/2010/main" val="21160013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6E85DE9-D54F-44B7-9EE7-0CDB59F85609}"/>
              </a:ext>
            </a:extLst>
          </p:cNvPr>
          <p:cNvSpPr>
            <a:spLocks noGrp="1"/>
          </p:cNvSpPr>
          <p:nvPr>
            <p:ph type="body" sz="quarter" idx="14"/>
          </p:nvPr>
        </p:nvSpPr>
        <p:spPr/>
        <p:txBody>
          <a:bodyPr/>
          <a:lstStyle/>
          <a:p>
            <a:r>
              <a:rPr lang="en-US"/>
              <a:t>02/20/2018 - 02/26/2018</a:t>
            </a:r>
          </a:p>
        </p:txBody>
      </p:sp>
      <p:sp>
        <p:nvSpPr>
          <p:cNvPr id="5" name="Footer Placeholder 4">
            <a:extLst>
              <a:ext uri="{FF2B5EF4-FFF2-40B4-BE49-F238E27FC236}">
                <a16:creationId xmlns:a16="http://schemas.microsoft.com/office/drawing/2014/main" id="{0177F342-61A4-4533-B292-751DFF817261}"/>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29505789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3B5F76-7BCC-432F-ABF2-4FAEAA1542F5}"/>
              </a:ext>
            </a:extLst>
          </p:cNvPr>
          <p:cNvSpPr>
            <a:spLocks noGrp="1"/>
          </p:cNvSpPr>
          <p:nvPr>
            <p:ph type="title"/>
          </p:nvPr>
        </p:nvSpPr>
        <p:spPr/>
        <p:txBody>
          <a:bodyPr/>
          <a:lstStyle/>
          <a:p>
            <a:r>
              <a:rPr lang="en-US"/>
              <a:t>Facebook Own Posts By Weekday</a:t>
            </a:r>
          </a:p>
        </p:txBody>
      </p:sp>
      <p:graphicFrame>
        <p:nvGraphicFramePr>
          <p:cNvPr id="6" name="Chart Placeholder 5">
            <a:extLst>
              <a:ext uri="{FF2B5EF4-FFF2-40B4-BE49-F238E27FC236}">
                <a16:creationId xmlns:a16="http://schemas.microsoft.com/office/drawing/2014/main" id="{8BB2971D-E34E-4BC8-8B21-BFEB499B16FF}"/>
              </a:ext>
            </a:extLst>
          </p:cNvPr>
          <p:cNvGraphicFramePr>
            <a:graphicFrameLocks noGrp="1"/>
          </p:cNvGraphicFramePr>
          <p:nvPr>
            <p:ph type="chart" sz="quarter" idx="13"/>
            <p:extLst>
              <p:ext uri="{D42A27DB-BD31-4B8C-83A1-F6EECF244321}">
                <p14:modId xmlns:p14="http://schemas.microsoft.com/office/powerpoint/2010/main" val="414945163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E25B33B-F923-4A41-89CF-FD536969A1C0}"/>
              </a:ext>
            </a:extLst>
          </p:cNvPr>
          <p:cNvSpPr>
            <a:spLocks noGrp="1"/>
          </p:cNvSpPr>
          <p:nvPr>
            <p:ph type="body" sz="quarter" idx="14"/>
          </p:nvPr>
        </p:nvSpPr>
        <p:spPr/>
        <p:txBody>
          <a:bodyPr/>
          <a:lstStyle/>
          <a:p>
            <a:r>
              <a:rPr lang="en-US"/>
              <a:t>02/20/2018 - 02/26/2018</a:t>
            </a:r>
          </a:p>
        </p:txBody>
      </p:sp>
      <p:sp>
        <p:nvSpPr>
          <p:cNvPr id="5" name="Footer Placeholder 4">
            <a:extLst>
              <a:ext uri="{FF2B5EF4-FFF2-40B4-BE49-F238E27FC236}">
                <a16:creationId xmlns:a16="http://schemas.microsoft.com/office/drawing/2014/main" id="{F848A1A4-71B7-4C00-BAA9-D0C8724554D5}"/>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97098395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D6E008-C801-4323-A0FE-3FEE9FC48103}"/>
              </a:ext>
            </a:extLst>
          </p:cNvPr>
          <p:cNvSpPr>
            <a:spLocks noGrp="1"/>
          </p:cNvSpPr>
          <p:nvPr>
            <p:ph type="title"/>
          </p:nvPr>
        </p:nvSpPr>
        <p:spPr/>
        <p:txBody>
          <a:bodyPr/>
          <a:lstStyle/>
          <a:p>
            <a:r>
              <a:rPr lang="en-US"/>
              <a:t>Facebook Interaction Rate By Weekday</a:t>
            </a:r>
          </a:p>
        </p:txBody>
      </p:sp>
      <p:graphicFrame>
        <p:nvGraphicFramePr>
          <p:cNvPr id="6" name="Chart Placeholder 5">
            <a:extLst>
              <a:ext uri="{FF2B5EF4-FFF2-40B4-BE49-F238E27FC236}">
                <a16:creationId xmlns:a16="http://schemas.microsoft.com/office/drawing/2014/main" id="{7D844451-3754-452F-8802-5CE09F7FF118}"/>
              </a:ext>
            </a:extLst>
          </p:cNvPr>
          <p:cNvGraphicFramePr>
            <a:graphicFrameLocks noGrp="1"/>
          </p:cNvGraphicFramePr>
          <p:nvPr>
            <p:ph type="chart" sz="quarter" idx="13"/>
            <p:extLst>
              <p:ext uri="{D42A27DB-BD31-4B8C-83A1-F6EECF244321}">
                <p14:modId xmlns:p14="http://schemas.microsoft.com/office/powerpoint/2010/main" val="211705207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4F7C3F6-2CF2-4DA3-B489-358714A098C3}"/>
              </a:ext>
            </a:extLst>
          </p:cNvPr>
          <p:cNvSpPr>
            <a:spLocks noGrp="1"/>
          </p:cNvSpPr>
          <p:nvPr>
            <p:ph type="body" sz="quarter" idx="14"/>
          </p:nvPr>
        </p:nvSpPr>
        <p:spPr/>
        <p:txBody>
          <a:bodyPr/>
          <a:lstStyle/>
          <a:p>
            <a:r>
              <a:rPr lang="en-US"/>
              <a:t>02/20/2018 - 02/26/2018</a:t>
            </a:r>
          </a:p>
        </p:txBody>
      </p:sp>
      <p:sp>
        <p:nvSpPr>
          <p:cNvPr id="5" name="Footer Placeholder 4">
            <a:extLst>
              <a:ext uri="{FF2B5EF4-FFF2-40B4-BE49-F238E27FC236}">
                <a16:creationId xmlns:a16="http://schemas.microsoft.com/office/drawing/2014/main" id="{64E7EE79-A024-4DAB-80AB-5255F6C641A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82497959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D51BDC-39D2-4096-BEFF-509B359DB7FB}"/>
              </a:ext>
            </a:extLst>
          </p:cNvPr>
          <p:cNvSpPr>
            <a:spLocks noGrp="1"/>
          </p:cNvSpPr>
          <p:nvPr>
            <p:ph type="title"/>
          </p:nvPr>
        </p:nvSpPr>
        <p:spPr/>
        <p:txBody>
          <a:bodyPr/>
          <a:lstStyle/>
          <a:p>
            <a:r>
              <a:rPr lang="en-US"/>
              <a:t>Facebook Post Type Distribution Per Profile</a:t>
            </a:r>
          </a:p>
        </p:txBody>
      </p:sp>
      <p:graphicFrame>
        <p:nvGraphicFramePr>
          <p:cNvPr id="6" name="Chart Placeholder 5">
            <a:extLst>
              <a:ext uri="{FF2B5EF4-FFF2-40B4-BE49-F238E27FC236}">
                <a16:creationId xmlns:a16="http://schemas.microsoft.com/office/drawing/2014/main" id="{3DFF590A-5F6C-46D6-8276-0E5A3C34A184}"/>
              </a:ext>
            </a:extLst>
          </p:cNvPr>
          <p:cNvGraphicFramePr>
            <a:graphicFrameLocks noGrp="1"/>
          </p:cNvGraphicFramePr>
          <p:nvPr>
            <p:ph type="chart" sz="quarter" idx="13"/>
            <p:extLst>
              <p:ext uri="{D42A27DB-BD31-4B8C-83A1-F6EECF244321}">
                <p14:modId xmlns:p14="http://schemas.microsoft.com/office/powerpoint/2010/main" val="181641218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C8DC3CEC-D032-414D-B33D-0591454F96AC}"/>
              </a:ext>
            </a:extLst>
          </p:cNvPr>
          <p:cNvSpPr>
            <a:spLocks noGrp="1"/>
          </p:cNvSpPr>
          <p:nvPr>
            <p:ph type="body" sz="quarter" idx="14"/>
          </p:nvPr>
        </p:nvSpPr>
        <p:spPr/>
        <p:txBody>
          <a:bodyPr/>
          <a:lstStyle/>
          <a:p>
            <a:r>
              <a:rPr lang="en-US"/>
              <a:t>02/20/2018 - 02/26/2018</a:t>
            </a:r>
          </a:p>
        </p:txBody>
      </p:sp>
      <p:sp>
        <p:nvSpPr>
          <p:cNvPr id="5" name="Footer Placeholder 4">
            <a:extLst>
              <a:ext uri="{FF2B5EF4-FFF2-40B4-BE49-F238E27FC236}">
                <a16:creationId xmlns:a16="http://schemas.microsoft.com/office/drawing/2014/main" id="{1651E60A-36A8-40EA-B379-CAB80F04B96A}"/>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71288897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1C4196-B559-422C-B6ED-70A668DDAAAD}"/>
              </a:ext>
            </a:extLst>
          </p:cNvPr>
          <p:cNvSpPr>
            <a:spLocks noGrp="1"/>
          </p:cNvSpPr>
          <p:nvPr>
            <p:ph type="title"/>
          </p:nvPr>
        </p:nvSpPr>
        <p:spPr/>
        <p:txBody>
          <a:bodyPr/>
          <a:lstStyle/>
          <a:p>
            <a:r>
              <a:rPr lang="en-US"/>
              <a:t>Facebook Interaction Rate By Hour</a:t>
            </a:r>
          </a:p>
        </p:txBody>
      </p:sp>
      <p:graphicFrame>
        <p:nvGraphicFramePr>
          <p:cNvPr id="6" name="Chart Placeholder 5">
            <a:extLst>
              <a:ext uri="{FF2B5EF4-FFF2-40B4-BE49-F238E27FC236}">
                <a16:creationId xmlns:a16="http://schemas.microsoft.com/office/drawing/2014/main" id="{855ABF27-A234-44DF-A5A8-CD741710B4C1}"/>
              </a:ext>
            </a:extLst>
          </p:cNvPr>
          <p:cNvGraphicFramePr>
            <a:graphicFrameLocks noGrp="1"/>
          </p:cNvGraphicFramePr>
          <p:nvPr>
            <p:ph type="chart" sz="quarter" idx="13"/>
            <p:extLst>
              <p:ext uri="{D42A27DB-BD31-4B8C-83A1-F6EECF244321}">
                <p14:modId xmlns:p14="http://schemas.microsoft.com/office/powerpoint/2010/main" val="112204201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31CDC0D-38AA-47C3-970E-38F3D4681657}"/>
              </a:ext>
            </a:extLst>
          </p:cNvPr>
          <p:cNvSpPr>
            <a:spLocks noGrp="1"/>
          </p:cNvSpPr>
          <p:nvPr>
            <p:ph type="body" sz="quarter" idx="14"/>
          </p:nvPr>
        </p:nvSpPr>
        <p:spPr/>
        <p:txBody>
          <a:bodyPr/>
          <a:lstStyle/>
          <a:p>
            <a:r>
              <a:rPr lang="en-US"/>
              <a:t>02/20/2018 - 02/26/2018</a:t>
            </a:r>
          </a:p>
        </p:txBody>
      </p:sp>
      <p:sp>
        <p:nvSpPr>
          <p:cNvPr id="5" name="Footer Placeholder 4">
            <a:extLst>
              <a:ext uri="{FF2B5EF4-FFF2-40B4-BE49-F238E27FC236}">
                <a16:creationId xmlns:a16="http://schemas.microsoft.com/office/drawing/2014/main" id="{7B6963FF-9E8A-4CAD-9E29-7C604094B015}"/>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6215577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C78534-533B-431E-A93C-9B437182523B}"/>
              </a:ext>
            </a:extLst>
          </p:cNvPr>
          <p:cNvSpPr>
            <a:spLocks noGrp="1"/>
          </p:cNvSpPr>
          <p:nvPr>
            <p:ph type="title"/>
          </p:nvPr>
        </p:nvSpPr>
        <p:spPr/>
        <p:txBody>
          <a:bodyPr/>
          <a:lstStyle/>
          <a:p>
            <a:r>
              <a:rPr lang="en-US"/>
              <a:t>Facebook Own Posts By Hour</a:t>
            </a:r>
          </a:p>
        </p:txBody>
      </p:sp>
      <p:graphicFrame>
        <p:nvGraphicFramePr>
          <p:cNvPr id="6" name="Chart Placeholder 5">
            <a:extLst>
              <a:ext uri="{FF2B5EF4-FFF2-40B4-BE49-F238E27FC236}">
                <a16:creationId xmlns:a16="http://schemas.microsoft.com/office/drawing/2014/main" id="{8714B9D2-3994-4895-A388-48D29181FF11}"/>
              </a:ext>
            </a:extLst>
          </p:cNvPr>
          <p:cNvGraphicFramePr>
            <a:graphicFrameLocks noGrp="1"/>
          </p:cNvGraphicFramePr>
          <p:nvPr>
            <p:ph type="chart" sz="quarter" idx="13"/>
            <p:extLst>
              <p:ext uri="{D42A27DB-BD31-4B8C-83A1-F6EECF244321}">
                <p14:modId xmlns:p14="http://schemas.microsoft.com/office/powerpoint/2010/main" val="172095898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8B2A3A38-6010-4F00-BB03-2C19623D78D7}"/>
              </a:ext>
            </a:extLst>
          </p:cNvPr>
          <p:cNvSpPr>
            <a:spLocks noGrp="1"/>
          </p:cNvSpPr>
          <p:nvPr>
            <p:ph type="body" sz="quarter" idx="14"/>
          </p:nvPr>
        </p:nvSpPr>
        <p:spPr/>
        <p:txBody>
          <a:bodyPr/>
          <a:lstStyle/>
          <a:p>
            <a:r>
              <a:rPr lang="en-US"/>
              <a:t>02/20/2018 - 02/26/2018</a:t>
            </a:r>
          </a:p>
        </p:txBody>
      </p:sp>
      <p:sp>
        <p:nvSpPr>
          <p:cNvPr id="5" name="Footer Placeholder 4">
            <a:extLst>
              <a:ext uri="{FF2B5EF4-FFF2-40B4-BE49-F238E27FC236}">
                <a16:creationId xmlns:a16="http://schemas.microsoft.com/office/drawing/2014/main" id="{93E3983A-9C4C-4B33-8ED6-1C680F42297B}"/>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14831631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616942-C3D4-4751-8DCF-732E200D8CD4}"/>
              </a:ext>
            </a:extLst>
          </p:cNvPr>
          <p:cNvSpPr>
            <a:spLocks noGrp="1"/>
          </p:cNvSpPr>
          <p:nvPr>
            <p:ph type="title"/>
          </p:nvPr>
        </p:nvSpPr>
        <p:spPr/>
        <p:txBody>
          <a:bodyPr/>
          <a:lstStyle/>
          <a:p>
            <a:r>
              <a:rPr lang="en-US"/>
              <a:t>Facebook Interaction Rate By Post Type</a:t>
            </a:r>
          </a:p>
        </p:txBody>
      </p:sp>
      <p:graphicFrame>
        <p:nvGraphicFramePr>
          <p:cNvPr id="6" name="Chart Placeholder 5">
            <a:extLst>
              <a:ext uri="{FF2B5EF4-FFF2-40B4-BE49-F238E27FC236}">
                <a16:creationId xmlns:a16="http://schemas.microsoft.com/office/drawing/2014/main" id="{D915C596-55D1-429F-9FD1-1267F59372F4}"/>
              </a:ext>
            </a:extLst>
          </p:cNvPr>
          <p:cNvGraphicFramePr>
            <a:graphicFrameLocks noGrp="1"/>
          </p:cNvGraphicFramePr>
          <p:nvPr>
            <p:ph type="chart" sz="quarter" idx="13"/>
            <p:extLst>
              <p:ext uri="{D42A27DB-BD31-4B8C-83A1-F6EECF244321}">
                <p14:modId xmlns:p14="http://schemas.microsoft.com/office/powerpoint/2010/main" val="301310024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27B8507F-37E3-4DA4-96C7-53E6B2546192}"/>
              </a:ext>
            </a:extLst>
          </p:cNvPr>
          <p:cNvSpPr>
            <a:spLocks noGrp="1"/>
          </p:cNvSpPr>
          <p:nvPr>
            <p:ph type="body" sz="quarter" idx="14"/>
          </p:nvPr>
        </p:nvSpPr>
        <p:spPr/>
        <p:txBody>
          <a:bodyPr/>
          <a:lstStyle/>
          <a:p>
            <a:r>
              <a:rPr lang="en-US"/>
              <a:t>02/20/2018 - 02/26/2018</a:t>
            </a:r>
          </a:p>
        </p:txBody>
      </p:sp>
      <p:sp>
        <p:nvSpPr>
          <p:cNvPr id="5" name="Footer Placeholder 4">
            <a:extLst>
              <a:ext uri="{FF2B5EF4-FFF2-40B4-BE49-F238E27FC236}">
                <a16:creationId xmlns:a16="http://schemas.microsoft.com/office/drawing/2014/main" id="{F322ED1C-6DA1-487A-BDC8-CD8649A37398}"/>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60003152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CF03135-34BC-45CC-80F7-B8F8B23520C8}"/>
              </a:ext>
            </a:extLst>
          </p:cNvPr>
          <p:cNvSpPr>
            <a:spLocks noGrp="1"/>
          </p:cNvSpPr>
          <p:nvPr>
            <p:ph type="title"/>
          </p:nvPr>
        </p:nvSpPr>
        <p:spPr/>
        <p:txBody>
          <a:bodyPr/>
          <a:lstStyle/>
          <a:p>
            <a:r>
              <a:rPr lang="en-US"/>
              <a:t>Facebook Interactions Distribution</a:t>
            </a:r>
          </a:p>
        </p:txBody>
      </p:sp>
      <p:graphicFrame>
        <p:nvGraphicFramePr>
          <p:cNvPr id="6" name="Chart Placeholder 5">
            <a:extLst>
              <a:ext uri="{FF2B5EF4-FFF2-40B4-BE49-F238E27FC236}">
                <a16:creationId xmlns:a16="http://schemas.microsoft.com/office/drawing/2014/main" id="{E193BDA7-07F5-4772-B01F-472A6D3218AD}"/>
              </a:ext>
            </a:extLst>
          </p:cNvPr>
          <p:cNvGraphicFramePr>
            <a:graphicFrameLocks noGrp="1"/>
          </p:cNvGraphicFramePr>
          <p:nvPr>
            <p:ph type="chart" sz="quarter" idx="13"/>
            <p:extLst>
              <p:ext uri="{D42A27DB-BD31-4B8C-83A1-F6EECF244321}">
                <p14:modId xmlns:p14="http://schemas.microsoft.com/office/powerpoint/2010/main" val="16060389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C6FD3252-3ABB-4CC1-BEF0-118C5AD6D997}"/>
              </a:ext>
            </a:extLst>
          </p:cNvPr>
          <p:cNvSpPr>
            <a:spLocks noGrp="1"/>
          </p:cNvSpPr>
          <p:nvPr>
            <p:ph type="body" sz="quarter" idx="14"/>
          </p:nvPr>
        </p:nvSpPr>
        <p:spPr/>
        <p:txBody>
          <a:bodyPr/>
          <a:lstStyle/>
          <a:p>
            <a:r>
              <a:rPr lang="en-US"/>
              <a:t>02/20/2018 - 02/26/2018</a:t>
            </a:r>
          </a:p>
        </p:txBody>
      </p:sp>
      <p:sp>
        <p:nvSpPr>
          <p:cNvPr id="5" name="Footer Placeholder 4">
            <a:extLst>
              <a:ext uri="{FF2B5EF4-FFF2-40B4-BE49-F238E27FC236}">
                <a16:creationId xmlns:a16="http://schemas.microsoft.com/office/drawing/2014/main" id="{A15BA88F-B549-4C92-A6A1-45D1E6473435}"/>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24805834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DE5F18-5A4F-4598-AF66-6D232D867E2E}"/>
              </a:ext>
            </a:extLst>
          </p:cNvPr>
          <p:cNvSpPr>
            <a:spLocks noGrp="1"/>
          </p:cNvSpPr>
          <p:nvPr>
            <p:ph type="title"/>
          </p:nvPr>
        </p:nvSpPr>
        <p:spPr/>
        <p:txBody>
          <a:bodyPr/>
          <a:lstStyle/>
          <a:p>
            <a:r>
              <a:rPr lang="en-US"/>
              <a:t>Facebook Key Influencers</a:t>
            </a:r>
          </a:p>
        </p:txBody>
      </p:sp>
      <p:graphicFrame>
        <p:nvGraphicFramePr>
          <p:cNvPr id="5" name="Table Placeholder 4">
            <a:extLst>
              <a:ext uri="{FF2B5EF4-FFF2-40B4-BE49-F238E27FC236}">
                <a16:creationId xmlns:a16="http://schemas.microsoft.com/office/drawing/2014/main" id="{5FFD51B7-9B1E-4B24-A973-693A58742BEE}"/>
              </a:ext>
            </a:extLst>
          </p:cNvPr>
          <p:cNvGraphicFramePr>
            <a:graphicFrameLocks noGrp="1"/>
          </p:cNvGraphicFramePr>
          <p:nvPr>
            <p:ph type="tbl" sz="quarter" idx="13"/>
            <p:extLst>
              <p:ext uri="{D42A27DB-BD31-4B8C-83A1-F6EECF244321}">
                <p14:modId xmlns:p14="http://schemas.microsoft.com/office/powerpoint/2010/main" val="141852718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326617329"/>
                    </a:ext>
                  </a:extLst>
                </a:gridCol>
                <a:gridCol w="2468880">
                  <a:extLst>
                    <a:ext uri="{9D8B030D-6E8A-4147-A177-3AD203B41FA5}">
                      <a16:colId xmlns:a16="http://schemas.microsoft.com/office/drawing/2014/main" val="138644519"/>
                    </a:ext>
                  </a:extLst>
                </a:gridCol>
                <a:gridCol w="822960">
                  <a:extLst>
                    <a:ext uri="{9D8B030D-6E8A-4147-A177-3AD203B41FA5}">
                      <a16:colId xmlns:a16="http://schemas.microsoft.com/office/drawing/2014/main" val="4139807177"/>
                    </a:ext>
                  </a:extLst>
                </a:gridCol>
                <a:gridCol w="822960">
                  <a:extLst>
                    <a:ext uri="{9D8B030D-6E8A-4147-A177-3AD203B41FA5}">
                      <a16:colId xmlns:a16="http://schemas.microsoft.com/office/drawing/2014/main" val="4229702449"/>
                    </a:ext>
                  </a:extLst>
                </a:gridCol>
                <a:gridCol w="822960">
                  <a:extLst>
                    <a:ext uri="{9D8B030D-6E8A-4147-A177-3AD203B41FA5}">
                      <a16:colId xmlns:a16="http://schemas.microsoft.com/office/drawing/2014/main" val="2046240365"/>
                    </a:ext>
                  </a:extLst>
                </a:gridCol>
              </a:tblGrid>
              <a:tr h="370840">
                <a:tc>
                  <a:txBody>
                    <a:bodyPr/>
                    <a:lstStyle/>
                    <a:p>
                      <a:r>
                        <a:rPr lang="en-US" sz="1000"/>
                        <a:t>Name</a:t>
                      </a:r>
                    </a:p>
                  </a:txBody>
                  <a:tcPr/>
                </a:tc>
                <a:tc>
                  <a:txBody>
                    <a:bodyPr/>
                    <a:lstStyle/>
                    <a:p>
                      <a:r>
                        <a:rPr lang="en-US" sz="1000"/>
                        <a:t>On Pages</a:t>
                      </a:r>
                    </a:p>
                  </a:txBody>
                  <a:tcPr/>
                </a:tc>
                <a:tc>
                  <a:txBody>
                    <a:bodyPr/>
                    <a:lstStyle/>
                    <a:p>
                      <a:r>
                        <a:rPr lang="en-US" sz="1000"/>
                        <a:t>Posts</a:t>
                      </a:r>
                    </a:p>
                  </a:txBody>
                  <a:tcPr/>
                </a:tc>
                <a:tc>
                  <a:txBody>
                    <a:bodyPr/>
                    <a:lstStyle/>
                    <a:p>
                      <a:r>
                        <a:rPr lang="en-US" sz="1000"/>
                        <a:t>Comments</a:t>
                      </a:r>
                    </a:p>
                  </a:txBody>
                  <a:tcPr/>
                </a:tc>
                <a:tc>
                  <a:txBody>
                    <a:bodyPr/>
                    <a:lstStyle/>
                    <a:p>
                      <a:r>
                        <a:rPr lang="en-US" sz="1000"/>
                        <a:t>Total</a:t>
                      </a:r>
                    </a:p>
                  </a:txBody>
                  <a:tcPr/>
                </a:tc>
                <a:extLst>
                  <a:ext uri="{0D108BD9-81ED-4DB2-BD59-A6C34878D82A}">
                    <a16:rowId xmlns:a16="http://schemas.microsoft.com/office/drawing/2014/main" val="3544071884"/>
                  </a:ext>
                </a:extLst>
              </a:tr>
              <a:tr h="370840">
                <a:tc>
                  <a:txBody>
                    <a:bodyPr/>
                    <a:lstStyle/>
                    <a:p>
                      <a:r>
                        <a:rPr lang="en-US" sz="1000"/>
                        <a:t>Cuerpo femenino, mente masculina</a:t>
                      </a:r>
                    </a:p>
                  </a:txBody>
                  <a:tcPr/>
                </a:tc>
                <a:tc>
                  <a:txBody>
                    <a:bodyPr/>
                    <a:lstStyle/>
                    <a:p>
                      <a:r>
                        <a:rPr lang="es-ES" sz="1000"/>
                        <a:t>ING España (1), bankinter (1)</a:t>
                      </a:r>
                      <a:endParaRPr lang="en-US" sz="1000"/>
                    </a:p>
                  </a:txBody>
                  <a:tcPr/>
                </a:tc>
                <a:tc>
                  <a:txBody>
                    <a:bodyPr/>
                    <a:lstStyle/>
                    <a:p>
                      <a:r>
                        <a:rPr lang="en-US" sz="1000"/>
                        <a:t>0</a:t>
                      </a:r>
                    </a:p>
                  </a:txBody>
                  <a:tcPr/>
                </a:tc>
                <a:tc>
                  <a:txBody>
                    <a:bodyPr/>
                    <a:lstStyle/>
                    <a:p>
                      <a:r>
                        <a:rPr lang="en-US" sz="1000"/>
                        <a:t>2</a:t>
                      </a:r>
                    </a:p>
                  </a:txBody>
                  <a:tcPr/>
                </a:tc>
                <a:tc>
                  <a:txBody>
                    <a:bodyPr/>
                    <a:lstStyle/>
                    <a:p>
                      <a:r>
                        <a:rPr lang="en-US" sz="1000"/>
                        <a:t>2</a:t>
                      </a:r>
                    </a:p>
                  </a:txBody>
                  <a:tcPr/>
                </a:tc>
                <a:extLst>
                  <a:ext uri="{0D108BD9-81ED-4DB2-BD59-A6C34878D82A}">
                    <a16:rowId xmlns:a16="http://schemas.microsoft.com/office/drawing/2014/main" val="401192265"/>
                  </a:ext>
                </a:extLst>
              </a:tr>
            </a:tbl>
          </a:graphicData>
        </a:graphic>
      </p:graphicFrame>
      <p:sp>
        <p:nvSpPr>
          <p:cNvPr id="4" name="Text Placeholder 3">
            <a:extLst>
              <a:ext uri="{FF2B5EF4-FFF2-40B4-BE49-F238E27FC236}">
                <a16:creationId xmlns:a16="http://schemas.microsoft.com/office/drawing/2014/main" id="{DB23ABDF-D6E4-44D4-9472-047526E817F6}"/>
              </a:ext>
            </a:extLst>
          </p:cNvPr>
          <p:cNvSpPr>
            <a:spLocks noGrp="1"/>
          </p:cNvSpPr>
          <p:nvPr>
            <p:ph type="body" sz="quarter" idx="14"/>
          </p:nvPr>
        </p:nvSpPr>
        <p:spPr/>
        <p:txBody>
          <a:bodyPr/>
          <a:lstStyle/>
          <a:p>
            <a:r>
              <a:rPr lang="en-US"/>
              <a:t>02/20/2018 - 02/26/2018</a:t>
            </a:r>
          </a:p>
        </p:txBody>
      </p:sp>
    </p:spTree>
    <p:extLst>
      <p:ext uri="{BB962C8B-B14F-4D97-AF65-F5344CB8AC3E}">
        <p14:creationId xmlns:p14="http://schemas.microsoft.com/office/powerpoint/2010/main" val="189252555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ED84F9-C9B1-4646-B1DD-DF9FFD7299D4}"/>
              </a:ext>
            </a:extLst>
          </p:cNvPr>
          <p:cNvSpPr>
            <a:spLocks noGrp="1"/>
          </p:cNvSpPr>
          <p:nvPr>
            <p:ph type="title"/>
          </p:nvPr>
        </p:nvSpPr>
        <p:spPr/>
        <p:txBody>
          <a:bodyPr/>
          <a:lstStyle/>
          <a:p>
            <a:r>
              <a:rPr lang="en-US"/>
              <a:t>Facebook User Posts Table - 1 of 5</a:t>
            </a:r>
          </a:p>
        </p:txBody>
      </p:sp>
      <p:graphicFrame>
        <p:nvGraphicFramePr>
          <p:cNvPr id="5" name="Table Placeholder 4">
            <a:extLst>
              <a:ext uri="{FF2B5EF4-FFF2-40B4-BE49-F238E27FC236}">
                <a16:creationId xmlns:a16="http://schemas.microsoft.com/office/drawing/2014/main" id="{E1C2E886-F394-4DED-8FAA-8A947C8CE3BA}"/>
              </a:ext>
            </a:extLst>
          </p:cNvPr>
          <p:cNvGraphicFramePr>
            <a:graphicFrameLocks noGrp="1"/>
          </p:cNvGraphicFramePr>
          <p:nvPr>
            <p:ph type="tbl" sz="quarter" idx="13"/>
            <p:extLst>
              <p:ext uri="{D42A27DB-BD31-4B8C-83A1-F6EECF244321}">
                <p14:modId xmlns:p14="http://schemas.microsoft.com/office/powerpoint/2010/main" val="26190312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2388890676"/>
                    </a:ext>
                  </a:extLst>
                </a:gridCol>
                <a:gridCol w="822960">
                  <a:extLst>
                    <a:ext uri="{9D8B030D-6E8A-4147-A177-3AD203B41FA5}">
                      <a16:colId xmlns:a16="http://schemas.microsoft.com/office/drawing/2014/main" val="1297756463"/>
                    </a:ext>
                  </a:extLst>
                </a:gridCol>
                <a:gridCol w="822960">
                  <a:extLst>
                    <a:ext uri="{9D8B030D-6E8A-4147-A177-3AD203B41FA5}">
                      <a16:colId xmlns:a16="http://schemas.microsoft.com/office/drawing/2014/main" val="2907925149"/>
                    </a:ext>
                  </a:extLst>
                </a:gridCol>
                <a:gridCol w="822960">
                  <a:extLst>
                    <a:ext uri="{9D8B030D-6E8A-4147-A177-3AD203B41FA5}">
                      <a16:colId xmlns:a16="http://schemas.microsoft.com/office/drawing/2014/main" val="2894381706"/>
                    </a:ext>
                  </a:extLst>
                </a:gridCol>
                <a:gridCol w="822960">
                  <a:extLst>
                    <a:ext uri="{9D8B030D-6E8A-4147-A177-3AD203B41FA5}">
                      <a16:colId xmlns:a16="http://schemas.microsoft.com/office/drawing/2014/main" val="3768656827"/>
                    </a:ext>
                  </a:extLst>
                </a:gridCol>
                <a:gridCol w="822960">
                  <a:extLst>
                    <a:ext uri="{9D8B030D-6E8A-4147-A177-3AD203B41FA5}">
                      <a16:colId xmlns:a16="http://schemas.microsoft.com/office/drawing/2014/main" val="28524397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Response Time</a:t>
                      </a:r>
                    </a:p>
                  </a:txBody>
                  <a:tcPr/>
                </a:tc>
                <a:extLst>
                  <a:ext uri="{0D108BD9-81ED-4DB2-BD59-A6C34878D82A}">
                    <a16:rowId xmlns:a16="http://schemas.microsoft.com/office/drawing/2014/main" val="171340797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ING España</a:t>
                      </a:r>
                      <a:r>
                        <a:rPr kumimoji="0" lang="es-ES" sz="1000" b="0" i="0" u="none" strike="noStrike" kern="1200" cap="none" spc="0" normalizeH="0" baseline="0" noProof="0">
                          <a:ln>
                            <a:noFill/>
                          </a:ln>
                          <a:solidFill>
                            <a:prstClr val="black"/>
                          </a:solidFill>
                          <a:effectLst/>
                          <a:uLnTx/>
                          <a:uFillTx/>
                          <a:latin typeface="+mn-lt"/>
                          <a:ea typeface="+mn-ea"/>
                          <a:cs typeface="+mn-cs"/>
                        </a:rPr>
                        <a:t> got a post by </a:t>
                      </a:r>
                      <a:r>
                        <a:rPr kumimoji="0" lang="es-ES" sz="1000" b="1" i="0" u="none" strike="noStrike" kern="1200" cap="none" spc="0" normalizeH="0" baseline="0" noProof="0">
                          <a:ln>
                            <a:noFill/>
                          </a:ln>
                          <a:solidFill>
                            <a:prstClr val="black"/>
                          </a:solidFill>
                          <a:effectLst/>
                          <a:uLnTx/>
                          <a:uFillTx/>
                          <a:latin typeface="+mn-lt"/>
                          <a:ea typeface="+mn-ea"/>
                          <a:cs typeface="+mn-cs"/>
                        </a:rPr>
                        <a:t> - 2018-02-26 22:48:08</a:t>
                      </a:r>
                      <a:r>
                        <a:rPr kumimoji="0" lang="es-ES" sz="1000" b="0" i="0" u="none" strike="noStrike" kern="1200" cap="none" spc="0" normalizeH="0" baseline="0" noProof="0">
                          <a:ln>
                            <a:noFill/>
                          </a:ln>
                          <a:solidFill>
                            <a:prstClr val="black"/>
                          </a:solidFill>
                          <a:effectLst/>
                          <a:uLnTx/>
                          <a:uFillTx/>
                          <a:latin typeface="+mn-lt"/>
                          <a:ea typeface="+mn-ea"/>
                          <a:cs typeface="+mn-cs"/>
                        </a:rPr>
                        <a:t>
soy Ma. Luisa Salcedo Robles, y quisiera saber sobre mi póliza de seguro individual No. 0634028Hde fecha 20 de Marzo del 2004.</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02/27/2018 05:05:54</a:t>
                      </a:r>
                    </a:p>
                  </a:txBody>
                  <a:tcPr/>
                </a:tc>
                <a:extLst>
                  <a:ext uri="{0D108BD9-81ED-4DB2-BD59-A6C34878D82A}">
                    <a16:rowId xmlns:a16="http://schemas.microsoft.com/office/drawing/2014/main" val="241621861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ING España</a:t>
                      </a:r>
                      <a:r>
                        <a:rPr kumimoji="0" lang="es-ES" sz="1000" b="0" i="0" u="none" strike="noStrike" kern="1200" cap="none" spc="0" normalizeH="0" baseline="0" noProof="0">
                          <a:ln>
                            <a:noFill/>
                          </a:ln>
                          <a:solidFill>
                            <a:prstClr val="black"/>
                          </a:solidFill>
                          <a:effectLst/>
                          <a:uLnTx/>
                          <a:uFillTx/>
                          <a:latin typeface="+mn-lt"/>
                          <a:ea typeface="+mn-ea"/>
                          <a:cs typeface="+mn-cs"/>
                        </a:rPr>
                        <a:t> got a post by </a:t>
                      </a:r>
                      <a:r>
                        <a:rPr kumimoji="0" lang="es-ES" sz="1000" b="1" i="0" u="none" strike="noStrike" kern="1200" cap="none" spc="0" normalizeH="0" baseline="0" noProof="0">
                          <a:ln>
                            <a:noFill/>
                          </a:ln>
                          <a:solidFill>
                            <a:prstClr val="black"/>
                          </a:solidFill>
                          <a:effectLst/>
                          <a:uLnTx/>
                          <a:uFillTx/>
                          <a:latin typeface="+mn-lt"/>
                          <a:ea typeface="+mn-ea"/>
                          <a:cs typeface="+mn-cs"/>
                        </a:rPr>
                        <a:t> - 2018-02-25 23:08:14</a:t>
                      </a:r>
                      <a:r>
                        <a:rPr kumimoji="0" lang="es-ES" sz="1000" b="0" i="0" u="none" strike="noStrike" kern="1200" cap="none" spc="0" normalizeH="0" baseline="0" noProof="0">
                          <a:ln>
                            <a:noFill/>
                          </a:ln>
                          <a:solidFill>
                            <a:prstClr val="black"/>
                          </a:solidFill>
                          <a:effectLst/>
                          <a:uLnTx/>
                          <a:uFillTx/>
                          <a:latin typeface="+mn-lt"/>
                          <a:ea typeface="+mn-ea"/>
                          <a:cs typeface="+mn-cs"/>
                        </a:rPr>
                        <a:t>
He hecho una transferencia de ing a ing ... me dice que todo ok pero cuando doy saldos nada ha cambiado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02/26/2018 05:59:03</a:t>
                      </a:r>
                    </a:p>
                  </a:txBody>
                  <a:tcPr/>
                </a:tc>
                <a:extLst>
                  <a:ext uri="{0D108BD9-81ED-4DB2-BD59-A6C34878D82A}">
                    <a16:rowId xmlns:a16="http://schemas.microsoft.com/office/drawing/2014/main" val="404428337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Banco Santander España</a:t>
                      </a:r>
                      <a:r>
                        <a:rPr kumimoji="0" lang="es-ES" sz="1000" b="0" i="0" u="none" strike="noStrike" kern="1200" cap="none" spc="0" normalizeH="0" baseline="0" noProof="0">
                          <a:ln>
                            <a:noFill/>
                          </a:ln>
                          <a:solidFill>
                            <a:prstClr val="black"/>
                          </a:solidFill>
                          <a:effectLst/>
                          <a:uLnTx/>
                          <a:uFillTx/>
                          <a:latin typeface="+mn-lt"/>
                          <a:ea typeface="+mn-ea"/>
                          <a:cs typeface="+mn-cs"/>
                        </a:rPr>
                        <a:t> got a post by </a:t>
                      </a:r>
                      <a:r>
                        <a:rPr kumimoji="0" lang="es-ES" sz="1000" b="1" i="0" u="none" strike="noStrike" kern="1200" cap="none" spc="0" normalizeH="0" baseline="0" noProof="0">
                          <a:ln>
                            <a:noFill/>
                          </a:ln>
                          <a:solidFill>
                            <a:prstClr val="black"/>
                          </a:solidFill>
                          <a:effectLst/>
                          <a:uLnTx/>
                          <a:uFillTx/>
                          <a:latin typeface="+mn-lt"/>
                          <a:ea typeface="+mn-ea"/>
                          <a:cs typeface="+mn-cs"/>
                        </a:rPr>
                        <a:t> - 2018-02-24 15:49:36</a:t>
                      </a:r>
                      <a:r>
                        <a:rPr kumimoji="0" lang="es-ES" sz="1000" b="0" i="0" u="none" strike="noStrike" kern="1200" cap="none" spc="0" normalizeH="0" baseline="0" noProof="0">
                          <a:ln>
                            <a:noFill/>
                          </a:ln>
                          <a:solidFill>
                            <a:prstClr val="black"/>
                          </a:solidFill>
                          <a:effectLst/>
                          <a:uLnTx/>
                          <a:uFillTx/>
                          <a:latin typeface="+mn-lt"/>
                          <a:ea typeface="+mn-ea"/>
                          <a:cs typeface="+mn-cs"/>
                        </a:rPr>
                        <a:t>
Hola mi hermana Estrella Vázquez ha intentado hacer un ingreso en su cuenta con dinero en efectivo, y el cajero del Banco Santander, en el Centro Comercial Los Arcos, se ha tragado 150 euros y le ha devuelto 50. El lunes 26-febrero-2018, iré a reclamar los 150 euros que se ha tragado. Gracias.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02/24/2018 15:56:20</a:t>
                      </a:r>
                    </a:p>
                  </a:txBody>
                  <a:tcPr/>
                </a:tc>
                <a:extLst>
                  <a:ext uri="{0D108BD9-81ED-4DB2-BD59-A6C34878D82A}">
                    <a16:rowId xmlns:a16="http://schemas.microsoft.com/office/drawing/2014/main" val="159668022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ING España</a:t>
                      </a:r>
                      <a:r>
                        <a:rPr kumimoji="0" lang="es-ES" sz="1000" b="0" i="0" u="none" strike="noStrike" kern="1200" cap="none" spc="0" normalizeH="0" baseline="0" noProof="0">
                          <a:ln>
                            <a:noFill/>
                          </a:ln>
                          <a:solidFill>
                            <a:prstClr val="black"/>
                          </a:solidFill>
                          <a:effectLst/>
                          <a:uLnTx/>
                          <a:uFillTx/>
                          <a:latin typeface="+mn-lt"/>
                          <a:ea typeface="+mn-ea"/>
                          <a:cs typeface="+mn-cs"/>
                        </a:rPr>
                        <a:t> got a post by </a:t>
                      </a:r>
                      <a:r>
                        <a:rPr kumimoji="0" lang="es-ES" sz="1000" b="1" i="0" u="none" strike="noStrike" kern="1200" cap="none" spc="0" normalizeH="0" baseline="0" noProof="0">
                          <a:ln>
                            <a:noFill/>
                          </a:ln>
                          <a:solidFill>
                            <a:prstClr val="black"/>
                          </a:solidFill>
                          <a:effectLst/>
                          <a:uLnTx/>
                          <a:uFillTx/>
                          <a:latin typeface="+mn-lt"/>
                          <a:ea typeface="+mn-ea"/>
                          <a:cs typeface="+mn-cs"/>
                        </a:rPr>
                        <a:t> - 2018-02-24 15:47:38</a:t>
                      </a:r>
                      <a:r>
                        <a:rPr kumimoji="0" lang="es-ES" sz="1000" b="0" i="0" u="none" strike="noStrike" kern="1200" cap="none" spc="0" normalizeH="0" baseline="0" noProof="0">
                          <a:ln>
                            <a:noFill/>
                          </a:ln>
                          <a:solidFill>
                            <a:prstClr val="black"/>
                          </a:solidFill>
                          <a:effectLst/>
                          <a:uLnTx/>
                          <a:uFillTx/>
                          <a:latin typeface="+mn-lt"/>
                          <a:ea typeface="+mn-ea"/>
                          <a:cs typeface="+mn-cs"/>
                        </a:rPr>
                        <a:t>
Hola ING, ¿Para cuándo Apple Pay en España? Tras el anuncio de EVO y Caja Rural, siento que siendo su cliente me quedo un poco detrás en servicios. Llevo con ustedes más de 10 años, pero me planteo seriamente migrar a uno de estos bancos. Actualmente ya he abierto una cuenta en N26 para poder tener una tarjeta con la que pagar con mi teléfono o reloj... ¿Cuándo podré tener este servicio con ING? ¿Llegará algún día? Para mi lo ideal sería quedarme con ustedes y no tener que andar con "inventos" y varios bancos, pero dado que ustedes no activan el servicio, me veo en esta tesitura... Gracias!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02/26/2018 05:49:34</a:t>
                      </a:r>
                    </a:p>
                  </a:txBody>
                  <a:tcPr/>
                </a:tc>
                <a:extLst>
                  <a:ext uri="{0D108BD9-81ED-4DB2-BD59-A6C34878D82A}">
                    <a16:rowId xmlns:a16="http://schemas.microsoft.com/office/drawing/2014/main" val="3151915436"/>
                  </a:ext>
                </a:extLst>
              </a:tr>
            </a:tbl>
          </a:graphicData>
        </a:graphic>
      </p:graphicFrame>
      <p:sp>
        <p:nvSpPr>
          <p:cNvPr id="4" name="Text Placeholder 3">
            <a:extLst>
              <a:ext uri="{FF2B5EF4-FFF2-40B4-BE49-F238E27FC236}">
                <a16:creationId xmlns:a16="http://schemas.microsoft.com/office/drawing/2014/main" id="{56575AC0-9BFE-441E-85C6-4A94161250AC}"/>
              </a:ext>
            </a:extLst>
          </p:cNvPr>
          <p:cNvSpPr>
            <a:spLocks noGrp="1"/>
          </p:cNvSpPr>
          <p:nvPr>
            <p:ph type="body" sz="quarter" idx="14"/>
          </p:nvPr>
        </p:nvSpPr>
        <p:spPr/>
        <p:txBody>
          <a:bodyPr/>
          <a:lstStyle/>
          <a:p>
            <a:r>
              <a:rPr lang="en-US"/>
              <a:t>02/20/2018 - 02/26/2018</a:t>
            </a:r>
          </a:p>
        </p:txBody>
      </p:sp>
    </p:spTree>
    <p:extLst>
      <p:ext uri="{BB962C8B-B14F-4D97-AF65-F5344CB8AC3E}">
        <p14:creationId xmlns:p14="http://schemas.microsoft.com/office/powerpoint/2010/main" val="147176124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88BDFD-78DD-4A8B-BB1A-7C95DB51DDDB}"/>
              </a:ext>
            </a:extLst>
          </p:cNvPr>
          <p:cNvSpPr>
            <a:spLocks noGrp="1"/>
          </p:cNvSpPr>
          <p:nvPr>
            <p:ph type="title"/>
          </p:nvPr>
        </p:nvSpPr>
        <p:spPr/>
        <p:txBody>
          <a:bodyPr/>
          <a:lstStyle/>
          <a:p>
            <a:r>
              <a:rPr lang="en-US"/>
              <a:t>Facebook User Posts Table - 2 of 5</a:t>
            </a:r>
          </a:p>
        </p:txBody>
      </p:sp>
      <p:graphicFrame>
        <p:nvGraphicFramePr>
          <p:cNvPr id="5" name="Table Placeholder 4">
            <a:extLst>
              <a:ext uri="{FF2B5EF4-FFF2-40B4-BE49-F238E27FC236}">
                <a16:creationId xmlns:a16="http://schemas.microsoft.com/office/drawing/2014/main" id="{031ABEC1-1D88-4325-BAEC-47AA37EF3A30}"/>
              </a:ext>
            </a:extLst>
          </p:cNvPr>
          <p:cNvGraphicFramePr>
            <a:graphicFrameLocks noGrp="1"/>
          </p:cNvGraphicFramePr>
          <p:nvPr>
            <p:ph type="tbl" sz="quarter" idx="13"/>
            <p:extLst>
              <p:ext uri="{D42A27DB-BD31-4B8C-83A1-F6EECF244321}">
                <p14:modId xmlns:p14="http://schemas.microsoft.com/office/powerpoint/2010/main" val="319612399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1644185846"/>
                    </a:ext>
                  </a:extLst>
                </a:gridCol>
                <a:gridCol w="822960">
                  <a:extLst>
                    <a:ext uri="{9D8B030D-6E8A-4147-A177-3AD203B41FA5}">
                      <a16:colId xmlns:a16="http://schemas.microsoft.com/office/drawing/2014/main" val="1952934167"/>
                    </a:ext>
                  </a:extLst>
                </a:gridCol>
                <a:gridCol w="822960">
                  <a:extLst>
                    <a:ext uri="{9D8B030D-6E8A-4147-A177-3AD203B41FA5}">
                      <a16:colId xmlns:a16="http://schemas.microsoft.com/office/drawing/2014/main" val="2313119972"/>
                    </a:ext>
                  </a:extLst>
                </a:gridCol>
                <a:gridCol w="822960">
                  <a:extLst>
                    <a:ext uri="{9D8B030D-6E8A-4147-A177-3AD203B41FA5}">
                      <a16:colId xmlns:a16="http://schemas.microsoft.com/office/drawing/2014/main" val="2985267312"/>
                    </a:ext>
                  </a:extLst>
                </a:gridCol>
                <a:gridCol w="822960">
                  <a:extLst>
                    <a:ext uri="{9D8B030D-6E8A-4147-A177-3AD203B41FA5}">
                      <a16:colId xmlns:a16="http://schemas.microsoft.com/office/drawing/2014/main" val="1152839472"/>
                    </a:ext>
                  </a:extLst>
                </a:gridCol>
                <a:gridCol w="822960">
                  <a:extLst>
                    <a:ext uri="{9D8B030D-6E8A-4147-A177-3AD203B41FA5}">
                      <a16:colId xmlns:a16="http://schemas.microsoft.com/office/drawing/2014/main" val="293366518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Response Time</a:t>
                      </a:r>
                    </a:p>
                  </a:txBody>
                  <a:tcPr/>
                </a:tc>
                <a:extLst>
                  <a:ext uri="{0D108BD9-81ED-4DB2-BD59-A6C34878D82A}">
                    <a16:rowId xmlns:a16="http://schemas.microsoft.com/office/drawing/2014/main" val="212032851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ING España</a:t>
                      </a:r>
                      <a:r>
                        <a:rPr kumimoji="0" lang="es-ES" sz="1000" b="0" i="0" u="none" strike="noStrike" kern="1200" cap="none" spc="0" normalizeH="0" baseline="0" noProof="0">
                          <a:ln>
                            <a:noFill/>
                          </a:ln>
                          <a:solidFill>
                            <a:prstClr val="black"/>
                          </a:solidFill>
                          <a:effectLst/>
                          <a:uLnTx/>
                          <a:uFillTx/>
                          <a:latin typeface="+mn-lt"/>
                          <a:ea typeface="+mn-ea"/>
                          <a:cs typeface="+mn-cs"/>
                        </a:rPr>
                        <a:t> got a post by </a:t>
                      </a:r>
                      <a:r>
                        <a:rPr kumimoji="0" lang="es-ES" sz="1000" b="1" i="0" u="none" strike="noStrike" kern="1200" cap="none" spc="0" normalizeH="0" baseline="0" noProof="0">
                          <a:ln>
                            <a:noFill/>
                          </a:ln>
                          <a:solidFill>
                            <a:prstClr val="black"/>
                          </a:solidFill>
                          <a:effectLst/>
                          <a:uLnTx/>
                          <a:uFillTx/>
                          <a:latin typeface="+mn-lt"/>
                          <a:ea typeface="+mn-ea"/>
                          <a:cs typeface="+mn-cs"/>
                        </a:rPr>
                        <a:t> - 2018-02-24 12:34:49</a:t>
                      </a:r>
                      <a:r>
                        <a:rPr kumimoji="0" lang="es-ES" sz="1000" b="0" i="0" u="none" strike="noStrike" kern="1200" cap="none" spc="0" normalizeH="0" baseline="0" noProof="0">
                          <a:ln>
                            <a:noFill/>
                          </a:ln>
                          <a:solidFill>
                            <a:prstClr val="black"/>
                          </a:solidFill>
                          <a:effectLst/>
                          <a:uLnTx/>
                          <a:uFillTx/>
                          <a:latin typeface="+mn-lt"/>
                          <a:ea typeface="+mn-ea"/>
                          <a:cs typeface="+mn-cs"/>
                        </a:rPr>
                        <a:t>
¡¡¡Hola!!! ¿Quieres ser un miembro de los grandes Illuminati y empezar a recibir 1,000,000 de dólares mensuales y ser popular entre otros y tener riquezas y fama, esta es la única oportunidad de ser de los Illuminati ... Fui enviado por el alto jefe de la masonería a traer 52 miembros a los Illuminati, he obtenido 32, así que buscamos 20, así que intenta y sé parte de las veinte personas que serán ricas y famosas, envíanos un correo electrónico; illuminatigodfather666@gmail.com</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67137137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Banco Santander España</a:t>
                      </a:r>
                      <a:r>
                        <a:rPr kumimoji="0" lang="es-ES" sz="1000" b="0" i="0" u="none" strike="noStrike" kern="1200" cap="none" spc="0" normalizeH="0" baseline="0" noProof="0">
                          <a:ln>
                            <a:noFill/>
                          </a:ln>
                          <a:solidFill>
                            <a:prstClr val="black"/>
                          </a:solidFill>
                          <a:effectLst/>
                          <a:uLnTx/>
                          <a:uFillTx/>
                          <a:latin typeface="+mn-lt"/>
                          <a:ea typeface="+mn-ea"/>
                          <a:cs typeface="+mn-cs"/>
                        </a:rPr>
                        <a:t> got a post by </a:t>
                      </a:r>
                      <a:r>
                        <a:rPr kumimoji="0" lang="es-ES" sz="1000" b="1" i="0" u="none" strike="noStrike" kern="1200" cap="none" spc="0" normalizeH="0" baseline="0" noProof="0">
                          <a:ln>
                            <a:noFill/>
                          </a:ln>
                          <a:solidFill>
                            <a:prstClr val="black"/>
                          </a:solidFill>
                          <a:effectLst/>
                          <a:uLnTx/>
                          <a:uFillTx/>
                          <a:latin typeface="+mn-lt"/>
                          <a:ea typeface="+mn-ea"/>
                          <a:cs typeface="+mn-cs"/>
                        </a:rPr>
                        <a:t> - 2018-02-23 14:05:50</a:t>
                      </a:r>
                      <a:r>
                        <a:rPr kumimoji="0" lang="es-ES" sz="1000" b="0" i="0" u="none" strike="noStrike" kern="1200" cap="none" spc="0" normalizeH="0" baseline="0" noProof="0">
                          <a:ln>
                            <a:noFill/>
                          </a:ln>
                          <a:solidFill>
                            <a:prstClr val="black"/>
                          </a:solidFill>
                          <a:effectLst/>
                          <a:uLnTx/>
                          <a:uFillTx/>
                          <a:latin typeface="+mn-lt"/>
                          <a:ea typeface="+mn-ea"/>
                          <a:cs typeface="+mn-cs"/>
                        </a:rPr>
                        <a:t>
Vivo en el extranjero y pago mis impuestos en el extranjero.¿Tengo que pagar doble? Resulta que ahora por tener una cuenta ahí con un dinero me estáis descontando cada poco dinero de comisiones. Pues nada, tocará cancerlarla y ya está. No me compensa.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02/23/2018 14:46:03</a:t>
                      </a:r>
                    </a:p>
                  </a:txBody>
                  <a:tcPr/>
                </a:tc>
                <a:extLst>
                  <a:ext uri="{0D108BD9-81ED-4DB2-BD59-A6C34878D82A}">
                    <a16:rowId xmlns:a16="http://schemas.microsoft.com/office/drawing/2014/main" val="298516110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Banco Santander España</a:t>
                      </a:r>
                      <a:r>
                        <a:rPr kumimoji="0" lang="es-ES" sz="1000" b="0" i="0" u="none" strike="noStrike" kern="1200" cap="none" spc="0" normalizeH="0" baseline="0" noProof="0">
                          <a:ln>
                            <a:noFill/>
                          </a:ln>
                          <a:solidFill>
                            <a:prstClr val="black"/>
                          </a:solidFill>
                          <a:effectLst/>
                          <a:uLnTx/>
                          <a:uFillTx/>
                          <a:latin typeface="+mn-lt"/>
                          <a:ea typeface="+mn-ea"/>
                          <a:cs typeface="+mn-cs"/>
                        </a:rPr>
                        <a:t> got a post by </a:t>
                      </a:r>
                      <a:r>
                        <a:rPr kumimoji="0" lang="es-ES" sz="1000" b="1" i="0" u="none" strike="noStrike" kern="1200" cap="none" spc="0" normalizeH="0" baseline="0" noProof="0">
                          <a:ln>
                            <a:noFill/>
                          </a:ln>
                          <a:solidFill>
                            <a:prstClr val="black"/>
                          </a:solidFill>
                          <a:effectLst/>
                          <a:uLnTx/>
                          <a:uFillTx/>
                          <a:latin typeface="+mn-lt"/>
                          <a:ea typeface="+mn-ea"/>
                          <a:cs typeface="+mn-cs"/>
                        </a:rPr>
                        <a:t> - 2018-02-23 12:59:53</a:t>
                      </a:r>
                      <a:r>
                        <a:rPr kumimoji="0" lang="es-ES" sz="1000" b="0" i="0" u="none" strike="noStrike" kern="1200" cap="none" spc="0" normalizeH="0" baseline="0" noProof="0">
                          <a:ln>
                            <a:noFill/>
                          </a:ln>
                          <a:solidFill>
                            <a:prstClr val="black"/>
                          </a:solidFill>
                          <a:effectLst/>
                          <a:uLnTx/>
                          <a:uFillTx/>
                          <a:latin typeface="+mn-lt"/>
                          <a:ea typeface="+mn-ea"/>
                          <a:cs typeface="+mn-cs"/>
                        </a:rPr>
                        <a:t>
Buenas tardes, las transferencias online no tienen validez??? es que necesito un justificante de transferencia para una entidad privada.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02/23/2018 13:38:08</a:t>
                      </a:r>
                    </a:p>
                  </a:txBody>
                  <a:tcPr/>
                </a:tc>
                <a:extLst>
                  <a:ext uri="{0D108BD9-81ED-4DB2-BD59-A6C34878D82A}">
                    <a16:rowId xmlns:a16="http://schemas.microsoft.com/office/drawing/2014/main" val="2674735164"/>
                  </a:ext>
                </a:extLst>
              </a:tr>
            </a:tbl>
          </a:graphicData>
        </a:graphic>
      </p:graphicFrame>
      <p:sp>
        <p:nvSpPr>
          <p:cNvPr id="4" name="Text Placeholder 3">
            <a:extLst>
              <a:ext uri="{FF2B5EF4-FFF2-40B4-BE49-F238E27FC236}">
                <a16:creationId xmlns:a16="http://schemas.microsoft.com/office/drawing/2014/main" id="{79FAFEFA-14ED-4284-88FC-DD3246AE59F1}"/>
              </a:ext>
            </a:extLst>
          </p:cNvPr>
          <p:cNvSpPr>
            <a:spLocks noGrp="1"/>
          </p:cNvSpPr>
          <p:nvPr>
            <p:ph type="body" sz="quarter" idx="14"/>
          </p:nvPr>
        </p:nvSpPr>
        <p:spPr/>
        <p:txBody>
          <a:bodyPr/>
          <a:lstStyle/>
          <a:p>
            <a:r>
              <a:rPr lang="en-US"/>
              <a:t>02/20/2018 - 02/26/2018</a:t>
            </a:r>
          </a:p>
        </p:txBody>
      </p:sp>
    </p:spTree>
    <p:extLst>
      <p:ext uri="{BB962C8B-B14F-4D97-AF65-F5344CB8AC3E}">
        <p14:creationId xmlns:p14="http://schemas.microsoft.com/office/powerpoint/2010/main" val="43597518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86D185-A6A2-47A6-8F25-675BB1EE7680}"/>
              </a:ext>
            </a:extLst>
          </p:cNvPr>
          <p:cNvSpPr>
            <a:spLocks noGrp="1"/>
          </p:cNvSpPr>
          <p:nvPr>
            <p:ph type="title"/>
          </p:nvPr>
        </p:nvSpPr>
        <p:spPr/>
        <p:txBody>
          <a:bodyPr/>
          <a:lstStyle/>
          <a:p>
            <a:r>
              <a:rPr lang="en-US"/>
              <a:t>Facebook User Posts Table - 3 of 5</a:t>
            </a:r>
          </a:p>
        </p:txBody>
      </p:sp>
      <p:graphicFrame>
        <p:nvGraphicFramePr>
          <p:cNvPr id="5" name="Table Placeholder 4">
            <a:extLst>
              <a:ext uri="{FF2B5EF4-FFF2-40B4-BE49-F238E27FC236}">
                <a16:creationId xmlns:a16="http://schemas.microsoft.com/office/drawing/2014/main" id="{05849F62-1C48-44F4-B9CF-9BE40974C365}"/>
              </a:ext>
            </a:extLst>
          </p:cNvPr>
          <p:cNvGraphicFramePr>
            <a:graphicFrameLocks noGrp="1"/>
          </p:cNvGraphicFramePr>
          <p:nvPr>
            <p:ph type="tbl" sz="quarter" idx="13"/>
            <p:extLst>
              <p:ext uri="{D42A27DB-BD31-4B8C-83A1-F6EECF244321}">
                <p14:modId xmlns:p14="http://schemas.microsoft.com/office/powerpoint/2010/main" val="83542550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1588540624"/>
                    </a:ext>
                  </a:extLst>
                </a:gridCol>
                <a:gridCol w="822960">
                  <a:extLst>
                    <a:ext uri="{9D8B030D-6E8A-4147-A177-3AD203B41FA5}">
                      <a16:colId xmlns:a16="http://schemas.microsoft.com/office/drawing/2014/main" val="1566832524"/>
                    </a:ext>
                  </a:extLst>
                </a:gridCol>
                <a:gridCol w="822960">
                  <a:extLst>
                    <a:ext uri="{9D8B030D-6E8A-4147-A177-3AD203B41FA5}">
                      <a16:colId xmlns:a16="http://schemas.microsoft.com/office/drawing/2014/main" val="2546857431"/>
                    </a:ext>
                  </a:extLst>
                </a:gridCol>
                <a:gridCol w="822960">
                  <a:extLst>
                    <a:ext uri="{9D8B030D-6E8A-4147-A177-3AD203B41FA5}">
                      <a16:colId xmlns:a16="http://schemas.microsoft.com/office/drawing/2014/main" val="1010641339"/>
                    </a:ext>
                  </a:extLst>
                </a:gridCol>
                <a:gridCol w="822960">
                  <a:extLst>
                    <a:ext uri="{9D8B030D-6E8A-4147-A177-3AD203B41FA5}">
                      <a16:colId xmlns:a16="http://schemas.microsoft.com/office/drawing/2014/main" val="3331160104"/>
                    </a:ext>
                  </a:extLst>
                </a:gridCol>
                <a:gridCol w="822960">
                  <a:extLst>
                    <a:ext uri="{9D8B030D-6E8A-4147-A177-3AD203B41FA5}">
                      <a16:colId xmlns:a16="http://schemas.microsoft.com/office/drawing/2014/main" val="288980317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Response Time</a:t>
                      </a:r>
                    </a:p>
                  </a:txBody>
                  <a:tcPr/>
                </a:tc>
                <a:extLst>
                  <a:ext uri="{0D108BD9-81ED-4DB2-BD59-A6C34878D82A}">
                    <a16:rowId xmlns:a16="http://schemas.microsoft.com/office/drawing/2014/main" val="247764841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ING España</a:t>
                      </a:r>
                      <a:r>
                        <a:rPr kumimoji="0" lang="es-ES" sz="1000" b="0" i="0" u="none" strike="noStrike" kern="1200" cap="none" spc="0" normalizeH="0" baseline="0" noProof="0">
                          <a:ln>
                            <a:noFill/>
                          </a:ln>
                          <a:solidFill>
                            <a:prstClr val="black"/>
                          </a:solidFill>
                          <a:effectLst/>
                          <a:uLnTx/>
                          <a:uFillTx/>
                          <a:latin typeface="+mn-lt"/>
                          <a:ea typeface="+mn-ea"/>
                          <a:cs typeface="+mn-cs"/>
                        </a:rPr>
                        <a:t> got a post by </a:t>
                      </a:r>
                      <a:r>
                        <a:rPr kumimoji="0" lang="es-ES" sz="1000" b="1" i="0" u="none" strike="noStrike" kern="1200" cap="none" spc="0" normalizeH="0" baseline="0" noProof="0">
                          <a:ln>
                            <a:noFill/>
                          </a:ln>
                          <a:solidFill>
                            <a:prstClr val="black"/>
                          </a:solidFill>
                          <a:effectLst/>
                          <a:uLnTx/>
                          <a:uFillTx/>
                          <a:latin typeface="+mn-lt"/>
                          <a:ea typeface="+mn-ea"/>
                          <a:cs typeface="+mn-cs"/>
                        </a:rPr>
                        <a:t> - 2018-02-23 09:44:15</a:t>
                      </a:r>
                      <a:r>
                        <a:rPr kumimoji="0" lang="es-ES" sz="1000" b="0" i="0" u="none" strike="noStrike" kern="1200" cap="none" spc="0" normalizeH="0" baseline="0" noProof="0">
                          <a:ln>
                            <a:noFill/>
                          </a:ln>
                          <a:solidFill>
                            <a:prstClr val="black"/>
                          </a:solidFill>
                          <a:effectLst/>
                          <a:uLnTx/>
                          <a:uFillTx/>
                          <a:latin typeface="+mn-lt"/>
                          <a:ea typeface="+mn-ea"/>
                          <a:cs typeface="+mn-cs"/>
                        </a:rPr>
                        <a:t>
Buenos días!
Ya estoy hablando con uno de vuestros agentes por el chat online para solucionarlo, pero quería haceros una sugerencia. Es un gasto de papel muy grande enviar cartas para avisar de que he cambiado mi dirección en la página de mi cuenta y cosas así. Una comunicación como esa puede hacerse al correo electrónico e incluso en mensaje al móvil por si queremos tener más seguridad, pero no es necesario enviar cartas físicas para cosas así. 
Gracias por vuestra rápida atención al cliente.
Que paséis buen fin de semana.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02/23/2018 10:22:58</a:t>
                      </a:r>
                    </a:p>
                  </a:txBody>
                  <a:tcPr/>
                </a:tc>
                <a:extLst>
                  <a:ext uri="{0D108BD9-81ED-4DB2-BD59-A6C34878D82A}">
                    <a16:rowId xmlns:a16="http://schemas.microsoft.com/office/drawing/2014/main" val="21723329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ING España</a:t>
                      </a:r>
                      <a:r>
                        <a:rPr kumimoji="0" lang="es-ES" sz="1000" b="0" i="0" u="none" strike="noStrike" kern="1200" cap="none" spc="0" normalizeH="0" baseline="0" noProof="0">
                          <a:ln>
                            <a:noFill/>
                          </a:ln>
                          <a:solidFill>
                            <a:prstClr val="black"/>
                          </a:solidFill>
                          <a:effectLst/>
                          <a:uLnTx/>
                          <a:uFillTx/>
                          <a:latin typeface="+mn-lt"/>
                          <a:ea typeface="+mn-ea"/>
                          <a:cs typeface="+mn-cs"/>
                        </a:rPr>
                        <a:t> got a post by </a:t>
                      </a:r>
                      <a:r>
                        <a:rPr kumimoji="0" lang="es-ES" sz="1000" b="1" i="0" u="none" strike="noStrike" kern="1200" cap="none" spc="0" normalizeH="0" baseline="0" noProof="0">
                          <a:ln>
                            <a:noFill/>
                          </a:ln>
                          <a:solidFill>
                            <a:prstClr val="black"/>
                          </a:solidFill>
                          <a:effectLst/>
                          <a:uLnTx/>
                          <a:uFillTx/>
                          <a:latin typeface="+mn-lt"/>
                          <a:ea typeface="+mn-ea"/>
                          <a:cs typeface="+mn-cs"/>
                        </a:rPr>
                        <a:t> - 2018-02-23 08:47:03</a:t>
                      </a:r>
                      <a:r>
                        <a:rPr kumimoji="0" lang="es-ES" sz="1000" b="0" i="0" u="none" strike="noStrike" kern="1200" cap="none" spc="0" normalizeH="0" baseline="0" noProof="0">
                          <a:ln>
                            <a:noFill/>
                          </a:ln>
                          <a:solidFill>
                            <a:prstClr val="black"/>
                          </a:solidFill>
                          <a:effectLst/>
                          <a:uLnTx/>
                          <a:uFillTx/>
                          <a:latin typeface="+mn-lt"/>
                          <a:ea typeface="+mn-ea"/>
                          <a:cs typeface="+mn-cs"/>
                        </a:rPr>
                        <a:t>
No teneis acuerdo con mi CCAA para pagos de impuestos y acabo de descubrir que tampoco puedo pedir un préstamo ICO. La verdad que como autónomo no me sirven para nada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02/23/2018 09:04:04</a:t>
                      </a:r>
                    </a:p>
                  </a:txBody>
                  <a:tcPr/>
                </a:tc>
                <a:extLst>
                  <a:ext uri="{0D108BD9-81ED-4DB2-BD59-A6C34878D82A}">
                    <a16:rowId xmlns:a16="http://schemas.microsoft.com/office/drawing/2014/main" val="266657096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Banco Santander España</a:t>
                      </a:r>
                      <a:r>
                        <a:rPr kumimoji="0" lang="es-ES" sz="1000" b="0" i="0" u="none" strike="noStrike" kern="1200" cap="none" spc="0" normalizeH="0" baseline="0" noProof="0">
                          <a:ln>
                            <a:noFill/>
                          </a:ln>
                          <a:solidFill>
                            <a:prstClr val="black"/>
                          </a:solidFill>
                          <a:effectLst/>
                          <a:uLnTx/>
                          <a:uFillTx/>
                          <a:latin typeface="+mn-lt"/>
                          <a:ea typeface="+mn-ea"/>
                          <a:cs typeface="+mn-cs"/>
                        </a:rPr>
                        <a:t> got a post by </a:t>
                      </a:r>
                      <a:r>
                        <a:rPr kumimoji="0" lang="es-ES" sz="1000" b="1" i="0" u="none" strike="noStrike" kern="1200" cap="none" spc="0" normalizeH="0" baseline="0" noProof="0">
                          <a:ln>
                            <a:noFill/>
                          </a:ln>
                          <a:solidFill>
                            <a:prstClr val="black"/>
                          </a:solidFill>
                          <a:effectLst/>
                          <a:uLnTx/>
                          <a:uFillTx/>
                          <a:latin typeface="+mn-lt"/>
                          <a:ea typeface="+mn-ea"/>
                          <a:cs typeface="+mn-cs"/>
                        </a:rPr>
                        <a:t> - 2018-02-23 07:17:54</a:t>
                      </a:r>
                      <a:r>
                        <a:rPr kumimoji="0" lang="es-ES" sz="1000" b="0" i="0" u="none" strike="noStrike" kern="1200" cap="none" spc="0" normalizeH="0" baseline="0" noProof="0">
                          <a:ln>
                            <a:noFill/>
                          </a:ln>
                          <a:solidFill>
                            <a:prstClr val="black"/>
                          </a:solidFill>
                          <a:effectLst/>
                          <a:uLnTx/>
                          <a:uFillTx/>
                          <a:latin typeface="+mn-lt"/>
                          <a:ea typeface="+mn-ea"/>
                          <a:cs typeface="+mn-cs"/>
                        </a:rPr>
                        <a:t>
@bancosantander 12 euros de comisión, por exceder mi tarjeta de crédito debido a un fallo en su sistema que no me ha liquidado correctamente meses anteriores. Con reclamación denegada, sin mayor explicación ¿así es como tratáis a vuestros clientes?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588951088"/>
                  </a:ext>
                </a:extLst>
              </a:tr>
            </a:tbl>
          </a:graphicData>
        </a:graphic>
      </p:graphicFrame>
      <p:sp>
        <p:nvSpPr>
          <p:cNvPr id="4" name="Text Placeholder 3">
            <a:extLst>
              <a:ext uri="{FF2B5EF4-FFF2-40B4-BE49-F238E27FC236}">
                <a16:creationId xmlns:a16="http://schemas.microsoft.com/office/drawing/2014/main" id="{C105BC53-65E6-4DAB-8133-9A5BB428E66E}"/>
              </a:ext>
            </a:extLst>
          </p:cNvPr>
          <p:cNvSpPr>
            <a:spLocks noGrp="1"/>
          </p:cNvSpPr>
          <p:nvPr>
            <p:ph type="body" sz="quarter" idx="14"/>
          </p:nvPr>
        </p:nvSpPr>
        <p:spPr/>
        <p:txBody>
          <a:bodyPr/>
          <a:lstStyle/>
          <a:p>
            <a:r>
              <a:rPr lang="en-US"/>
              <a:t>02/20/2018 - 02/26/2018</a:t>
            </a:r>
          </a:p>
        </p:txBody>
      </p:sp>
    </p:spTree>
    <p:extLst>
      <p:ext uri="{BB962C8B-B14F-4D97-AF65-F5344CB8AC3E}">
        <p14:creationId xmlns:p14="http://schemas.microsoft.com/office/powerpoint/2010/main" val="365165593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251E54-4A85-4FE1-9A4F-8E1A74031C60}"/>
              </a:ext>
            </a:extLst>
          </p:cNvPr>
          <p:cNvSpPr>
            <a:spLocks noGrp="1"/>
          </p:cNvSpPr>
          <p:nvPr>
            <p:ph type="title"/>
          </p:nvPr>
        </p:nvSpPr>
        <p:spPr/>
        <p:txBody>
          <a:bodyPr/>
          <a:lstStyle/>
          <a:p>
            <a:r>
              <a:rPr lang="en-US"/>
              <a:t>Facebook User Posts Table - 4 of 5</a:t>
            </a:r>
          </a:p>
        </p:txBody>
      </p:sp>
      <p:graphicFrame>
        <p:nvGraphicFramePr>
          <p:cNvPr id="5" name="Table Placeholder 4">
            <a:extLst>
              <a:ext uri="{FF2B5EF4-FFF2-40B4-BE49-F238E27FC236}">
                <a16:creationId xmlns:a16="http://schemas.microsoft.com/office/drawing/2014/main" id="{8B9E9AE1-54A2-4C5B-8372-FE9BB02ECE78}"/>
              </a:ext>
            </a:extLst>
          </p:cNvPr>
          <p:cNvGraphicFramePr>
            <a:graphicFrameLocks noGrp="1"/>
          </p:cNvGraphicFramePr>
          <p:nvPr>
            <p:ph type="tbl" sz="quarter" idx="13"/>
            <p:extLst>
              <p:ext uri="{D42A27DB-BD31-4B8C-83A1-F6EECF244321}">
                <p14:modId xmlns:p14="http://schemas.microsoft.com/office/powerpoint/2010/main" val="257526233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3546951282"/>
                    </a:ext>
                  </a:extLst>
                </a:gridCol>
                <a:gridCol w="822960">
                  <a:extLst>
                    <a:ext uri="{9D8B030D-6E8A-4147-A177-3AD203B41FA5}">
                      <a16:colId xmlns:a16="http://schemas.microsoft.com/office/drawing/2014/main" val="3733013673"/>
                    </a:ext>
                  </a:extLst>
                </a:gridCol>
                <a:gridCol w="822960">
                  <a:extLst>
                    <a:ext uri="{9D8B030D-6E8A-4147-A177-3AD203B41FA5}">
                      <a16:colId xmlns:a16="http://schemas.microsoft.com/office/drawing/2014/main" val="3021405399"/>
                    </a:ext>
                  </a:extLst>
                </a:gridCol>
                <a:gridCol w="822960">
                  <a:extLst>
                    <a:ext uri="{9D8B030D-6E8A-4147-A177-3AD203B41FA5}">
                      <a16:colId xmlns:a16="http://schemas.microsoft.com/office/drawing/2014/main" val="3665842176"/>
                    </a:ext>
                  </a:extLst>
                </a:gridCol>
                <a:gridCol w="822960">
                  <a:extLst>
                    <a:ext uri="{9D8B030D-6E8A-4147-A177-3AD203B41FA5}">
                      <a16:colId xmlns:a16="http://schemas.microsoft.com/office/drawing/2014/main" val="580052159"/>
                    </a:ext>
                  </a:extLst>
                </a:gridCol>
                <a:gridCol w="822960">
                  <a:extLst>
                    <a:ext uri="{9D8B030D-6E8A-4147-A177-3AD203B41FA5}">
                      <a16:colId xmlns:a16="http://schemas.microsoft.com/office/drawing/2014/main" val="81317872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Response Time</a:t>
                      </a:r>
                    </a:p>
                  </a:txBody>
                  <a:tcPr/>
                </a:tc>
                <a:extLst>
                  <a:ext uri="{0D108BD9-81ED-4DB2-BD59-A6C34878D82A}">
                    <a16:rowId xmlns:a16="http://schemas.microsoft.com/office/drawing/2014/main" val="335633004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ING España</a:t>
                      </a:r>
                      <a:r>
                        <a:rPr kumimoji="0" lang="es-ES" sz="1000" b="0" i="0" u="none" strike="noStrike" kern="1200" cap="none" spc="0" normalizeH="0" baseline="0" noProof="0">
                          <a:ln>
                            <a:noFill/>
                          </a:ln>
                          <a:solidFill>
                            <a:prstClr val="black"/>
                          </a:solidFill>
                          <a:effectLst/>
                          <a:uLnTx/>
                          <a:uFillTx/>
                          <a:latin typeface="+mn-lt"/>
                          <a:ea typeface="+mn-ea"/>
                          <a:cs typeface="+mn-cs"/>
                        </a:rPr>
                        <a:t> got a post by </a:t>
                      </a:r>
                      <a:r>
                        <a:rPr kumimoji="0" lang="es-ES" sz="1000" b="1" i="0" u="none" strike="noStrike" kern="1200" cap="none" spc="0" normalizeH="0" baseline="0" noProof="0">
                          <a:ln>
                            <a:noFill/>
                          </a:ln>
                          <a:solidFill>
                            <a:prstClr val="black"/>
                          </a:solidFill>
                          <a:effectLst/>
                          <a:uLnTx/>
                          <a:uFillTx/>
                          <a:latin typeface="+mn-lt"/>
                          <a:ea typeface="+mn-ea"/>
                          <a:cs typeface="+mn-cs"/>
                        </a:rPr>
                        <a:t> - 2018-02-22 12:29:44</a:t>
                      </a:r>
                      <a:r>
                        <a:rPr kumimoji="0" lang="es-ES" sz="1000" b="0" i="0" u="none" strike="noStrike" kern="1200" cap="none" spc="0" normalizeH="0" baseline="0" noProof="0">
                          <a:ln>
                            <a:noFill/>
                          </a:ln>
                          <a:solidFill>
                            <a:prstClr val="black"/>
                          </a:solidFill>
                          <a:effectLst/>
                          <a:uLnTx/>
                          <a:uFillTx/>
                          <a:latin typeface="+mn-lt"/>
                          <a:ea typeface="+mn-ea"/>
                          <a:cs typeface="+mn-cs"/>
                        </a:rPr>
                        <a:t>
El teléfono en mantenimiento , la aplicación no va, en serio no hay otra hora?
Menuda vergüenza.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13006472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ING España</a:t>
                      </a:r>
                      <a:r>
                        <a:rPr kumimoji="0" lang="es-ES" sz="1000" b="0" i="0" u="none" strike="noStrike" kern="1200" cap="none" spc="0" normalizeH="0" baseline="0" noProof="0">
                          <a:ln>
                            <a:noFill/>
                          </a:ln>
                          <a:solidFill>
                            <a:prstClr val="black"/>
                          </a:solidFill>
                          <a:effectLst/>
                          <a:uLnTx/>
                          <a:uFillTx/>
                          <a:latin typeface="+mn-lt"/>
                          <a:ea typeface="+mn-ea"/>
                          <a:cs typeface="+mn-cs"/>
                        </a:rPr>
                        <a:t> got a post by </a:t>
                      </a:r>
                      <a:r>
                        <a:rPr kumimoji="0" lang="es-ES" sz="1000" b="1" i="0" u="none" strike="noStrike" kern="1200" cap="none" spc="0" normalizeH="0" baseline="0" noProof="0">
                          <a:ln>
                            <a:noFill/>
                          </a:ln>
                          <a:solidFill>
                            <a:prstClr val="black"/>
                          </a:solidFill>
                          <a:effectLst/>
                          <a:uLnTx/>
                          <a:uFillTx/>
                          <a:latin typeface="+mn-lt"/>
                          <a:ea typeface="+mn-ea"/>
                          <a:cs typeface="+mn-cs"/>
                        </a:rPr>
                        <a:t> - 2018-02-22 12:29:03</a:t>
                      </a:r>
                      <a:r>
                        <a:rPr kumimoji="0" lang="es-ES" sz="1000" b="0" i="0" u="none" strike="noStrike" kern="1200" cap="none" spc="0" normalizeH="0" baseline="0" noProof="0">
                          <a:ln>
                            <a:noFill/>
                          </a:ln>
                          <a:solidFill>
                            <a:prstClr val="black"/>
                          </a:solidFill>
                          <a:effectLst/>
                          <a:uLnTx/>
                          <a:uFillTx/>
                          <a:latin typeface="+mn-lt"/>
                          <a:ea typeface="+mn-ea"/>
                          <a:cs typeface="+mn-cs"/>
                        </a:rPr>
                        <a:t>
tienen oficina en rep dom y donde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02/22/2018 12:35:45</a:t>
                      </a:r>
                    </a:p>
                  </a:txBody>
                  <a:tcPr/>
                </a:tc>
                <a:extLst>
                  <a:ext uri="{0D108BD9-81ED-4DB2-BD59-A6C34878D82A}">
                    <a16:rowId xmlns:a16="http://schemas.microsoft.com/office/drawing/2014/main" val="371610542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ING España</a:t>
                      </a:r>
                      <a:r>
                        <a:rPr kumimoji="0" lang="en-US" sz="1000" b="0" i="0" u="none" strike="noStrike" kern="1200" cap="none" spc="0" normalizeH="0" baseline="0" noProof="0">
                          <a:ln>
                            <a:noFill/>
                          </a:ln>
                          <a:solidFill>
                            <a:prstClr val="black"/>
                          </a:solidFill>
                          <a:effectLst/>
                          <a:uLnTx/>
                          <a:uFillTx/>
                          <a:latin typeface="+mn-lt"/>
                          <a:ea typeface="+mn-ea"/>
                          <a:cs typeface="+mn-cs"/>
                        </a:rPr>
                        <a:t> got a post by </a:t>
                      </a:r>
                      <a:r>
                        <a:rPr kumimoji="0" lang="en-US" sz="1000" b="1" i="0" u="none" strike="noStrike" kern="1200" cap="none" spc="0" normalizeH="0" baseline="0" noProof="0">
                          <a:ln>
                            <a:noFill/>
                          </a:ln>
                          <a:solidFill>
                            <a:prstClr val="black"/>
                          </a:solidFill>
                          <a:effectLst/>
                          <a:uLnTx/>
                          <a:uFillTx/>
                          <a:latin typeface="+mn-lt"/>
                          <a:ea typeface="+mn-ea"/>
                          <a:cs typeface="+mn-cs"/>
                        </a:rPr>
                        <a:t> - 2018-02-22 12:26:37</a:t>
                      </a:r>
                      <a:r>
                        <a:rPr kumimoji="0" lang="en-US" sz="1000" b="0" i="0" u="none" strike="noStrike" kern="1200" cap="none" spc="0" normalizeH="0" baseline="0" noProof="0">
                          <a:ln>
                            <a:noFill/>
                          </a:ln>
                          <a:solidFill>
                            <a:prstClr val="black"/>
                          </a:solidFill>
                          <a:effectLst/>
                          <a:uLnTx/>
                          <a:uFillTx/>
                          <a:latin typeface="+mn-lt"/>
                          <a:ea typeface="+mn-ea"/>
                          <a:cs typeface="+mn-cs"/>
                        </a:rPr>
                        <a:t>
Could you please tell me why I can't login to my bank account and after trying to call ING  (901 020 901, 916 401 014, 912 066 655).... No one is available to answer the phone?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45705827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ING España</a:t>
                      </a:r>
                      <a:r>
                        <a:rPr kumimoji="0" lang="en-US" sz="1000" b="0" i="0" u="none" strike="noStrike" kern="1200" cap="none" spc="0" normalizeH="0" baseline="0" noProof="0">
                          <a:ln>
                            <a:noFill/>
                          </a:ln>
                          <a:solidFill>
                            <a:prstClr val="black"/>
                          </a:solidFill>
                          <a:effectLst/>
                          <a:uLnTx/>
                          <a:uFillTx/>
                          <a:latin typeface="+mn-lt"/>
                          <a:ea typeface="+mn-ea"/>
                          <a:cs typeface="+mn-cs"/>
                        </a:rPr>
                        <a:t> got a post by </a:t>
                      </a:r>
                      <a:r>
                        <a:rPr kumimoji="0" lang="en-US" sz="1000" b="1" i="0" u="none" strike="noStrike" kern="1200" cap="none" spc="0" normalizeH="0" baseline="0" noProof="0">
                          <a:ln>
                            <a:noFill/>
                          </a:ln>
                          <a:solidFill>
                            <a:prstClr val="black"/>
                          </a:solidFill>
                          <a:effectLst/>
                          <a:uLnTx/>
                          <a:uFillTx/>
                          <a:latin typeface="+mn-lt"/>
                          <a:ea typeface="+mn-ea"/>
                          <a:cs typeface="+mn-cs"/>
                        </a:rPr>
                        <a:t> - 2018-02-22 12:24:13</a:t>
                      </a:r>
                      <a:r>
                        <a:rPr kumimoji="0" lang="en-US" sz="1000" b="0" i="0" u="none" strike="noStrike" kern="1200" cap="none" spc="0" normalizeH="0" baseline="0" noProof="0">
                          <a:ln>
                            <a:noFill/>
                          </a:ln>
                          <a:solidFill>
                            <a:prstClr val="black"/>
                          </a:solidFill>
                          <a:effectLst/>
                          <a:uLnTx/>
                          <a:uFillTx/>
                          <a:latin typeface="+mn-lt"/>
                          <a:ea typeface="+mn-ea"/>
                          <a:cs typeface="+mn-cs"/>
                        </a:rPr>
                        <a:t>
Whyyyy
Please help.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57367020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ING España</a:t>
                      </a:r>
                      <a:r>
                        <a:rPr kumimoji="0" lang="es-ES" sz="1000" b="0" i="0" u="none" strike="noStrike" kern="1200" cap="none" spc="0" normalizeH="0" baseline="0" noProof="0">
                          <a:ln>
                            <a:noFill/>
                          </a:ln>
                          <a:solidFill>
                            <a:prstClr val="black"/>
                          </a:solidFill>
                          <a:effectLst/>
                          <a:uLnTx/>
                          <a:uFillTx/>
                          <a:latin typeface="+mn-lt"/>
                          <a:ea typeface="+mn-ea"/>
                          <a:cs typeface="+mn-cs"/>
                        </a:rPr>
                        <a:t> got a post by </a:t>
                      </a:r>
                      <a:r>
                        <a:rPr kumimoji="0" lang="es-ES" sz="1000" b="1" i="0" u="none" strike="noStrike" kern="1200" cap="none" spc="0" normalizeH="0" baseline="0" noProof="0">
                          <a:ln>
                            <a:noFill/>
                          </a:ln>
                          <a:solidFill>
                            <a:prstClr val="black"/>
                          </a:solidFill>
                          <a:effectLst/>
                          <a:uLnTx/>
                          <a:uFillTx/>
                          <a:latin typeface="+mn-lt"/>
                          <a:ea typeface="+mn-ea"/>
                          <a:cs typeface="+mn-cs"/>
                        </a:rPr>
                        <a:t> - 2018-02-22 12:13:25</a:t>
                      </a:r>
                      <a:r>
                        <a:rPr kumimoji="0" lang="es-ES" sz="1000" b="0" i="0" u="none" strike="noStrike" kern="1200" cap="none" spc="0" normalizeH="0" baseline="0" noProof="0">
                          <a:ln>
                            <a:noFill/>
                          </a:ln>
                          <a:solidFill>
                            <a:prstClr val="black"/>
                          </a:solidFill>
                          <a:effectLst/>
                          <a:uLnTx/>
                          <a:uFillTx/>
                          <a:latin typeface="+mn-lt"/>
                          <a:ea typeface="+mn-ea"/>
                          <a:cs typeface="+mn-cs"/>
                        </a:rPr>
                        <a:t>
ING España que os está pasando? Mi mujer ha intentado pagar con Twyp dos veces. La primera dio error en el TPV de la gasolinera Shell pero se cobró dos veces seguidas. Shell devolvió un importe y, a la semana siguiente y tras varias llamadas a Twyp, se consiguió la devolución del otro importe. Hoy ha vuelto a intentar pagar la gasolina con la aplicación Twyp y ha vuelto a dar error!!!! En estos momentos estoy intentando acceder a ING desde la aplicación para ver si han vuelto a cargar el importe de manera indebida y me salta un error! No puedo acceder a mis cuentas!!!!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980469961"/>
                  </a:ext>
                </a:extLst>
              </a:tr>
            </a:tbl>
          </a:graphicData>
        </a:graphic>
      </p:graphicFrame>
      <p:sp>
        <p:nvSpPr>
          <p:cNvPr id="4" name="Text Placeholder 3">
            <a:extLst>
              <a:ext uri="{FF2B5EF4-FFF2-40B4-BE49-F238E27FC236}">
                <a16:creationId xmlns:a16="http://schemas.microsoft.com/office/drawing/2014/main" id="{47EB1627-E006-4967-A040-2DC25794C417}"/>
              </a:ext>
            </a:extLst>
          </p:cNvPr>
          <p:cNvSpPr>
            <a:spLocks noGrp="1"/>
          </p:cNvSpPr>
          <p:nvPr>
            <p:ph type="body" sz="quarter" idx="14"/>
          </p:nvPr>
        </p:nvSpPr>
        <p:spPr/>
        <p:txBody>
          <a:bodyPr/>
          <a:lstStyle/>
          <a:p>
            <a:r>
              <a:rPr lang="en-US"/>
              <a:t>02/20/2018 - 02/26/2018</a:t>
            </a:r>
          </a:p>
        </p:txBody>
      </p:sp>
    </p:spTree>
    <p:extLst>
      <p:ext uri="{BB962C8B-B14F-4D97-AF65-F5344CB8AC3E}">
        <p14:creationId xmlns:p14="http://schemas.microsoft.com/office/powerpoint/2010/main" val="233329552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2B207A-84F8-4BB9-84AF-9277CD598AC5}"/>
              </a:ext>
            </a:extLst>
          </p:cNvPr>
          <p:cNvSpPr>
            <a:spLocks noGrp="1"/>
          </p:cNvSpPr>
          <p:nvPr>
            <p:ph type="title"/>
          </p:nvPr>
        </p:nvSpPr>
        <p:spPr/>
        <p:txBody>
          <a:bodyPr/>
          <a:lstStyle/>
          <a:p>
            <a:r>
              <a:rPr lang="en-US"/>
              <a:t>Facebook User Posts Table - 5 of 5</a:t>
            </a:r>
          </a:p>
        </p:txBody>
      </p:sp>
      <p:graphicFrame>
        <p:nvGraphicFramePr>
          <p:cNvPr id="5" name="Table Placeholder 4">
            <a:extLst>
              <a:ext uri="{FF2B5EF4-FFF2-40B4-BE49-F238E27FC236}">
                <a16:creationId xmlns:a16="http://schemas.microsoft.com/office/drawing/2014/main" id="{8EA63118-B07B-49A6-A24F-5FC5F85AB10B}"/>
              </a:ext>
            </a:extLst>
          </p:cNvPr>
          <p:cNvGraphicFramePr>
            <a:graphicFrameLocks noGrp="1"/>
          </p:cNvGraphicFramePr>
          <p:nvPr>
            <p:ph type="tbl" sz="quarter" idx="13"/>
            <p:extLst>
              <p:ext uri="{D42A27DB-BD31-4B8C-83A1-F6EECF244321}">
                <p14:modId xmlns:p14="http://schemas.microsoft.com/office/powerpoint/2010/main" val="346870922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107160644"/>
                    </a:ext>
                  </a:extLst>
                </a:gridCol>
                <a:gridCol w="822960">
                  <a:extLst>
                    <a:ext uri="{9D8B030D-6E8A-4147-A177-3AD203B41FA5}">
                      <a16:colId xmlns:a16="http://schemas.microsoft.com/office/drawing/2014/main" val="49622495"/>
                    </a:ext>
                  </a:extLst>
                </a:gridCol>
                <a:gridCol w="822960">
                  <a:extLst>
                    <a:ext uri="{9D8B030D-6E8A-4147-A177-3AD203B41FA5}">
                      <a16:colId xmlns:a16="http://schemas.microsoft.com/office/drawing/2014/main" val="769726589"/>
                    </a:ext>
                  </a:extLst>
                </a:gridCol>
                <a:gridCol w="822960">
                  <a:extLst>
                    <a:ext uri="{9D8B030D-6E8A-4147-A177-3AD203B41FA5}">
                      <a16:colId xmlns:a16="http://schemas.microsoft.com/office/drawing/2014/main" val="3234843286"/>
                    </a:ext>
                  </a:extLst>
                </a:gridCol>
                <a:gridCol w="822960">
                  <a:extLst>
                    <a:ext uri="{9D8B030D-6E8A-4147-A177-3AD203B41FA5}">
                      <a16:colId xmlns:a16="http://schemas.microsoft.com/office/drawing/2014/main" val="2430979129"/>
                    </a:ext>
                  </a:extLst>
                </a:gridCol>
                <a:gridCol w="822960">
                  <a:extLst>
                    <a:ext uri="{9D8B030D-6E8A-4147-A177-3AD203B41FA5}">
                      <a16:colId xmlns:a16="http://schemas.microsoft.com/office/drawing/2014/main" val="245037668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Response Time</a:t>
                      </a:r>
                    </a:p>
                  </a:txBody>
                  <a:tcPr/>
                </a:tc>
                <a:extLst>
                  <a:ext uri="{0D108BD9-81ED-4DB2-BD59-A6C34878D82A}">
                    <a16:rowId xmlns:a16="http://schemas.microsoft.com/office/drawing/2014/main" val="25546401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Banco Santander España</a:t>
                      </a:r>
                      <a:r>
                        <a:rPr kumimoji="0" lang="es-ES" sz="1000" b="0" i="0" u="none" strike="noStrike" kern="1200" cap="none" spc="0" normalizeH="0" baseline="0" noProof="0">
                          <a:ln>
                            <a:noFill/>
                          </a:ln>
                          <a:solidFill>
                            <a:prstClr val="black"/>
                          </a:solidFill>
                          <a:effectLst/>
                          <a:uLnTx/>
                          <a:uFillTx/>
                          <a:latin typeface="+mn-lt"/>
                          <a:ea typeface="+mn-ea"/>
                          <a:cs typeface="+mn-cs"/>
                        </a:rPr>
                        <a:t> got a post by </a:t>
                      </a:r>
                      <a:r>
                        <a:rPr kumimoji="0" lang="es-ES" sz="1000" b="1" i="0" u="none" strike="noStrike" kern="1200" cap="none" spc="0" normalizeH="0" baseline="0" noProof="0">
                          <a:ln>
                            <a:noFill/>
                          </a:ln>
                          <a:solidFill>
                            <a:prstClr val="black"/>
                          </a:solidFill>
                          <a:effectLst/>
                          <a:uLnTx/>
                          <a:uFillTx/>
                          <a:latin typeface="+mn-lt"/>
                          <a:ea typeface="+mn-ea"/>
                          <a:cs typeface="+mn-cs"/>
                        </a:rPr>
                        <a:t> - 2018-02-22 10:38:13</a:t>
                      </a:r>
                      <a:r>
                        <a:rPr kumimoji="0" lang="es-ES" sz="1000" b="0" i="0" u="none" strike="noStrike" kern="1200" cap="none" spc="0" normalizeH="0" baseline="0" noProof="0">
                          <a:ln>
                            <a:noFill/>
                          </a:ln>
                          <a:solidFill>
                            <a:prstClr val="black"/>
                          </a:solidFill>
                          <a:effectLst/>
                          <a:uLnTx/>
                          <a:uFillTx/>
                          <a:latin typeface="+mn-lt"/>
                          <a:ea typeface="+mn-ea"/>
                          <a:cs typeface="+mn-cs"/>
                        </a:rPr>
                        <a:t>
SIGO ESPERANDO RESPUESTA
El día 2 de Febrero de 2018 envié una tranferencia desde mi cuenta a la cuenta de un amigo en Londres,  que es donde actualmente resido, a través de la Web. Y como aún no tenía yo mi propia cuenta en el país, lo hicimos de esta manera. La transferencia ascendía a un importe de 802 euros menos 6 de comisión, es decir, 796 euros. 
Empezamos a preocuparnos porque el dinero no llegaba. No recibí niguna información ni ningún aviso y hasta dos semanas después no hemos sabido lo que ha pasado. Y eso después de investigar el tema, acudir a la sucursal de Lloyds aquí y hablar con mi sucursal del Santander en España.
Lo que había sucedido es que al realizar la transferencia, al ser internacional, faltaban datos, pues solo pusimos el  número de la cuenta y el sort code, que solo sirve para realizar transferencias dentro de reino unido. Después me dicen que Lloyds a devuelto el dinero a España y mi sucursal a su vez, devolvió el dinero a Reino Unido. Con lo que yo me qued</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787059452"/>
                  </a:ext>
                </a:extLst>
              </a:tr>
            </a:tbl>
          </a:graphicData>
        </a:graphic>
      </p:graphicFrame>
      <p:sp>
        <p:nvSpPr>
          <p:cNvPr id="4" name="Text Placeholder 3">
            <a:extLst>
              <a:ext uri="{FF2B5EF4-FFF2-40B4-BE49-F238E27FC236}">
                <a16:creationId xmlns:a16="http://schemas.microsoft.com/office/drawing/2014/main" id="{ACFDBC89-EED4-4AD2-AB87-830DF4FA4E24}"/>
              </a:ext>
            </a:extLst>
          </p:cNvPr>
          <p:cNvSpPr>
            <a:spLocks noGrp="1"/>
          </p:cNvSpPr>
          <p:nvPr>
            <p:ph type="body" sz="quarter" idx="14"/>
          </p:nvPr>
        </p:nvSpPr>
        <p:spPr/>
        <p:txBody>
          <a:bodyPr/>
          <a:lstStyle/>
          <a:p>
            <a:r>
              <a:rPr lang="en-US"/>
              <a:t>02/20/2018 - 02/26/2018</a:t>
            </a:r>
          </a:p>
        </p:txBody>
      </p:sp>
    </p:spTree>
    <p:extLst>
      <p:ext uri="{BB962C8B-B14F-4D97-AF65-F5344CB8AC3E}">
        <p14:creationId xmlns:p14="http://schemas.microsoft.com/office/powerpoint/2010/main" val="427125729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E092E6-4A27-4D51-8E25-8607FFFE0844}"/>
              </a:ext>
            </a:extLst>
          </p:cNvPr>
          <p:cNvSpPr>
            <a:spLocks noGrp="1"/>
          </p:cNvSpPr>
          <p:nvPr>
            <p:ph type="title"/>
          </p:nvPr>
        </p:nvSpPr>
        <p:spPr/>
        <p:txBody>
          <a:bodyPr/>
          <a:lstStyle/>
          <a:p>
            <a:r>
              <a:rPr lang="en-US"/>
              <a:t>Facebook Questions Table - 1 of 2</a:t>
            </a:r>
          </a:p>
        </p:txBody>
      </p:sp>
      <p:graphicFrame>
        <p:nvGraphicFramePr>
          <p:cNvPr id="5" name="Table Placeholder 4">
            <a:extLst>
              <a:ext uri="{FF2B5EF4-FFF2-40B4-BE49-F238E27FC236}">
                <a16:creationId xmlns:a16="http://schemas.microsoft.com/office/drawing/2014/main" id="{C690D579-B608-43DD-8375-AE0D8BC00097}"/>
              </a:ext>
            </a:extLst>
          </p:cNvPr>
          <p:cNvGraphicFramePr>
            <a:graphicFrameLocks noGrp="1"/>
          </p:cNvGraphicFramePr>
          <p:nvPr>
            <p:ph type="tbl" sz="quarter" idx="13"/>
            <p:extLst>
              <p:ext uri="{D42A27DB-BD31-4B8C-83A1-F6EECF244321}">
                <p14:modId xmlns:p14="http://schemas.microsoft.com/office/powerpoint/2010/main" val="278079665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1422507281"/>
                    </a:ext>
                  </a:extLst>
                </a:gridCol>
                <a:gridCol w="1645920">
                  <a:extLst>
                    <a:ext uri="{9D8B030D-6E8A-4147-A177-3AD203B41FA5}">
                      <a16:colId xmlns:a16="http://schemas.microsoft.com/office/drawing/2014/main" val="3871437363"/>
                    </a:ext>
                  </a:extLst>
                </a:gridCol>
                <a:gridCol w="822960">
                  <a:extLst>
                    <a:ext uri="{9D8B030D-6E8A-4147-A177-3AD203B41FA5}">
                      <a16:colId xmlns:a16="http://schemas.microsoft.com/office/drawing/2014/main" val="2660303031"/>
                    </a:ext>
                  </a:extLst>
                </a:gridCol>
                <a:gridCol w="822960">
                  <a:extLst>
                    <a:ext uri="{9D8B030D-6E8A-4147-A177-3AD203B41FA5}">
                      <a16:colId xmlns:a16="http://schemas.microsoft.com/office/drawing/2014/main" val="3526383231"/>
                    </a:ext>
                  </a:extLst>
                </a:gridCol>
                <a:gridCol w="822960">
                  <a:extLst>
                    <a:ext uri="{9D8B030D-6E8A-4147-A177-3AD203B41FA5}">
                      <a16:colId xmlns:a16="http://schemas.microsoft.com/office/drawing/2014/main" val="331051681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Question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Response 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extLst>
                  <a:ext uri="{0D108BD9-81ED-4DB2-BD59-A6C34878D82A}">
                    <a16:rowId xmlns:a16="http://schemas.microsoft.com/office/drawing/2014/main" val="115448905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ING España</a:t>
                      </a:r>
                      <a:r>
                        <a:rPr kumimoji="0" lang="es-ES" sz="1000" b="0" i="0" u="none" strike="noStrike" kern="1200" cap="none" spc="0" normalizeH="0" baseline="0" noProof="0">
                          <a:ln>
                            <a:noFill/>
                          </a:ln>
                          <a:solidFill>
                            <a:prstClr val="black"/>
                          </a:solidFill>
                          <a:effectLst/>
                          <a:uLnTx/>
                          <a:uFillTx/>
                          <a:latin typeface="+mn-lt"/>
                          <a:ea typeface="+mn-ea"/>
                          <a:cs typeface="+mn-cs"/>
                        </a:rPr>
                        <a:t> was asked by </a:t>
                      </a:r>
                      <a:r>
                        <a:rPr kumimoji="0" lang="es-ES" sz="1000" b="1" i="0" u="none" strike="noStrike" kern="1200" cap="none" spc="0" normalizeH="0" baseline="0" noProof="0">
                          <a:ln>
                            <a:noFill/>
                          </a:ln>
                          <a:solidFill>
                            <a:prstClr val="black"/>
                          </a:solidFill>
                          <a:effectLst/>
                          <a:uLnTx/>
                          <a:uFillTx/>
                          <a:latin typeface="+mn-lt"/>
                          <a:ea typeface="+mn-ea"/>
                          <a:cs typeface="+mn-cs"/>
                        </a:rPr>
                        <a:t> - 2018-02-24 14:47:38</a:t>
                      </a:r>
                      <a:r>
                        <a:rPr kumimoji="0" lang="es-ES" sz="1000" b="0" i="0" u="none" strike="noStrike" kern="1200" cap="none" spc="0" normalizeH="0" baseline="0" noProof="0">
                          <a:ln>
                            <a:noFill/>
                          </a:ln>
                          <a:solidFill>
                            <a:prstClr val="black"/>
                          </a:solidFill>
                          <a:effectLst/>
                          <a:uLnTx/>
                          <a:uFillTx/>
                          <a:latin typeface="+mn-lt"/>
                          <a:ea typeface="+mn-ea"/>
                          <a:cs typeface="+mn-cs"/>
                        </a:rPr>
                        <a:t>
Hola ING, ¿Para cuándo Apple Pay en España? Tras el anuncio de EVO y Caja Rural, siento que siendo su cliente me quedo un poco detrás en servicios. Llevo con ustedes más de 10 años, pero me planteo seriamente migrar a uno de estos bancos. Actualmente ya he abierto una cuenta en N26 para poder tener una tarjeta con la que pagar con mi teléfono o reloj... ¿Cuándo podré tener este servicio con ING? ¿Llegará algún día? Para mi lo ideal sería quedarme con ustedes y no tener que andar con "inventos" y varios bancos, pero dado que ustedes no activan el servicio, me veo en esta tesitura... Gracias!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02/26/2018 04:49:34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100403993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Banco Santander España</a:t>
                      </a:r>
                      <a:r>
                        <a:rPr kumimoji="0" lang="es-ES" sz="1000" b="0" i="0" u="none" strike="noStrike" kern="1200" cap="none" spc="0" normalizeH="0" baseline="0" noProof="0">
                          <a:ln>
                            <a:noFill/>
                          </a:ln>
                          <a:solidFill>
                            <a:prstClr val="black"/>
                          </a:solidFill>
                          <a:effectLst/>
                          <a:uLnTx/>
                          <a:uFillTx/>
                          <a:latin typeface="+mn-lt"/>
                          <a:ea typeface="+mn-ea"/>
                          <a:cs typeface="+mn-cs"/>
                        </a:rPr>
                        <a:t> was asked by </a:t>
                      </a:r>
                      <a:r>
                        <a:rPr kumimoji="0" lang="es-ES" sz="1000" b="1" i="0" u="none" strike="noStrike" kern="1200" cap="none" spc="0" normalizeH="0" baseline="0" noProof="0">
                          <a:ln>
                            <a:noFill/>
                          </a:ln>
                          <a:solidFill>
                            <a:prstClr val="black"/>
                          </a:solidFill>
                          <a:effectLst/>
                          <a:uLnTx/>
                          <a:uFillTx/>
                          <a:latin typeface="+mn-lt"/>
                          <a:ea typeface="+mn-ea"/>
                          <a:cs typeface="+mn-cs"/>
                        </a:rPr>
                        <a:t> - 2018-02-23 13:05:50</a:t>
                      </a:r>
                      <a:r>
                        <a:rPr kumimoji="0" lang="es-ES" sz="1000" b="0" i="0" u="none" strike="noStrike" kern="1200" cap="none" spc="0" normalizeH="0" baseline="0" noProof="0">
                          <a:ln>
                            <a:noFill/>
                          </a:ln>
                          <a:solidFill>
                            <a:prstClr val="black"/>
                          </a:solidFill>
                          <a:effectLst/>
                          <a:uLnTx/>
                          <a:uFillTx/>
                          <a:latin typeface="+mn-lt"/>
                          <a:ea typeface="+mn-ea"/>
                          <a:cs typeface="+mn-cs"/>
                        </a:rPr>
                        <a:t>
Vivo en el extranjero y pago mis impuestos en el extranjero.¿Tengo que pagar doble? Resulta que ahora por tener una cuenta ahí con un dinero me estáis descontando cada poco dinero de comisiones. Pues nada, tocará cancerlarla y ya está. No me compensa.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02/23/2018 13:46:03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111179409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Banco Santander España</a:t>
                      </a:r>
                      <a:r>
                        <a:rPr kumimoji="0" lang="es-ES" sz="1000" b="0" i="0" u="none" strike="noStrike" kern="1200" cap="none" spc="0" normalizeH="0" baseline="0" noProof="0">
                          <a:ln>
                            <a:noFill/>
                          </a:ln>
                          <a:solidFill>
                            <a:prstClr val="black"/>
                          </a:solidFill>
                          <a:effectLst/>
                          <a:uLnTx/>
                          <a:uFillTx/>
                          <a:latin typeface="+mn-lt"/>
                          <a:ea typeface="+mn-ea"/>
                          <a:cs typeface="+mn-cs"/>
                        </a:rPr>
                        <a:t> was asked by </a:t>
                      </a:r>
                      <a:r>
                        <a:rPr kumimoji="0" lang="es-ES" sz="1000" b="1" i="0" u="none" strike="noStrike" kern="1200" cap="none" spc="0" normalizeH="0" baseline="0" noProof="0">
                          <a:ln>
                            <a:noFill/>
                          </a:ln>
                          <a:solidFill>
                            <a:prstClr val="black"/>
                          </a:solidFill>
                          <a:effectLst/>
                          <a:uLnTx/>
                          <a:uFillTx/>
                          <a:latin typeface="+mn-lt"/>
                          <a:ea typeface="+mn-ea"/>
                          <a:cs typeface="+mn-cs"/>
                        </a:rPr>
                        <a:t> - 2018-02-23 11:59:53</a:t>
                      </a:r>
                      <a:r>
                        <a:rPr kumimoji="0" lang="es-ES" sz="1000" b="0" i="0" u="none" strike="noStrike" kern="1200" cap="none" spc="0" normalizeH="0" baseline="0" noProof="0">
                          <a:ln>
                            <a:noFill/>
                          </a:ln>
                          <a:solidFill>
                            <a:prstClr val="black"/>
                          </a:solidFill>
                          <a:effectLst/>
                          <a:uLnTx/>
                          <a:uFillTx/>
                          <a:latin typeface="+mn-lt"/>
                          <a:ea typeface="+mn-ea"/>
                          <a:cs typeface="+mn-cs"/>
                        </a:rPr>
                        <a:t>
Buenas tardes, las transferencias online no tienen validez??? es que necesito un justificante de transferencia para una entidad privada.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02/23/2018 12:38:08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276921958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Banco Santander España</a:t>
                      </a:r>
                      <a:r>
                        <a:rPr kumimoji="0" lang="es-ES" sz="1000" b="0" i="0" u="none" strike="noStrike" kern="1200" cap="none" spc="0" normalizeH="0" baseline="0" noProof="0">
                          <a:ln>
                            <a:noFill/>
                          </a:ln>
                          <a:solidFill>
                            <a:prstClr val="black"/>
                          </a:solidFill>
                          <a:effectLst/>
                          <a:uLnTx/>
                          <a:uFillTx/>
                          <a:latin typeface="+mn-lt"/>
                          <a:ea typeface="+mn-ea"/>
                          <a:cs typeface="+mn-cs"/>
                        </a:rPr>
                        <a:t> was asked by </a:t>
                      </a:r>
                      <a:r>
                        <a:rPr kumimoji="0" lang="es-ES" sz="1000" b="1" i="0" u="none" strike="noStrike" kern="1200" cap="none" spc="0" normalizeH="0" baseline="0" noProof="0">
                          <a:ln>
                            <a:noFill/>
                          </a:ln>
                          <a:solidFill>
                            <a:prstClr val="black"/>
                          </a:solidFill>
                          <a:effectLst/>
                          <a:uLnTx/>
                          <a:uFillTx/>
                          <a:latin typeface="+mn-lt"/>
                          <a:ea typeface="+mn-ea"/>
                          <a:cs typeface="+mn-cs"/>
                        </a:rPr>
                        <a:t> - 2018-02-23 06:17:54</a:t>
                      </a:r>
                      <a:r>
                        <a:rPr kumimoji="0" lang="es-ES" sz="1000" b="0" i="0" u="none" strike="noStrike" kern="1200" cap="none" spc="0" normalizeH="0" baseline="0" noProof="0">
                          <a:ln>
                            <a:noFill/>
                          </a:ln>
                          <a:solidFill>
                            <a:prstClr val="black"/>
                          </a:solidFill>
                          <a:effectLst/>
                          <a:uLnTx/>
                          <a:uFillTx/>
                          <a:latin typeface="+mn-lt"/>
                          <a:ea typeface="+mn-ea"/>
                          <a:cs typeface="+mn-cs"/>
                        </a:rPr>
                        <a:t>
@bancosantander 12 euros de comisión, por exceder mi tarjeta de crédito debido a un fallo en su sistema que no me ha liquidado correctamente meses anteriores. Con reclamación denegada, sin mayor explicación ¿así es como tratáis a vuestros clientes?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1460500707"/>
                  </a:ext>
                </a:extLst>
              </a:tr>
            </a:tbl>
          </a:graphicData>
        </a:graphic>
      </p:graphicFrame>
      <p:sp>
        <p:nvSpPr>
          <p:cNvPr id="4" name="Text Placeholder 3">
            <a:extLst>
              <a:ext uri="{FF2B5EF4-FFF2-40B4-BE49-F238E27FC236}">
                <a16:creationId xmlns:a16="http://schemas.microsoft.com/office/drawing/2014/main" id="{6236983C-5DAE-48A8-8D4D-CA308F66E195}"/>
              </a:ext>
            </a:extLst>
          </p:cNvPr>
          <p:cNvSpPr>
            <a:spLocks noGrp="1"/>
          </p:cNvSpPr>
          <p:nvPr>
            <p:ph type="body" sz="quarter" idx="14"/>
          </p:nvPr>
        </p:nvSpPr>
        <p:spPr/>
        <p:txBody>
          <a:bodyPr/>
          <a:lstStyle/>
          <a:p>
            <a:r>
              <a:rPr lang="en-US"/>
              <a:t>02/20/2018 - 02/26/2018</a:t>
            </a:r>
          </a:p>
        </p:txBody>
      </p:sp>
    </p:spTree>
    <p:extLst>
      <p:ext uri="{BB962C8B-B14F-4D97-AF65-F5344CB8AC3E}">
        <p14:creationId xmlns:p14="http://schemas.microsoft.com/office/powerpoint/2010/main" val="153206286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D3AE96-BF59-4ECE-A611-6CF84ED894AD}"/>
              </a:ext>
            </a:extLst>
          </p:cNvPr>
          <p:cNvSpPr>
            <a:spLocks noGrp="1"/>
          </p:cNvSpPr>
          <p:nvPr>
            <p:ph type="title"/>
          </p:nvPr>
        </p:nvSpPr>
        <p:spPr/>
        <p:txBody>
          <a:bodyPr/>
          <a:lstStyle/>
          <a:p>
            <a:r>
              <a:rPr lang="en-US"/>
              <a:t>Facebook Questions Table - 2 of 2</a:t>
            </a:r>
          </a:p>
        </p:txBody>
      </p:sp>
      <p:graphicFrame>
        <p:nvGraphicFramePr>
          <p:cNvPr id="5" name="Table Placeholder 4">
            <a:extLst>
              <a:ext uri="{FF2B5EF4-FFF2-40B4-BE49-F238E27FC236}">
                <a16:creationId xmlns:a16="http://schemas.microsoft.com/office/drawing/2014/main" id="{734C4A27-03B0-49D6-84F6-B8EBA81B5083}"/>
              </a:ext>
            </a:extLst>
          </p:cNvPr>
          <p:cNvGraphicFramePr>
            <a:graphicFrameLocks noGrp="1"/>
          </p:cNvGraphicFramePr>
          <p:nvPr>
            <p:ph type="tbl" sz="quarter" idx="13"/>
            <p:extLst>
              <p:ext uri="{D42A27DB-BD31-4B8C-83A1-F6EECF244321}">
                <p14:modId xmlns:p14="http://schemas.microsoft.com/office/powerpoint/2010/main" val="229318761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457620828"/>
                    </a:ext>
                  </a:extLst>
                </a:gridCol>
                <a:gridCol w="1645920">
                  <a:extLst>
                    <a:ext uri="{9D8B030D-6E8A-4147-A177-3AD203B41FA5}">
                      <a16:colId xmlns:a16="http://schemas.microsoft.com/office/drawing/2014/main" val="1763778364"/>
                    </a:ext>
                  </a:extLst>
                </a:gridCol>
                <a:gridCol w="822960">
                  <a:extLst>
                    <a:ext uri="{9D8B030D-6E8A-4147-A177-3AD203B41FA5}">
                      <a16:colId xmlns:a16="http://schemas.microsoft.com/office/drawing/2014/main" val="3949807806"/>
                    </a:ext>
                  </a:extLst>
                </a:gridCol>
                <a:gridCol w="822960">
                  <a:extLst>
                    <a:ext uri="{9D8B030D-6E8A-4147-A177-3AD203B41FA5}">
                      <a16:colId xmlns:a16="http://schemas.microsoft.com/office/drawing/2014/main" val="3180138576"/>
                    </a:ext>
                  </a:extLst>
                </a:gridCol>
                <a:gridCol w="822960">
                  <a:extLst>
                    <a:ext uri="{9D8B030D-6E8A-4147-A177-3AD203B41FA5}">
                      <a16:colId xmlns:a16="http://schemas.microsoft.com/office/drawing/2014/main" val="331692174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Question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Response 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extLst>
                  <a:ext uri="{0D108BD9-81ED-4DB2-BD59-A6C34878D82A}">
                    <a16:rowId xmlns:a16="http://schemas.microsoft.com/office/drawing/2014/main" val="108442755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ING España</a:t>
                      </a:r>
                      <a:r>
                        <a:rPr kumimoji="0" lang="es-ES" sz="1000" b="0" i="0" u="none" strike="noStrike" kern="1200" cap="none" spc="0" normalizeH="0" baseline="0" noProof="0">
                          <a:ln>
                            <a:noFill/>
                          </a:ln>
                          <a:solidFill>
                            <a:prstClr val="black"/>
                          </a:solidFill>
                          <a:effectLst/>
                          <a:uLnTx/>
                          <a:uFillTx/>
                          <a:latin typeface="+mn-lt"/>
                          <a:ea typeface="+mn-ea"/>
                          <a:cs typeface="+mn-cs"/>
                        </a:rPr>
                        <a:t> was asked by </a:t>
                      </a:r>
                      <a:r>
                        <a:rPr kumimoji="0" lang="es-ES" sz="1000" b="1" i="0" u="none" strike="noStrike" kern="1200" cap="none" spc="0" normalizeH="0" baseline="0" noProof="0">
                          <a:ln>
                            <a:noFill/>
                          </a:ln>
                          <a:solidFill>
                            <a:prstClr val="black"/>
                          </a:solidFill>
                          <a:effectLst/>
                          <a:uLnTx/>
                          <a:uFillTx/>
                          <a:latin typeface="+mn-lt"/>
                          <a:ea typeface="+mn-ea"/>
                          <a:cs typeface="+mn-cs"/>
                        </a:rPr>
                        <a:t> - 2018-02-22 11:29:44</a:t>
                      </a:r>
                      <a:r>
                        <a:rPr kumimoji="0" lang="es-ES" sz="1000" b="0" i="0" u="none" strike="noStrike" kern="1200" cap="none" spc="0" normalizeH="0" baseline="0" noProof="0">
                          <a:ln>
                            <a:noFill/>
                          </a:ln>
                          <a:solidFill>
                            <a:prstClr val="black"/>
                          </a:solidFill>
                          <a:effectLst/>
                          <a:uLnTx/>
                          <a:uFillTx/>
                          <a:latin typeface="+mn-lt"/>
                          <a:ea typeface="+mn-ea"/>
                          <a:cs typeface="+mn-cs"/>
                        </a:rPr>
                        <a:t>
El teléfono en mantenimiento , la aplicación no va, en serio no hay otra hora?
Menuda vergüenza.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165842006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ING España</a:t>
                      </a:r>
                      <a:r>
                        <a:rPr kumimoji="0" lang="en-US" sz="1000" b="0" i="0" u="none" strike="noStrike" kern="1200" cap="none" spc="0" normalizeH="0" baseline="0" noProof="0">
                          <a:ln>
                            <a:noFill/>
                          </a:ln>
                          <a:solidFill>
                            <a:prstClr val="black"/>
                          </a:solidFill>
                          <a:effectLst/>
                          <a:uLnTx/>
                          <a:uFillTx/>
                          <a:latin typeface="+mn-lt"/>
                          <a:ea typeface="+mn-ea"/>
                          <a:cs typeface="+mn-cs"/>
                        </a:rPr>
                        <a:t> was asked by </a:t>
                      </a:r>
                      <a:r>
                        <a:rPr kumimoji="0" lang="en-US" sz="1000" b="1" i="0" u="none" strike="noStrike" kern="1200" cap="none" spc="0" normalizeH="0" baseline="0" noProof="0">
                          <a:ln>
                            <a:noFill/>
                          </a:ln>
                          <a:solidFill>
                            <a:prstClr val="black"/>
                          </a:solidFill>
                          <a:effectLst/>
                          <a:uLnTx/>
                          <a:uFillTx/>
                          <a:latin typeface="+mn-lt"/>
                          <a:ea typeface="+mn-ea"/>
                          <a:cs typeface="+mn-cs"/>
                        </a:rPr>
                        <a:t> - 2018-02-22 11:26:37</a:t>
                      </a:r>
                      <a:r>
                        <a:rPr kumimoji="0" lang="en-US" sz="1000" b="0" i="0" u="none" strike="noStrike" kern="1200" cap="none" spc="0" normalizeH="0" baseline="0" noProof="0">
                          <a:ln>
                            <a:noFill/>
                          </a:ln>
                          <a:solidFill>
                            <a:prstClr val="black"/>
                          </a:solidFill>
                          <a:effectLst/>
                          <a:uLnTx/>
                          <a:uFillTx/>
                          <a:latin typeface="+mn-lt"/>
                          <a:ea typeface="+mn-ea"/>
                          <a:cs typeface="+mn-cs"/>
                        </a:rPr>
                        <a:t>
Could you please tell me why I can't login to my bank account and after trying to call ING  (901 020 901, 916 401 014, 912 066 655).... No one is available to answer the phone?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321997964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ING España</a:t>
                      </a:r>
                      <a:r>
                        <a:rPr kumimoji="0" lang="es-ES" sz="1000" b="0" i="0" u="none" strike="noStrike" kern="1200" cap="none" spc="0" normalizeH="0" baseline="0" noProof="0">
                          <a:ln>
                            <a:noFill/>
                          </a:ln>
                          <a:solidFill>
                            <a:prstClr val="black"/>
                          </a:solidFill>
                          <a:effectLst/>
                          <a:uLnTx/>
                          <a:uFillTx/>
                          <a:latin typeface="+mn-lt"/>
                          <a:ea typeface="+mn-ea"/>
                          <a:cs typeface="+mn-cs"/>
                        </a:rPr>
                        <a:t> was asked by </a:t>
                      </a:r>
                      <a:r>
                        <a:rPr kumimoji="0" lang="es-ES" sz="1000" b="1" i="0" u="none" strike="noStrike" kern="1200" cap="none" spc="0" normalizeH="0" baseline="0" noProof="0">
                          <a:ln>
                            <a:noFill/>
                          </a:ln>
                          <a:solidFill>
                            <a:prstClr val="black"/>
                          </a:solidFill>
                          <a:effectLst/>
                          <a:uLnTx/>
                          <a:uFillTx/>
                          <a:latin typeface="+mn-lt"/>
                          <a:ea typeface="+mn-ea"/>
                          <a:cs typeface="+mn-cs"/>
                        </a:rPr>
                        <a:t> - 2018-02-22 11:13:25</a:t>
                      </a:r>
                      <a:r>
                        <a:rPr kumimoji="0" lang="es-ES" sz="1000" b="0" i="0" u="none" strike="noStrike" kern="1200" cap="none" spc="0" normalizeH="0" baseline="0" noProof="0">
                          <a:ln>
                            <a:noFill/>
                          </a:ln>
                          <a:solidFill>
                            <a:prstClr val="black"/>
                          </a:solidFill>
                          <a:effectLst/>
                          <a:uLnTx/>
                          <a:uFillTx/>
                          <a:latin typeface="+mn-lt"/>
                          <a:ea typeface="+mn-ea"/>
                          <a:cs typeface="+mn-cs"/>
                        </a:rPr>
                        <a:t>
ING España que os está pasando? Mi mujer ha intentado pagar con Twyp dos veces. La primera dio error en el TPV de la gasolinera Shell pero se cobró dos veces seguidas. Shell devolvió un importe y, a la semana siguiente y tras varias llamadas a Twyp, se consiguió la devolución del otro importe. Hoy ha vuelto a intentar pagar la gasolina con la aplicación Twyp y ha vuelto a dar error!!!! En estos momentos estoy intentando acceder a ING desde la aplicación para ver si han vuelto a cargar el importe de manera indebida y me salta un error! No puedo acceder a mis cuentas!!!!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2704045755"/>
                  </a:ext>
                </a:extLst>
              </a:tr>
            </a:tbl>
          </a:graphicData>
        </a:graphic>
      </p:graphicFrame>
      <p:sp>
        <p:nvSpPr>
          <p:cNvPr id="4" name="Text Placeholder 3">
            <a:extLst>
              <a:ext uri="{FF2B5EF4-FFF2-40B4-BE49-F238E27FC236}">
                <a16:creationId xmlns:a16="http://schemas.microsoft.com/office/drawing/2014/main" id="{01BAA499-81F6-4D43-A739-29A297730AC5}"/>
              </a:ext>
            </a:extLst>
          </p:cNvPr>
          <p:cNvSpPr>
            <a:spLocks noGrp="1"/>
          </p:cNvSpPr>
          <p:nvPr>
            <p:ph type="body" sz="quarter" idx="14"/>
          </p:nvPr>
        </p:nvSpPr>
        <p:spPr/>
        <p:txBody>
          <a:bodyPr/>
          <a:lstStyle/>
          <a:p>
            <a:r>
              <a:rPr lang="en-US"/>
              <a:t>02/20/2018 - 02/26/2018</a:t>
            </a:r>
          </a:p>
        </p:txBody>
      </p:sp>
    </p:spTree>
    <p:extLst>
      <p:ext uri="{BB962C8B-B14F-4D97-AF65-F5344CB8AC3E}">
        <p14:creationId xmlns:p14="http://schemas.microsoft.com/office/powerpoint/2010/main" val="400930161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A9AE05-CE6D-4B7D-9D9C-0B795362948D}"/>
              </a:ext>
            </a:extLst>
          </p:cNvPr>
          <p:cNvSpPr>
            <a:spLocks noGrp="1"/>
          </p:cNvSpPr>
          <p:nvPr>
            <p:ph type="title"/>
          </p:nvPr>
        </p:nvSpPr>
        <p:spPr/>
        <p:txBody>
          <a:bodyPr/>
          <a:lstStyle/>
          <a:p>
            <a:r>
              <a:rPr lang="en-US"/>
              <a:t>Facebook Response Times</a:t>
            </a:r>
          </a:p>
        </p:txBody>
      </p:sp>
      <p:graphicFrame>
        <p:nvGraphicFramePr>
          <p:cNvPr id="6" name="Chart Placeholder 5">
            <a:extLst>
              <a:ext uri="{FF2B5EF4-FFF2-40B4-BE49-F238E27FC236}">
                <a16:creationId xmlns:a16="http://schemas.microsoft.com/office/drawing/2014/main" id="{E685EF24-63B4-4EAA-8FDE-B25EBA229EDD}"/>
              </a:ext>
            </a:extLst>
          </p:cNvPr>
          <p:cNvGraphicFramePr>
            <a:graphicFrameLocks noGrp="1"/>
          </p:cNvGraphicFramePr>
          <p:nvPr>
            <p:ph type="chart" sz="quarter" idx="13"/>
            <p:extLst>
              <p:ext uri="{D42A27DB-BD31-4B8C-83A1-F6EECF244321}">
                <p14:modId xmlns:p14="http://schemas.microsoft.com/office/powerpoint/2010/main" val="273066017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CA21AA10-1449-4B50-A99D-92FAC3CBA3AD}"/>
              </a:ext>
            </a:extLst>
          </p:cNvPr>
          <p:cNvSpPr>
            <a:spLocks noGrp="1"/>
          </p:cNvSpPr>
          <p:nvPr>
            <p:ph type="body" sz="quarter" idx="14"/>
          </p:nvPr>
        </p:nvSpPr>
        <p:spPr/>
        <p:txBody>
          <a:bodyPr/>
          <a:lstStyle/>
          <a:p>
            <a:r>
              <a:rPr lang="en-US"/>
              <a:t>02/20/2018 - 02/26/2018</a:t>
            </a:r>
          </a:p>
        </p:txBody>
      </p:sp>
      <p:sp>
        <p:nvSpPr>
          <p:cNvPr id="5" name="Footer Placeholder 4">
            <a:extLst>
              <a:ext uri="{FF2B5EF4-FFF2-40B4-BE49-F238E27FC236}">
                <a16:creationId xmlns:a16="http://schemas.microsoft.com/office/drawing/2014/main" id="{B752F783-1617-4023-AB49-427B2D19122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237195914"/>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2993B6-A74E-4377-B785-28484D919982}"/>
              </a:ext>
            </a:extLst>
          </p:cNvPr>
          <p:cNvSpPr>
            <a:spLocks noGrp="1"/>
          </p:cNvSpPr>
          <p:nvPr>
            <p:ph type="title"/>
          </p:nvPr>
        </p:nvSpPr>
        <p:spPr/>
        <p:txBody>
          <a:bodyPr/>
          <a:lstStyle/>
          <a:p>
            <a:r>
              <a:rPr lang="en-US"/>
              <a:t>Facebook Hashtag Detection - 1 of 3</a:t>
            </a:r>
          </a:p>
        </p:txBody>
      </p:sp>
      <p:graphicFrame>
        <p:nvGraphicFramePr>
          <p:cNvPr id="5" name="Table Placeholder 4">
            <a:extLst>
              <a:ext uri="{FF2B5EF4-FFF2-40B4-BE49-F238E27FC236}">
                <a16:creationId xmlns:a16="http://schemas.microsoft.com/office/drawing/2014/main" id="{2DF0BD18-7827-4C65-BB76-B6F51DE38CFE}"/>
              </a:ext>
            </a:extLst>
          </p:cNvPr>
          <p:cNvGraphicFramePr>
            <a:graphicFrameLocks noGrp="1"/>
          </p:cNvGraphicFramePr>
          <p:nvPr>
            <p:ph type="tbl" sz="quarter" idx="13"/>
            <p:extLst>
              <p:ext uri="{D42A27DB-BD31-4B8C-83A1-F6EECF244321}">
                <p14:modId xmlns:p14="http://schemas.microsoft.com/office/powerpoint/2010/main" val="280692862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668040706"/>
                    </a:ext>
                  </a:extLst>
                </a:gridCol>
                <a:gridCol w="1234440">
                  <a:extLst>
                    <a:ext uri="{9D8B030D-6E8A-4147-A177-3AD203B41FA5}">
                      <a16:colId xmlns:a16="http://schemas.microsoft.com/office/drawing/2014/main" val="4025221651"/>
                    </a:ext>
                  </a:extLst>
                </a:gridCol>
                <a:gridCol w="1234440">
                  <a:extLst>
                    <a:ext uri="{9D8B030D-6E8A-4147-A177-3AD203B41FA5}">
                      <a16:colId xmlns:a16="http://schemas.microsoft.com/office/drawing/2014/main" val="3993030897"/>
                    </a:ext>
                  </a:extLst>
                </a:gridCol>
                <a:gridCol w="1234440">
                  <a:extLst>
                    <a:ext uri="{9D8B030D-6E8A-4147-A177-3AD203B41FA5}">
                      <a16:colId xmlns:a16="http://schemas.microsoft.com/office/drawing/2014/main" val="867396012"/>
                    </a:ext>
                  </a:extLst>
                </a:gridCol>
                <a:gridCol w="1234440">
                  <a:extLst>
                    <a:ext uri="{9D8B030D-6E8A-4147-A177-3AD203B41FA5}">
                      <a16:colId xmlns:a16="http://schemas.microsoft.com/office/drawing/2014/main" val="2807463503"/>
                    </a:ext>
                  </a:extLst>
                </a:gridCol>
                <a:gridCol w="1234440">
                  <a:extLst>
                    <a:ext uri="{9D8B030D-6E8A-4147-A177-3AD203B41FA5}">
                      <a16:colId xmlns:a16="http://schemas.microsoft.com/office/drawing/2014/main" val="396859882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Hashtag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 per Post</a:t>
                      </a:r>
                    </a:p>
                  </a:txBody>
                  <a:tcPr/>
                </a:tc>
                <a:extLst>
                  <a:ext uri="{0D108BD9-81ED-4DB2-BD59-A6C34878D82A}">
                    <a16:rowId xmlns:a16="http://schemas.microsoft.com/office/drawing/2014/main" val="190740521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#invertir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extLst>
                  <a:ext uri="{0D108BD9-81ED-4DB2-BD59-A6C34878D82A}">
                    <a16:rowId xmlns:a16="http://schemas.microsoft.com/office/drawing/2014/main" val="107231460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#hipoteca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a:t>
                      </a:r>
                    </a:p>
                  </a:txBody>
                  <a:tcPr/>
                </a:tc>
                <a:extLst>
                  <a:ext uri="{0D108BD9-81ED-4DB2-BD59-A6C34878D82A}">
                    <a16:rowId xmlns:a16="http://schemas.microsoft.com/office/drawing/2014/main" val="246471677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#eligebien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a:t>
                      </a:r>
                    </a:p>
                  </a:txBody>
                  <a:tcPr/>
                </a:tc>
                <a:extLst>
                  <a:ext uri="{0D108BD9-81ED-4DB2-BD59-A6C34878D82A}">
                    <a16:rowId xmlns:a16="http://schemas.microsoft.com/office/drawing/2014/main" val="77713436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#ElCamionSolidariodeING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a:t>
                      </a:r>
                    </a:p>
                  </a:txBody>
                  <a:tcPr/>
                </a:tc>
                <a:extLst>
                  <a:ext uri="{0D108BD9-81ED-4DB2-BD59-A6C34878D82A}">
                    <a16:rowId xmlns:a16="http://schemas.microsoft.com/office/drawing/2014/main" val="47190218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#EfectoDivisa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extLst>
                  <a:ext uri="{0D108BD9-81ED-4DB2-BD59-A6C34878D82A}">
                    <a16:rowId xmlns:a16="http://schemas.microsoft.com/office/drawing/2014/main" val="103200687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#LaBuenaComision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extLst>
                  <a:ext uri="{0D108BD9-81ED-4DB2-BD59-A6C34878D82A}">
                    <a16:rowId xmlns:a16="http://schemas.microsoft.com/office/drawing/2014/main" val="155893392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#Cuenta123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890</a:t>
                      </a:r>
                    </a:p>
                  </a:txBody>
                  <a:tcPr/>
                </a:tc>
                <a:extLst>
                  <a:ext uri="{0D108BD9-81ED-4DB2-BD59-A6C34878D82A}">
                    <a16:rowId xmlns:a16="http://schemas.microsoft.com/office/drawing/2014/main" val="267366506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#SamsungPayDay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93</a:t>
                      </a:r>
                    </a:p>
                  </a:txBody>
                  <a:tcPr/>
                </a:tc>
                <a:extLst>
                  <a:ext uri="{0D108BD9-81ED-4DB2-BD59-A6C34878D82A}">
                    <a16:rowId xmlns:a16="http://schemas.microsoft.com/office/drawing/2014/main" val="112402527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#SamsungPay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93</a:t>
                      </a:r>
                    </a:p>
                  </a:txBody>
                  <a:tcPr/>
                </a:tc>
                <a:extLst>
                  <a:ext uri="{0D108BD9-81ED-4DB2-BD59-A6C34878D82A}">
                    <a16:rowId xmlns:a16="http://schemas.microsoft.com/office/drawing/2014/main" val="408804708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#Ciberseguridad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167</a:t>
                      </a:r>
                    </a:p>
                  </a:txBody>
                  <a:tcPr/>
                </a:tc>
                <a:extLst>
                  <a:ext uri="{0D108BD9-81ED-4DB2-BD59-A6C34878D82A}">
                    <a16:rowId xmlns:a16="http://schemas.microsoft.com/office/drawing/2014/main" val="2357713855"/>
                  </a:ext>
                </a:extLst>
              </a:tr>
            </a:tbl>
          </a:graphicData>
        </a:graphic>
      </p:graphicFrame>
      <p:sp>
        <p:nvSpPr>
          <p:cNvPr id="4" name="Text Placeholder 3">
            <a:extLst>
              <a:ext uri="{FF2B5EF4-FFF2-40B4-BE49-F238E27FC236}">
                <a16:creationId xmlns:a16="http://schemas.microsoft.com/office/drawing/2014/main" id="{F8946381-D494-4AFB-B033-D711A15B0C00}"/>
              </a:ext>
            </a:extLst>
          </p:cNvPr>
          <p:cNvSpPr>
            <a:spLocks noGrp="1"/>
          </p:cNvSpPr>
          <p:nvPr>
            <p:ph type="body" sz="quarter" idx="14"/>
          </p:nvPr>
        </p:nvSpPr>
        <p:spPr/>
        <p:txBody>
          <a:bodyPr/>
          <a:lstStyle/>
          <a:p>
            <a:r>
              <a:rPr lang="en-US"/>
              <a:t>02/20/2018 - 02/26/2018</a:t>
            </a:r>
          </a:p>
        </p:txBody>
      </p:sp>
    </p:spTree>
    <p:extLst>
      <p:ext uri="{BB962C8B-B14F-4D97-AF65-F5344CB8AC3E}">
        <p14:creationId xmlns:p14="http://schemas.microsoft.com/office/powerpoint/2010/main" val="2590022669"/>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D81470-80DE-40D3-BC6F-1335A79B9F15}"/>
              </a:ext>
            </a:extLst>
          </p:cNvPr>
          <p:cNvSpPr>
            <a:spLocks noGrp="1"/>
          </p:cNvSpPr>
          <p:nvPr>
            <p:ph type="title"/>
          </p:nvPr>
        </p:nvSpPr>
        <p:spPr/>
        <p:txBody>
          <a:bodyPr/>
          <a:lstStyle/>
          <a:p>
            <a:r>
              <a:rPr lang="en-US"/>
              <a:t>Facebook Hashtag Detection - 2 of 3</a:t>
            </a:r>
          </a:p>
        </p:txBody>
      </p:sp>
      <p:graphicFrame>
        <p:nvGraphicFramePr>
          <p:cNvPr id="5" name="Table Placeholder 4">
            <a:extLst>
              <a:ext uri="{FF2B5EF4-FFF2-40B4-BE49-F238E27FC236}">
                <a16:creationId xmlns:a16="http://schemas.microsoft.com/office/drawing/2014/main" id="{CFAAFEDE-0DF3-4886-8C95-9883716ADBA5}"/>
              </a:ext>
            </a:extLst>
          </p:cNvPr>
          <p:cNvGraphicFramePr>
            <a:graphicFrameLocks noGrp="1"/>
          </p:cNvGraphicFramePr>
          <p:nvPr>
            <p:ph type="tbl" sz="quarter" idx="13"/>
            <p:extLst>
              <p:ext uri="{D42A27DB-BD31-4B8C-83A1-F6EECF244321}">
                <p14:modId xmlns:p14="http://schemas.microsoft.com/office/powerpoint/2010/main" val="394898397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465443493"/>
                    </a:ext>
                  </a:extLst>
                </a:gridCol>
                <a:gridCol w="1234440">
                  <a:extLst>
                    <a:ext uri="{9D8B030D-6E8A-4147-A177-3AD203B41FA5}">
                      <a16:colId xmlns:a16="http://schemas.microsoft.com/office/drawing/2014/main" val="3229549337"/>
                    </a:ext>
                  </a:extLst>
                </a:gridCol>
                <a:gridCol w="1234440">
                  <a:extLst>
                    <a:ext uri="{9D8B030D-6E8A-4147-A177-3AD203B41FA5}">
                      <a16:colId xmlns:a16="http://schemas.microsoft.com/office/drawing/2014/main" val="3858405289"/>
                    </a:ext>
                  </a:extLst>
                </a:gridCol>
                <a:gridCol w="1234440">
                  <a:extLst>
                    <a:ext uri="{9D8B030D-6E8A-4147-A177-3AD203B41FA5}">
                      <a16:colId xmlns:a16="http://schemas.microsoft.com/office/drawing/2014/main" val="4024757656"/>
                    </a:ext>
                  </a:extLst>
                </a:gridCol>
                <a:gridCol w="1234440">
                  <a:extLst>
                    <a:ext uri="{9D8B030D-6E8A-4147-A177-3AD203B41FA5}">
                      <a16:colId xmlns:a16="http://schemas.microsoft.com/office/drawing/2014/main" val="1060803052"/>
                    </a:ext>
                  </a:extLst>
                </a:gridCol>
                <a:gridCol w="1234440">
                  <a:extLst>
                    <a:ext uri="{9D8B030D-6E8A-4147-A177-3AD203B41FA5}">
                      <a16:colId xmlns:a16="http://schemas.microsoft.com/office/drawing/2014/main" val="57926391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Hashtag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 per Post</a:t>
                      </a:r>
                    </a:p>
                  </a:txBody>
                  <a:tcPr/>
                </a:tc>
                <a:extLst>
                  <a:ext uri="{0D108BD9-81ED-4DB2-BD59-A6C34878D82A}">
                    <a16:rowId xmlns:a16="http://schemas.microsoft.com/office/drawing/2014/main" val="149312735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#123aCorrer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158</a:t>
                      </a:r>
                    </a:p>
                  </a:txBody>
                  <a:tcPr/>
                </a:tc>
                <a:extLst>
                  <a:ext uri="{0D108BD9-81ED-4DB2-BD59-A6C34878D82A}">
                    <a16:rowId xmlns:a16="http://schemas.microsoft.com/office/drawing/2014/main" val="310671957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#SabadellAgrario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a:t>
                      </a:r>
                    </a:p>
                  </a:txBody>
                  <a:tcPr/>
                </a:tc>
                <a:extLst>
                  <a:ext uri="{0D108BD9-81ED-4DB2-BD59-A6C34878D82A}">
                    <a16:rowId xmlns:a16="http://schemas.microsoft.com/office/drawing/2014/main" val="47757395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#CompromisoEmpresas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18.5</a:t>
                      </a:r>
                    </a:p>
                  </a:txBody>
                  <a:tcPr/>
                </a:tc>
                <a:extLst>
                  <a:ext uri="{0D108BD9-81ED-4DB2-BD59-A6C34878D82A}">
                    <a16:rowId xmlns:a16="http://schemas.microsoft.com/office/drawing/2014/main" val="155932037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#FakeNews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extLst>
                  <a:ext uri="{0D108BD9-81ED-4DB2-BD59-A6C34878D82A}">
                    <a16:rowId xmlns:a16="http://schemas.microsoft.com/office/drawing/2014/main" val="294743037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#AutoRenting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extLst>
                  <a:ext uri="{0D108BD9-81ED-4DB2-BD59-A6C34878D82A}">
                    <a16:rowId xmlns:a16="http://schemas.microsoft.com/office/drawing/2014/main" val="246025091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#CréditoEstudios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extLst>
                  <a:ext uri="{0D108BD9-81ED-4DB2-BD59-A6C34878D82A}">
                    <a16:rowId xmlns:a16="http://schemas.microsoft.com/office/drawing/2014/main" val="62554691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#BStartup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12.5</a:t>
                      </a:r>
                    </a:p>
                  </a:txBody>
                  <a:tcPr/>
                </a:tc>
                <a:extLst>
                  <a:ext uri="{0D108BD9-81ED-4DB2-BD59-A6C34878D82A}">
                    <a16:rowId xmlns:a16="http://schemas.microsoft.com/office/drawing/2014/main" val="225278477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#InnoCells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12.5</a:t>
                      </a:r>
                    </a:p>
                  </a:txBody>
                  <a:tcPr/>
                </a:tc>
                <a:extLst>
                  <a:ext uri="{0D108BD9-81ED-4DB2-BD59-A6C34878D82A}">
                    <a16:rowId xmlns:a16="http://schemas.microsoft.com/office/drawing/2014/main" val="28988997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#4YFN18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12.5</a:t>
                      </a:r>
                    </a:p>
                  </a:txBody>
                  <a:tcPr/>
                </a:tc>
                <a:extLst>
                  <a:ext uri="{0D108BD9-81ED-4DB2-BD59-A6C34878D82A}">
                    <a16:rowId xmlns:a16="http://schemas.microsoft.com/office/drawing/2014/main" val="406466394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#startups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extLst>
                  <a:ext uri="{0D108BD9-81ED-4DB2-BD59-A6C34878D82A}">
                    <a16:rowId xmlns:a16="http://schemas.microsoft.com/office/drawing/2014/main" val="1111897060"/>
                  </a:ext>
                </a:extLst>
              </a:tr>
            </a:tbl>
          </a:graphicData>
        </a:graphic>
      </p:graphicFrame>
      <p:sp>
        <p:nvSpPr>
          <p:cNvPr id="4" name="Text Placeholder 3">
            <a:extLst>
              <a:ext uri="{FF2B5EF4-FFF2-40B4-BE49-F238E27FC236}">
                <a16:creationId xmlns:a16="http://schemas.microsoft.com/office/drawing/2014/main" id="{1E694418-E6CB-4960-8870-54F8FD2C07F6}"/>
              </a:ext>
            </a:extLst>
          </p:cNvPr>
          <p:cNvSpPr>
            <a:spLocks noGrp="1"/>
          </p:cNvSpPr>
          <p:nvPr>
            <p:ph type="body" sz="quarter" idx="14"/>
          </p:nvPr>
        </p:nvSpPr>
        <p:spPr/>
        <p:txBody>
          <a:bodyPr/>
          <a:lstStyle/>
          <a:p>
            <a:r>
              <a:rPr lang="en-US"/>
              <a:t>02/20/2018 - 02/26/2018</a:t>
            </a:r>
          </a:p>
        </p:txBody>
      </p:sp>
    </p:spTree>
    <p:extLst>
      <p:ext uri="{BB962C8B-B14F-4D97-AF65-F5344CB8AC3E}">
        <p14:creationId xmlns:p14="http://schemas.microsoft.com/office/powerpoint/2010/main" val="1305365292"/>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22CE4E-23D4-4E73-A40F-8E30F53E5270}"/>
              </a:ext>
            </a:extLst>
          </p:cNvPr>
          <p:cNvSpPr>
            <a:spLocks noGrp="1"/>
          </p:cNvSpPr>
          <p:nvPr>
            <p:ph type="title"/>
          </p:nvPr>
        </p:nvSpPr>
        <p:spPr/>
        <p:txBody>
          <a:bodyPr/>
          <a:lstStyle/>
          <a:p>
            <a:r>
              <a:rPr lang="en-US"/>
              <a:t>Facebook Hashtag Detection - 3 of 3</a:t>
            </a:r>
          </a:p>
        </p:txBody>
      </p:sp>
      <p:graphicFrame>
        <p:nvGraphicFramePr>
          <p:cNvPr id="5" name="Table Placeholder 4">
            <a:extLst>
              <a:ext uri="{FF2B5EF4-FFF2-40B4-BE49-F238E27FC236}">
                <a16:creationId xmlns:a16="http://schemas.microsoft.com/office/drawing/2014/main" id="{25B08205-9D4B-4914-84A7-0033E5A397B5}"/>
              </a:ext>
            </a:extLst>
          </p:cNvPr>
          <p:cNvGraphicFramePr>
            <a:graphicFrameLocks noGrp="1"/>
          </p:cNvGraphicFramePr>
          <p:nvPr>
            <p:ph type="tbl" sz="quarter" idx="13"/>
            <p:extLst>
              <p:ext uri="{D42A27DB-BD31-4B8C-83A1-F6EECF244321}">
                <p14:modId xmlns:p14="http://schemas.microsoft.com/office/powerpoint/2010/main" val="64344886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187451500"/>
                    </a:ext>
                  </a:extLst>
                </a:gridCol>
                <a:gridCol w="1234440">
                  <a:extLst>
                    <a:ext uri="{9D8B030D-6E8A-4147-A177-3AD203B41FA5}">
                      <a16:colId xmlns:a16="http://schemas.microsoft.com/office/drawing/2014/main" val="1520005415"/>
                    </a:ext>
                  </a:extLst>
                </a:gridCol>
                <a:gridCol w="1234440">
                  <a:extLst>
                    <a:ext uri="{9D8B030D-6E8A-4147-A177-3AD203B41FA5}">
                      <a16:colId xmlns:a16="http://schemas.microsoft.com/office/drawing/2014/main" val="671825316"/>
                    </a:ext>
                  </a:extLst>
                </a:gridCol>
                <a:gridCol w="1234440">
                  <a:extLst>
                    <a:ext uri="{9D8B030D-6E8A-4147-A177-3AD203B41FA5}">
                      <a16:colId xmlns:a16="http://schemas.microsoft.com/office/drawing/2014/main" val="3653113170"/>
                    </a:ext>
                  </a:extLst>
                </a:gridCol>
                <a:gridCol w="1234440">
                  <a:extLst>
                    <a:ext uri="{9D8B030D-6E8A-4147-A177-3AD203B41FA5}">
                      <a16:colId xmlns:a16="http://schemas.microsoft.com/office/drawing/2014/main" val="283226850"/>
                    </a:ext>
                  </a:extLst>
                </a:gridCol>
                <a:gridCol w="1234440">
                  <a:extLst>
                    <a:ext uri="{9D8B030D-6E8A-4147-A177-3AD203B41FA5}">
                      <a16:colId xmlns:a16="http://schemas.microsoft.com/office/drawing/2014/main" val="189103144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Hashtag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 per Post</a:t>
                      </a:r>
                    </a:p>
                  </a:txBody>
                  <a:tcPr/>
                </a:tc>
                <a:extLst>
                  <a:ext uri="{0D108BD9-81ED-4DB2-BD59-A6C34878D82A}">
                    <a16:rowId xmlns:a16="http://schemas.microsoft.com/office/drawing/2014/main" val="272426141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#Nissan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extLst>
                  <a:ext uri="{0D108BD9-81ED-4DB2-BD59-A6C34878D82A}">
                    <a16:rowId xmlns:a16="http://schemas.microsoft.com/office/drawing/2014/main" val="157301687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#Renta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a:t>
                      </a:r>
                    </a:p>
                  </a:txBody>
                  <a:tcPr/>
                </a:tc>
                <a:extLst>
                  <a:ext uri="{0D108BD9-81ED-4DB2-BD59-A6C34878D82A}">
                    <a16:rowId xmlns:a16="http://schemas.microsoft.com/office/drawing/2014/main" val="43632655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#app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extLst>
                  <a:ext uri="{0D108BD9-81ED-4DB2-BD59-A6C34878D82A}">
                    <a16:rowId xmlns:a16="http://schemas.microsoft.com/office/drawing/2014/main" val="210971297"/>
                  </a:ext>
                </a:extLst>
              </a:tr>
            </a:tbl>
          </a:graphicData>
        </a:graphic>
      </p:graphicFrame>
      <p:sp>
        <p:nvSpPr>
          <p:cNvPr id="4" name="Text Placeholder 3">
            <a:extLst>
              <a:ext uri="{FF2B5EF4-FFF2-40B4-BE49-F238E27FC236}">
                <a16:creationId xmlns:a16="http://schemas.microsoft.com/office/drawing/2014/main" id="{0E231730-74FA-460F-A63D-B0883A60B3F4}"/>
              </a:ext>
            </a:extLst>
          </p:cNvPr>
          <p:cNvSpPr>
            <a:spLocks noGrp="1"/>
          </p:cNvSpPr>
          <p:nvPr>
            <p:ph type="body" sz="quarter" idx="14"/>
          </p:nvPr>
        </p:nvSpPr>
        <p:spPr/>
        <p:txBody>
          <a:bodyPr/>
          <a:lstStyle/>
          <a:p>
            <a:r>
              <a:rPr lang="en-US"/>
              <a:t>02/20/2018 - 02/26/2018</a:t>
            </a:r>
          </a:p>
        </p:txBody>
      </p:sp>
    </p:spTree>
    <p:extLst>
      <p:ext uri="{BB962C8B-B14F-4D97-AF65-F5344CB8AC3E}">
        <p14:creationId xmlns:p14="http://schemas.microsoft.com/office/powerpoint/2010/main" val="2606448736"/>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E6F488-F1B4-45B9-ADFA-2551560675E8}"/>
              </a:ext>
            </a:extLst>
          </p:cNvPr>
          <p:cNvSpPr>
            <a:spLocks noGrp="1"/>
          </p:cNvSpPr>
          <p:nvPr>
            <p:ph type="title"/>
          </p:nvPr>
        </p:nvSpPr>
        <p:spPr/>
        <p:txBody>
          <a:bodyPr/>
          <a:lstStyle/>
          <a:p>
            <a:r>
              <a:rPr lang="en-US"/>
              <a:t>Facebook User Questions By Weekday</a:t>
            </a:r>
          </a:p>
        </p:txBody>
      </p:sp>
      <p:graphicFrame>
        <p:nvGraphicFramePr>
          <p:cNvPr id="6" name="Chart Placeholder 5">
            <a:extLst>
              <a:ext uri="{FF2B5EF4-FFF2-40B4-BE49-F238E27FC236}">
                <a16:creationId xmlns:a16="http://schemas.microsoft.com/office/drawing/2014/main" id="{0B707513-CD03-4195-9FE9-4B5FD1F17658}"/>
              </a:ext>
            </a:extLst>
          </p:cNvPr>
          <p:cNvGraphicFramePr>
            <a:graphicFrameLocks noGrp="1"/>
          </p:cNvGraphicFramePr>
          <p:nvPr>
            <p:ph type="chart" sz="quarter" idx="13"/>
            <p:extLst>
              <p:ext uri="{D42A27DB-BD31-4B8C-83A1-F6EECF244321}">
                <p14:modId xmlns:p14="http://schemas.microsoft.com/office/powerpoint/2010/main" val="65449354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569C54E2-83F6-4B08-9C99-2A7034231236}"/>
              </a:ext>
            </a:extLst>
          </p:cNvPr>
          <p:cNvSpPr>
            <a:spLocks noGrp="1"/>
          </p:cNvSpPr>
          <p:nvPr>
            <p:ph type="body" sz="quarter" idx="14"/>
          </p:nvPr>
        </p:nvSpPr>
        <p:spPr/>
        <p:txBody>
          <a:bodyPr/>
          <a:lstStyle/>
          <a:p>
            <a:r>
              <a:rPr lang="en-US"/>
              <a:t>02/20/2018 - 02/26/2018</a:t>
            </a:r>
          </a:p>
        </p:txBody>
      </p:sp>
      <p:sp>
        <p:nvSpPr>
          <p:cNvPr id="5" name="Footer Placeholder 4">
            <a:extLst>
              <a:ext uri="{FF2B5EF4-FFF2-40B4-BE49-F238E27FC236}">
                <a16:creationId xmlns:a16="http://schemas.microsoft.com/office/drawing/2014/main" id="{E9A2FC5C-CE6E-4163-836A-DFD48DA58BD5}"/>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209427068"/>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1</TotalTime>
  <Words>1438</Words>
  <Application>Microsoft Office PowerPoint</Application>
  <PresentationFormat>On-screen Show (4:3)</PresentationFormat>
  <Paragraphs>718</Paragraphs>
  <Slides>33</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33</vt:i4>
      </vt:variant>
    </vt:vector>
  </HeadingPairs>
  <TitlesOfParts>
    <vt:vector size="36" baseType="lpstr">
      <vt:lpstr>Arial</vt:lpstr>
      <vt:lpstr>Calibri</vt:lpstr>
      <vt:lpstr>quintly_template</vt:lpstr>
      <vt:lpstr>Reporte Facebook</vt:lpstr>
      <vt:lpstr>Facebook Key Metrics Table</vt:lpstr>
      <vt:lpstr>Facebook Fans Total</vt:lpstr>
      <vt:lpstr>Facebook Key Metrics Radar</vt:lpstr>
      <vt:lpstr>Facebook Interaction Rate</vt:lpstr>
      <vt:lpstr>Facebook Fans Change Per Weekday</vt:lpstr>
      <vt:lpstr>Facebook Fans Change</vt:lpstr>
      <vt:lpstr>Facebook Own Posts Table - 1 of 5</vt:lpstr>
      <vt:lpstr>Facebook Own Posts Table - 2 of 5</vt:lpstr>
      <vt:lpstr>Facebook Own Posts Table - 3 of 5</vt:lpstr>
      <vt:lpstr>Facebook Own Posts Table - 4 of 5</vt:lpstr>
      <vt:lpstr>Facebook Own Posts Table - 5 of 5</vt:lpstr>
      <vt:lpstr>Facebook Own Posts</vt:lpstr>
      <vt:lpstr>Facebook Own Posts By Weekday</vt:lpstr>
      <vt:lpstr>Facebook Interaction Rate By Weekday</vt:lpstr>
      <vt:lpstr>Facebook Post Type Distribution Per Profile</vt:lpstr>
      <vt:lpstr>Facebook Interaction Rate By Hour</vt:lpstr>
      <vt:lpstr>Facebook Own Posts By Hour</vt:lpstr>
      <vt:lpstr>Facebook Interaction Rate By Post Type</vt:lpstr>
      <vt:lpstr>Facebook Interactions Distribution</vt:lpstr>
      <vt:lpstr>Facebook Key Influencers</vt:lpstr>
      <vt:lpstr>Facebook User Posts Table - 1 of 5</vt:lpstr>
      <vt:lpstr>Facebook User Posts Table - 2 of 5</vt:lpstr>
      <vt:lpstr>Facebook User Posts Table - 3 of 5</vt:lpstr>
      <vt:lpstr>Facebook User Posts Table - 4 of 5</vt:lpstr>
      <vt:lpstr>Facebook User Posts Table - 5 of 5</vt:lpstr>
      <vt:lpstr>Facebook Questions Table - 1 of 2</vt:lpstr>
      <vt:lpstr>Facebook Questions Table - 2 of 2</vt:lpstr>
      <vt:lpstr>Facebook Response Times</vt:lpstr>
      <vt:lpstr>Facebook Hashtag Detection - 1 of 3</vt:lpstr>
      <vt:lpstr>Facebook Hashtag Detection - 2 of 3</vt:lpstr>
      <vt:lpstr>Facebook Hashtag Detection - 3 of 3</vt:lpstr>
      <vt:lpstr>Facebook User Questions By Weekday</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Reporte Facebook</dc:title>
  <dc:creator>Administrator</dc:creator>
  <cp:lastModifiedBy>Administrator</cp:lastModifiedBy>
  <cp:revision>1</cp:revision>
  <dcterms:created xsi:type="dcterms:W3CDTF">2018-02-28T15:49:07Z</dcterms:created>
  <dcterms:modified xsi:type="dcterms:W3CDTF">2018-02-28T15:50:19Z</dcterms:modified>
</cp:coreProperties>
</file>