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맑은 고딕" panose="020B0503020000020004" pitchFamily="34" charset="-127"/>
      <p:regular r:id="rId18"/>
      <p:bold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Valencia CF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43150</c:v>
                </c:pt>
                <c:pt idx="1">
                  <c:v>43151</c:v>
                </c:pt>
                <c:pt idx="2">
                  <c:v>43152</c:v>
                </c:pt>
                <c:pt idx="3">
                  <c:v>43153</c:v>
                </c:pt>
                <c:pt idx="4">
                  <c:v>43154</c:v>
                </c:pt>
                <c:pt idx="5">
                  <c:v>43155</c:v>
                </c:pt>
                <c:pt idx="6">
                  <c:v>43156</c:v>
                </c:pt>
                <c:pt idx="7">
                  <c:v>43157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45263</c:v>
                </c:pt>
                <c:pt idx="1">
                  <c:v>45307</c:v>
                </c:pt>
                <c:pt idx="2">
                  <c:v>45368</c:v>
                </c:pt>
                <c:pt idx="3">
                  <c:v>45418</c:v>
                </c:pt>
                <c:pt idx="4">
                  <c:v>45454</c:v>
                </c:pt>
                <c:pt idx="5">
                  <c:v>45497</c:v>
                </c:pt>
                <c:pt idx="6">
                  <c:v>45548</c:v>
                </c:pt>
                <c:pt idx="7">
                  <c:v>45615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42-4AA3-B5E5-31B5228F61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216200"/>
        <c:axId val="248213248"/>
      </c:lineChart>
      <c:dateAx>
        <c:axId val="248216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213248"/>
        <c:crosses val="autoZero"/>
        <c:auto val="1"/>
        <c:lblOffset val="100"/>
        <c:baseTimeUnit val="days"/>
      </c:dateAx>
      <c:valAx>
        <c:axId val="248213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216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Valencia CF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07-4CAE-9EB1-D44300412F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8567184"/>
        <c:axId val="248567512"/>
      </c:radarChart>
      <c:catAx>
        <c:axId val="248567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567512"/>
        <c:crosses val="autoZero"/>
        <c:auto val="1"/>
        <c:lblAlgn val="ctr"/>
        <c:lblOffset val="100"/>
        <c:noMultiLvlLbl val="0"/>
      </c:catAx>
      <c:valAx>
        <c:axId val="248567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567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Valencia CF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46</c:v>
                </c:pt>
                <c:pt idx="1">
                  <c:v>44</c:v>
                </c:pt>
                <c:pt idx="2">
                  <c:v>61</c:v>
                </c:pt>
                <c:pt idx="3">
                  <c:v>50</c:v>
                </c:pt>
                <c:pt idx="4">
                  <c:v>36</c:v>
                </c:pt>
                <c:pt idx="5">
                  <c:v>43</c:v>
                </c:pt>
                <c:pt idx="6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F2-4E14-9FDE-3A16B6E2AE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2062384"/>
        <c:axId val="252062712"/>
      </c:barChart>
      <c:catAx>
        <c:axId val="252062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062712"/>
        <c:crosses val="autoZero"/>
        <c:auto val="1"/>
        <c:lblAlgn val="ctr"/>
        <c:lblOffset val="100"/>
        <c:noMultiLvlLbl val="0"/>
      </c:catAx>
      <c:valAx>
        <c:axId val="252062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062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Valencia CF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43150</c:v>
                </c:pt>
                <c:pt idx="1">
                  <c:v>43151</c:v>
                </c:pt>
                <c:pt idx="2">
                  <c:v>43152</c:v>
                </c:pt>
                <c:pt idx="3">
                  <c:v>43153</c:v>
                </c:pt>
                <c:pt idx="4">
                  <c:v>43154</c:v>
                </c:pt>
                <c:pt idx="5">
                  <c:v>43155</c:v>
                </c:pt>
                <c:pt idx="6">
                  <c:v>43156</c:v>
                </c:pt>
                <c:pt idx="7">
                  <c:v>43157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3894</c:v>
                </c:pt>
                <c:pt idx="1">
                  <c:v>3894</c:v>
                </c:pt>
                <c:pt idx="2">
                  <c:v>3892</c:v>
                </c:pt>
                <c:pt idx="3">
                  <c:v>3895</c:v>
                </c:pt>
                <c:pt idx="4">
                  <c:v>3898</c:v>
                </c:pt>
                <c:pt idx="5">
                  <c:v>3898</c:v>
                </c:pt>
                <c:pt idx="6">
                  <c:v>3897</c:v>
                </c:pt>
                <c:pt idx="7">
                  <c:v>3900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61-4EBB-A3C5-3D6D751FC2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713752"/>
        <c:axId val="299719328"/>
      </c:lineChart>
      <c:dateAx>
        <c:axId val="299713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719328"/>
        <c:crosses val="autoZero"/>
        <c:auto val="1"/>
        <c:lblOffset val="100"/>
        <c:baseTimeUnit val="days"/>
      </c:dateAx>
      <c:valAx>
        <c:axId val="299719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713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Valencia CF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43150</c:v>
                </c:pt>
                <c:pt idx="1">
                  <c:v>43151</c:v>
                </c:pt>
                <c:pt idx="2">
                  <c:v>43152</c:v>
                </c:pt>
                <c:pt idx="3">
                  <c:v>43153</c:v>
                </c:pt>
                <c:pt idx="4">
                  <c:v>43154</c:v>
                </c:pt>
                <c:pt idx="5">
                  <c:v>43155</c:v>
                </c:pt>
                <c:pt idx="6">
                  <c:v>43156</c:v>
                </c:pt>
                <c:pt idx="7">
                  <c:v>43157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13804579</c:v>
                </c:pt>
                <c:pt idx="1">
                  <c:v>13819516</c:v>
                </c:pt>
                <c:pt idx="2">
                  <c:v>13828627</c:v>
                </c:pt>
                <c:pt idx="3">
                  <c:v>13842634</c:v>
                </c:pt>
                <c:pt idx="4">
                  <c:v>13853085</c:v>
                </c:pt>
                <c:pt idx="5">
                  <c:v>13864938</c:v>
                </c:pt>
                <c:pt idx="6">
                  <c:v>13874537</c:v>
                </c:pt>
                <c:pt idx="7">
                  <c:v>13892178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04-467B-963B-B3AB25A9AB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731808"/>
        <c:axId val="300733448"/>
      </c:lineChart>
      <c:dateAx>
        <c:axId val="300731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733448"/>
        <c:crosses val="autoZero"/>
        <c:auto val="1"/>
        <c:lblOffset val="100"/>
        <c:baseTimeUnit val="days"/>
      </c:dateAx>
      <c:valAx>
        <c:axId val="300733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731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Valencia CF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43150</c:v>
                </c:pt>
                <c:pt idx="1">
                  <c:v>43151</c:v>
                </c:pt>
                <c:pt idx="2">
                  <c:v>43152</c:v>
                </c:pt>
                <c:pt idx="3">
                  <c:v>43153</c:v>
                </c:pt>
                <c:pt idx="4">
                  <c:v>43154</c:v>
                </c:pt>
                <c:pt idx="5">
                  <c:v>43155</c:v>
                </c:pt>
                <c:pt idx="6">
                  <c:v>43156</c:v>
                </c:pt>
                <c:pt idx="7">
                  <c:v>43157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57501</c:v>
                </c:pt>
                <c:pt idx="1">
                  <c:v>15273</c:v>
                </c:pt>
                <c:pt idx="2">
                  <c:v>10918</c:v>
                </c:pt>
                <c:pt idx="3">
                  <c:v>13688</c:v>
                </c:pt>
                <c:pt idx="4">
                  <c:v>10416</c:v>
                </c:pt>
                <c:pt idx="5">
                  <c:v>11375</c:v>
                </c:pt>
                <c:pt idx="6">
                  <c:v>9466</c:v>
                </c:pt>
                <c:pt idx="7">
                  <c:v>17300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80-4FEE-8979-F24C78C7CB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732792"/>
        <c:axId val="300733120"/>
      </c:lineChart>
      <c:dateAx>
        <c:axId val="300732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733120"/>
        <c:crosses val="autoZero"/>
        <c:auto val="1"/>
        <c:lblOffset val="100"/>
        <c:baseTimeUnit val="days"/>
      </c:dateAx>
      <c:valAx>
        <c:axId val="300733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732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Valencia CF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43150</c:v>
                </c:pt>
                <c:pt idx="1">
                  <c:v>43151</c:v>
                </c:pt>
                <c:pt idx="2">
                  <c:v>43152</c:v>
                </c:pt>
                <c:pt idx="3">
                  <c:v>43153</c:v>
                </c:pt>
                <c:pt idx="4">
                  <c:v>43154</c:v>
                </c:pt>
                <c:pt idx="5">
                  <c:v>43155</c:v>
                </c:pt>
                <c:pt idx="6">
                  <c:v>43156</c:v>
                </c:pt>
                <c:pt idx="7">
                  <c:v>43157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14.6799</c:v>
                </c:pt>
                <c:pt idx="1">
                  <c:v>3.8972000000000002</c:v>
                </c:pt>
                <c:pt idx="2">
                  <c:v>2.7845</c:v>
                </c:pt>
                <c:pt idx="3">
                  <c:v>3.4901</c:v>
                </c:pt>
                <c:pt idx="4">
                  <c:v>2.6551</c:v>
                </c:pt>
                <c:pt idx="5">
                  <c:v>2.8988</c:v>
                </c:pt>
                <c:pt idx="6">
                  <c:v>2.4117000000000002</c:v>
                </c:pt>
                <c:pt idx="7">
                  <c:v>4.4076000000000004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7D-4449-81BB-9E9C2A0C28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173224"/>
        <c:axId val="307172240"/>
      </c:lineChart>
      <c:dateAx>
        <c:axId val="307173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172240"/>
        <c:crosses val="autoZero"/>
        <c:auto val="1"/>
        <c:lblOffset val="100"/>
        <c:baseTimeUnit val="days"/>
      </c:dateAx>
      <c:valAx>
        <c:axId val="307172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173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Valencia CF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43150</c:v>
                </c:pt>
                <c:pt idx="1">
                  <c:v>43151</c:v>
                </c:pt>
                <c:pt idx="2">
                  <c:v>43152</c:v>
                </c:pt>
                <c:pt idx="3">
                  <c:v>43153</c:v>
                </c:pt>
                <c:pt idx="4">
                  <c:v>43154</c:v>
                </c:pt>
                <c:pt idx="5">
                  <c:v>43155</c:v>
                </c:pt>
                <c:pt idx="6">
                  <c:v>43156</c:v>
                </c:pt>
                <c:pt idx="7">
                  <c:v>43157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0.89060773480663002</c:v>
                </c:pt>
                <c:pt idx="1">
                  <c:v>1.2962349563872999</c:v>
                </c:pt>
                <c:pt idx="2">
                  <c:v>0.30218144120696</c:v>
                </c:pt>
                <c:pt idx="3">
                  <c:v>0.90322296389310996</c:v>
                </c:pt>
                <c:pt idx="4">
                  <c:v>0.40496522581213001</c:v>
                </c:pt>
                <c:pt idx="5">
                  <c:v>0.40021990104452998</c:v>
                </c:pt>
                <c:pt idx="6">
                  <c:v>0.31193708536532</c:v>
                </c:pt>
                <c:pt idx="7">
                  <c:v>0.79199666527720003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3F-4694-AAC7-543FAD364F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176832"/>
        <c:axId val="307178144"/>
      </c:lineChart>
      <c:dateAx>
        <c:axId val="307176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178144"/>
        <c:crosses val="autoZero"/>
        <c:auto val="1"/>
        <c:lblOffset val="100"/>
        <c:baseTimeUnit val="days"/>
      </c:dateAx>
      <c:valAx>
        <c:axId val="307178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176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Valencia CF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43150</c:v>
                </c:pt>
                <c:pt idx="1">
                  <c:v>43151</c:v>
                </c:pt>
                <c:pt idx="2">
                  <c:v>43152</c:v>
                </c:pt>
                <c:pt idx="3">
                  <c:v>43153</c:v>
                </c:pt>
                <c:pt idx="4">
                  <c:v>43154</c:v>
                </c:pt>
                <c:pt idx="5">
                  <c:v>43155</c:v>
                </c:pt>
                <c:pt idx="6">
                  <c:v>43156</c:v>
                </c:pt>
                <c:pt idx="7">
                  <c:v>43157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0.10290000000000001</c:v>
                </c:pt>
                <c:pt idx="1">
                  <c:v>0.14979999999999999</c:v>
                </c:pt>
                <c:pt idx="2">
                  <c:v>3.49E-2</c:v>
                </c:pt>
                <c:pt idx="3">
                  <c:v>0.1045</c:v>
                </c:pt>
                <c:pt idx="4">
                  <c:v>4.6899999999999997E-2</c:v>
                </c:pt>
                <c:pt idx="5">
                  <c:v>4.6399999999999997E-2</c:v>
                </c:pt>
                <c:pt idx="6">
                  <c:v>3.6200000000000003E-2</c:v>
                </c:pt>
                <c:pt idx="7">
                  <c:v>9.1999999999999998E-2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95-49E9-B623-07681911FD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970656"/>
        <c:axId val="306964752"/>
      </c:lineChart>
      <c:dateAx>
        <c:axId val="306970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964752"/>
        <c:crosses val="autoZero"/>
        <c:auto val="1"/>
        <c:lblOffset val="100"/>
        <c:baseTimeUnit val="days"/>
      </c:dateAx>
      <c:valAx>
        <c:axId val="306964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970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B68B8-008C-4DA9-91F7-CCF736DBF8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9F95FA-48A8-4395-B5FE-DDC98C40A7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061834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BA979-1408-4040-9BB8-5D1EA51CF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8231A8-FB0C-40AB-83DF-6B5B1116B5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48082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53D4EB-2D89-4E51-9DA1-BE9DADC15C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E32903-C8E2-4486-B2ED-F6DA62B56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374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CF3B8-4F67-457B-8548-B11AC0B41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112709-9E84-402F-994F-457451F23D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02580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483937-08F2-4961-B8A9-5F1D405E24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098FB0-FE64-4EBA-8E8C-A583EFE2D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220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ABB25-AAF7-443D-9492-DF461C1BF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4E9547-3CEE-4245-A1A3-E73D141737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58025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5492368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19270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33545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46310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2301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14435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06550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55366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74156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71895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333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88225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781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Valencia CF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1.0586%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5.2965%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7409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284614-6342-4F6A-B220-088BFED647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</p:spTree>
    <p:extLst>
      <p:ext uri="{BB962C8B-B14F-4D97-AF65-F5344CB8AC3E}">
        <p14:creationId xmlns:p14="http://schemas.microsoft.com/office/powerpoint/2010/main" val="1057314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3BDD7-5E3F-41FB-8969-5C9181AD0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BD1EB8-7196-4E16-8442-D7A07B5FB6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96059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C56430-A23B-47D3-825D-8A8BB7F043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38DFB-D438-4F8C-8AB9-26ACBD4BA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318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EECE6-276B-4856-9B5F-E02CC716B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AA555B-AA95-4B6A-B976-A787FCD872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8811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DD91BD-3003-48A3-A680-C61EC864BE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ADBC5A-E2BC-4511-88D7-AEC119FCA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96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7F16E-8AE7-4F49-A345-CA62410B4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5B70B9-D090-4F0E-B072-DB3D6D5CBC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37169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261967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5053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84222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39312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36666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1073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5352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352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Valencia CF - 2018-02-21 17:32:24</a:t>
                      </a:r>
                      <a:r>
                        <a:rPr lang="en-US" sz="1000"/>
                        <a:t>
Andreas i Gabriel aprenen valencià amb Lato i Jaume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0.7649%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016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Valencia CF - 2018-02-19 13:41:43</a:t>
                      </a:r>
                      <a:r>
                        <a:rPr lang="en-US" sz="1000"/>
                        <a:t>
MEJORES MOMENTOS  KANGIN LEE </a:t>
                      </a:r>
                      <a:r>
                        <a:rPr lang="ko-KR" altLang="en-US" sz="1000"/>
                        <a:t>이강인  </a:t>
                      </a:r>
                      <a:r>
                        <a:rPr lang="en-US" altLang="ko-KR" sz="1000"/>
                        <a:t>17 </a:t>
                      </a:r>
                      <a:r>
                        <a:rPr lang="en-US" sz="1000"/>
                        <a:t>CUMPLEAÑOS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0.5899%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833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Valencia CF - 2018-02-19 08:36:09</a:t>
                      </a:r>
                      <a:r>
                        <a:rPr lang="en-US" sz="1000"/>
                        <a:t>
THE UNKNOWN STORY OF GABRIEL PAULISTA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846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Valencia CF - 2018-02-25 19:07:40</a:t>
                      </a:r>
                      <a:r>
                        <a:rPr lang="es-ES" sz="1000"/>
                        <a:t>
SANTI MINA Y ZAZA: DOS AMIGOS CON MUCHO GOL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0.5028%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856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Valencia CF - 2018-02-19 13:24:41</a:t>
                      </a:r>
                      <a:r>
                        <a:rPr lang="en-US" sz="1000"/>
                        <a:t>
KANGIN LEE </a:t>
                      </a:r>
                      <a:r>
                        <a:rPr lang="ko-KR" altLang="en-US" sz="1000"/>
                        <a:t>이강인 </a:t>
                      </a:r>
                      <a:r>
                        <a:rPr lang="en-US" sz="1000"/>
                        <a:t>TOP 5 GOALS | VALENCIA CF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469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Valencia CF - 2018-02-21 17:16:44</a:t>
                      </a:r>
                      <a:r>
                        <a:rPr lang="en-US" sz="1000"/>
                        <a:t>
🔴📹 RUEDA DE PRENSA DE MATEU ALEMANY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438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Valencia CF - 2018-02-23 06:56:11</a:t>
                      </a:r>
                      <a:r>
                        <a:rPr lang="en-US" sz="1000"/>
                        <a:t>
RP COQUELIN PREVIA VALENCIA CF - REAL SOCIEDAD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0.1254%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787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Valencia CF - 2018-02-23 12:19:32</a:t>
                      </a:r>
                      <a:r>
                        <a:rPr lang="en-US" sz="1000"/>
                        <a:t>
🔴📹 RUEDA DE PRENSA DE MARCELINO GARCÍA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049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Valencia CF - 2018-02-25 19:12:33</a:t>
                      </a:r>
                      <a:r>
                        <a:rPr lang="en-US" sz="1000"/>
                        <a:t>
🔴📹 RUEDA DE PRENSA DE MARCELINO GARCÍA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9226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4C5CF1-F381-4586-8D0B-287DD660F6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</p:spTree>
    <p:extLst>
      <p:ext uri="{BB962C8B-B14F-4D97-AF65-F5344CB8AC3E}">
        <p14:creationId xmlns:p14="http://schemas.microsoft.com/office/powerpoint/2010/main" val="3197180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C689A-49E9-49B5-BFBD-27367EB1C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E2CBA8-9B15-4277-A895-E19AAB54DA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67072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E6B6FF-88E2-4C04-9A83-BF8709183B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6E8E7-0032-4D1B-9679-EDA436899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5132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D436D-17C7-477E-B381-9BAC91C86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B58C95-6D9B-44D7-B6DD-BB29B1EFBD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85043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A88115-478A-4421-9198-7837842FB0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2C0BC-4DEE-4172-B008-B6FF86244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642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E2CC0-0346-40EB-B54E-31BC31C56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4E2517-04AC-47DD-A787-64FF4D4A6B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42631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909B11-B039-40A1-9DC3-2C0F803E93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E9913E-8C5F-49F1-8265-C37606F86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454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6D695-367F-44B3-9BC0-708740061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ECBADF-EBAD-463F-8CF2-97BE46ED45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61329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3669A6-1BF1-4EE3-B61E-B5D59A5491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9AF30B-6941-4404-A2B2-4F39812D2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7199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F78FC-26D9-437E-8C2A-27160FD9B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D34917-D297-41FA-AA9C-48DDA24FEB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97398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B279D7-CEDE-4FC8-80CF-E454D9EB5D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747E2-D046-4227-85F3-D89106254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801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255</Words>
  <Application>Microsoft Office PowerPoint</Application>
  <PresentationFormat>On-screen Show (4:3)</PresentationFormat>
  <Paragraphs>127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맑은 고딕</vt:lpstr>
      <vt:lpstr>quintly_template</vt:lpstr>
      <vt:lpstr>Reporte YouTube</vt:lpstr>
      <vt:lpstr>Youtube Subscribers Total</vt:lpstr>
      <vt:lpstr>Youtube Key Metrics Radar</vt:lpstr>
      <vt:lpstr>Youtube Key Metrics Table</vt:lpstr>
      <vt:lpstr>Youtube Subscribers Change Per Weekday</vt:lpstr>
      <vt:lpstr>Youtube Videos Total</vt:lpstr>
      <vt:lpstr>Youtube Videos Table</vt:lpstr>
      <vt:lpstr>Youtube Video Views Total</vt:lpstr>
      <vt:lpstr>Youtube Video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2018-02-27T11:14:38Z</dcterms:created>
  <dcterms:modified xsi:type="dcterms:W3CDTF">2018-02-27T11:15:12Z</dcterms:modified>
</cp:coreProperties>
</file>