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charts/chart13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charts/chart14.xml" ContentType="application/vnd.openxmlformats-officedocument.drawingml.chart+xml"/>
  <Override PartName="/ppt/charts/style14.xml" ContentType="application/vnd.ms-office.chartstyle+xml"/>
  <Override PartName="/ppt/charts/colors14.xml" ContentType="application/vnd.ms-office.chartcolorstyle+xml"/>
  <Override PartName="/ppt/charts/chart15.xml" ContentType="application/vnd.openxmlformats-officedocument.drawingml.chart+xml"/>
  <Override PartName="/ppt/charts/style15.xml" ContentType="application/vnd.ms-office.chartstyle+xml"/>
  <Override PartName="/ppt/charts/colors15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28"/>
      <p:bold r:id="rId29"/>
      <p:italic r:id="rId30"/>
      <p:boldItalic r:id="rId3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4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2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1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font" Target="fonts/font3.fntdata"/><Relationship Id="rId35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2.xlsx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3.xlsx"/><Relationship Id="rId2" Type="http://schemas.microsoft.com/office/2011/relationships/chartColorStyle" Target="colors14.xml"/><Relationship Id="rId1" Type="http://schemas.microsoft.com/office/2011/relationships/chartStyle" Target="style14.xml"/></Relationships>
</file>

<file path=ppt/charts/_rels/chart1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4.xlsx"/><Relationship Id="rId2" Type="http://schemas.microsoft.com/office/2011/relationships/chartColorStyle" Target="colors15.xml"/><Relationship Id="rId1" Type="http://schemas.microsoft.com/office/2011/relationships/chartStyle" Target="style15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Valencia CF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Sheet1!$A$2:$A$9</c:f>
              <c:numCache>
                <c:formatCode>m/d/yyyy</c:formatCode>
                <c:ptCount val="8"/>
                <c:pt idx="0">
                  <c:v>43150</c:v>
                </c:pt>
                <c:pt idx="1">
                  <c:v>43151</c:v>
                </c:pt>
                <c:pt idx="2">
                  <c:v>43152</c:v>
                </c:pt>
                <c:pt idx="3">
                  <c:v>43153</c:v>
                </c:pt>
                <c:pt idx="4">
                  <c:v>43154</c:v>
                </c:pt>
                <c:pt idx="5">
                  <c:v>43155</c:v>
                </c:pt>
                <c:pt idx="6">
                  <c:v>43156</c:v>
                </c:pt>
                <c:pt idx="7">
                  <c:v>43157</c:v>
                </c:pt>
              </c:numCache>
            </c:numRef>
          </c:cat>
          <c:val>
            <c:numRef>
              <c:f>Sheet1!$B$2:$B$9</c:f>
              <c:numCache>
                <c:formatCode>General</c:formatCode>
                <c:ptCount val="8"/>
                <c:pt idx="0">
                  <c:v>3346288</c:v>
                </c:pt>
                <c:pt idx="1">
                  <c:v>3346149</c:v>
                </c:pt>
                <c:pt idx="2">
                  <c:v>3346334</c:v>
                </c:pt>
                <c:pt idx="3">
                  <c:v>3346170</c:v>
                </c:pt>
                <c:pt idx="4">
                  <c:v>3346201</c:v>
                </c:pt>
                <c:pt idx="5">
                  <c:v>3346129</c:v>
                </c:pt>
                <c:pt idx="6">
                  <c:v>3346503</c:v>
                </c:pt>
                <c:pt idx="7">
                  <c:v>3346429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9F8-487A-B7DE-031A4EDFA4B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45071880"/>
        <c:axId val="245072864"/>
      </c:lineChart>
      <c:dateAx>
        <c:axId val="24507188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5072864"/>
        <c:crosses val="autoZero"/>
        <c:auto val="1"/>
        <c:lblOffset val="100"/>
        <c:baseTimeUnit val="days"/>
      </c:dateAx>
      <c:valAx>
        <c:axId val="2450728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50718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Valencia CF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100</c:v>
                </c:pt>
                <c:pt idx="1">
                  <c:v>100</c:v>
                </c:pt>
                <c:pt idx="2">
                  <c:v>100</c:v>
                </c:pt>
                <c:pt idx="3">
                  <c:v>0</c:v>
                </c:pt>
                <c:pt idx="4">
                  <c:v>100</c:v>
                </c:pt>
                <c:pt idx="5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483-40E8-A96D-546FCE43B0E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46813224"/>
        <c:axId val="246811912"/>
      </c:radarChart>
      <c:catAx>
        <c:axId val="2468132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6811912"/>
        <c:crosses val="autoZero"/>
        <c:auto val="1"/>
        <c:lblAlgn val="ctr"/>
        <c:lblOffset val="100"/>
        <c:noMultiLvlLbl val="0"/>
      </c:catAx>
      <c:valAx>
        <c:axId val="2468119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68132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Valencia CF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Sheet1!$A$2:$A$9</c:f>
              <c:numCache>
                <c:formatCode>m/d/yyyy</c:formatCode>
                <c:ptCount val="8"/>
                <c:pt idx="0">
                  <c:v>43150</c:v>
                </c:pt>
                <c:pt idx="1">
                  <c:v>43151</c:v>
                </c:pt>
                <c:pt idx="2">
                  <c:v>43152</c:v>
                </c:pt>
                <c:pt idx="3">
                  <c:v>43153</c:v>
                </c:pt>
                <c:pt idx="4">
                  <c:v>43154</c:v>
                </c:pt>
                <c:pt idx="5">
                  <c:v>43155</c:v>
                </c:pt>
                <c:pt idx="6">
                  <c:v>43156</c:v>
                </c:pt>
                <c:pt idx="7">
                  <c:v>43157</c:v>
                </c:pt>
              </c:numCache>
            </c:numRef>
          </c:cat>
          <c:val>
            <c:numRef>
              <c:f>Sheet1!$B$2:$B$9</c:f>
              <c:numCache>
                <c:formatCode>General</c:formatCode>
                <c:ptCount val="8"/>
                <c:pt idx="0">
                  <c:v>9.3612560250478007E-3</c:v>
                </c:pt>
                <c:pt idx="1">
                  <c:v>8.6515582666759992E-3</c:v>
                </c:pt>
                <c:pt idx="2">
                  <c:v>1.1846128237625E-2</c:v>
                </c:pt>
                <c:pt idx="3">
                  <c:v>9.9813164101208995E-3</c:v>
                </c:pt>
                <c:pt idx="4">
                  <c:v>9.5930141340062995E-3</c:v>
                </c:pt>
                <c:pt idx="5">
                  <c:v>6.4053426335322003E-3</c:v>
                </c:pt>
                <c:pt idx="6">
                  <c:v>1.8891874472757999E-2</c:v>
                </c:pt>
                <c:pt idx="7">
                  <c:v>5.2165905337579997E-3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149-40FC-8333-95507E4250D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94472744"/>
        <c:axId val="294476352"/>
      </c:lineChart>
      <c:dateAx>
        <c:axId val="29447274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4476352"/>
        <c:crosses val="autoZero"/>
        <c:auto val="1"/>
        <c:lblOffset val="100"/>
        <c:baseTimeUnit val="days"/>
      </c:dateAx>
      <c:valAx>
        <c:axId val="2944763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44727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Valencia CF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12</c:v>
                </c:pt>
                <c:pt idx="1">
                  <c:v>-139</c:v>
                </c:pt>
                <c:pt idx="2">
                  <c:v>185</c:v>
                </c:pt>
                <c:pt idx="3">
                  <c:v>-164</c:v>
                </c:pt>
                <c:pt idx="4">
                  <c:v>31</c:v>
                </c:pt>
                <c:pt idx="5">
                  <c:v>-72</c:v>
                </c:pt>
                <c:pt idx="6">
                  <c:v>374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E68-4047-90E6-AFB28EC1660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46808960"/>
        <c:axId val="246809288"/>
      </c:barChart>
      <c:catAx>
        <c:axId val="2468089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6809288"/>
        <c:crosses val="autoZero"/>
        <c:auto val="1"/>
        <c:lblAlgn val="ctr"/>
        <c:lblOffset val="100"/>
        <c:noMultiLvlLbl val="0"/>
      </c:catAx>
      <c:valAx>
        <c:axId val="2468092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68089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Valencia CF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Sheet1!$A$2:$A$9</c:f>
              <c:numCache>
                <c:formatCode>m/d/yyyy</c:formatCode>
                <c:ptCount val="8"/>
                <c:pt idx="0">
                  <c:v>43150</c:v>
                </c:pt>
                <c:pt idx="1">
                  <c:v>43151</c:v>
                </c:pt>
                <c:pt idx="2">
                  <c:v>43152</c:v>
                </c:pt>
                <c:pt idx="3">
                  <c:v>43153</c:v>
                </c:pt>
                <c:pt idx="4">
                  <c:v>43154</c:v>
                </c:pt>
                <c:pt idx="5">
                  <c:v>43155</c:v>
                </c:pt>
                <c:pt idx="6">
                  <c:v>43156</c:v>
                </c:pt>
                <c:pt idx="7">
                  <c:v>43157</c:v>
                </c:pt>
              </c:numCache>
            </c:numRef>
          </c:cat>
          <c:val>
            <c:numRef>
              <c:f>Sheet1!$B$2:$B$9</c:f>
              <c:numCache>
                <c:formatCode>General</c:formatCode>
                <c:ptCount val="8"/>
                <c:pt idx="0">
                  <c:v>97</c:v>
                </c:pt>
                <c:pt idx="1">
                  <c:v>-139</c:v>
                </c:pt>
                <c:pt idx="2">
                  <c:v>185</c:v>
                </c:pt>
                <c:pt idx="3">
                  <c:v>-164</c:v>
                </c:pt>
                <c:pt idx="4">
                  <c:v>31</c:v>
                </c:pt>
                <c:pt idx="5">
                  <c:v>-72</c:v>
                </c:pt>
                <c:pt idx="6">
                  <c:v>374</c:v>
                </c:pt>
                <c:pt idx="7">
                  <c:v>-74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0B6-47BA-9B10-A08D1A0E949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94477992"/>
        <c:axId val="294478320"/>
      </c:lineChart>
      <c:dateAx>
        <c:axId val="29447799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4478320"/>
        <c:crosses val="autoZero"/>
        <c:auto val="1"/>
        <c:lblOffset val="100"/>
        <c:baseTimeUnit val="days"/>
      </c:dateAx>
      <c:valAx>
        <c:axId val="2944783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44779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Valencia CF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Sheet1!$A$2:$A$9</c:f>
              <c:numCache>
                <c:formatCode>m/d/yyyy</c:formatCode>
                <c:ptCount val="8"/>
                <c:pt idx="0">
                  <c:v>43150</c:v>
                </c:pt>
                <c:pt idx="1">
                  <c:v>43151</c:v>
                </c:pt>
                <c:pt idx="2">
                  <c:v>43152</c:v>
                </c:pt>
                <c:pt idx="3">
                  <c:v>43153</c:v>
                </c:pt>
                <c:pt idx="4">
                  <c:v>43154</c:v>
                </c:pt>
                <c:pt idx="5">
                  <c:v>43155</c:v>
                </c:pt>
                <c:pt idx="6">
                  <c:v>43156</c:v>
                </c:pt>
                <c:pt idx="7">
                  <c:v>43157</c:v>
                </c:pt>
              </c:numCache>
            </c:numRef>
          </c:cat>
          <c:val>
            <c:numRef>
              <c:f>Sheet1!$B$2:$B$9</c:f>
              <c:numCache>
                <c:formatCode>General</c:formatCode>
                <c:ptCount val="8"/>
                <c:pt idx="0">
                  <c:v>4</c:v>
                </c:pt>
                <c:pt idx="1">
                  <c:v>4</c:v>
                </c:pt>
                <c:pt idx="2">
                  <c:v>5</c:v>
                </c:pt>
                <c:pt idx="3">
                  <c:v>2</c:v>
                </c:pt>
                <c:pt idx="4">
                  <c:v>3</c:v>
                </c:pt>
                <c:pt idx="5">
                  <c:v>3</c:v>
                </c:pt>
                <c:pt idx="6">
                  <c:v>11</c:v>
                </c:pt>
                <c:pt idx="7">
                  <c:v>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2FF-4E36-B937-6BD99AAD32F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61905024"/>
        <c:axId val="361905680"/>
      </c:lineChart>
      <c:dateAx>
        <c:axId val="36190502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1905680"/>
        <c:crosses val="autoZero"/>
        <c:auto val="1"/>
        <c:lblOffset val="100"/>
        <c:baseTimeUnit val="days"/>
      </c:dateAx>
      <c:valAx>
        <c:axId val="3619056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19050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Valencia CF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11</c:v>
                </c:pt>
                <c:pt idx="1">
                  <c:v>4</c:v>
                </c:pt>
                <c:pt idx="2">
                  <c:v>5</c:v>
                </c:pt>
                <c:pt idx="3">
                  <c:v>2</c:v>
                </c:pt>
                <c:pt idx="4">
                  <c:v>3</c:v>
                </c:pt>
                <c:pt idx="5">
                  <c:v>3</c:v>
                </c:pt>
                <c:pt idx="6">
                  <c:v>11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B7E-40E5-BAC4-BDAA5E6DCD2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61882064"/>
        <c:axId val="361883376"/>
      </c:barChart>
      <c:catAx>
        <c:axId val="3618820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1883376"/>
        <c:crosses val="autoZero"/>
        <c:auto val="1"/>
        <c:lblAlgn val="ctr"/>
        <c:lblOffset val="100"/>
        <c:noMultiLvlLbl val="0"/>
      </c:catAx>
      <c:valAx>
        <c:axId val="3618833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18820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Valencia CF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6.7237277063602E-3</c:v>
                </c:pt>
                <c:pt idx="1">
                  <c:v>8.6511963155166995E-3</c:v>
                </c:pt>
                <c:pt idx="2">
                  <c:v>1.1845714056894E-2</c:v>
                </c:pt>
                <c:pt idx="3">
                  <c:v>9.9810002396634994E-3</c:v>
                </c:pt>
                <c:pt idx="4">
                  <c:v>9.5925181944071999E-3</c:v>
                </c:pt>
                <c:pt idx="5">
                  <c:v>6.4049732076883002E-3</c:v>
                </c:pt>
                <c:pt idx="6">
                  <c:v>1.8891637361628001E-2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A63-42F6-8957-F49D154D34D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61881080"/>
        <c:axId val="361874848"/>
      </c:barChart>
      <c:catAx>
        <c:axId val="3618810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1874848"/>
        <c:crosses val="autoZero"/>
        <c:auto val="1"/>
        <c:lblAlgn val="ctr"/>
        <c:lblOffset val="100"/>
        <c:noMultiLvlLbl val="0"/>
      </c:catAx>
      <c:valAx>
        <c:axId val="3618748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18810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Event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Valencia CF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38C-4A8D-846E-41556D0E76E3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Link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Valencia CF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11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338C-4A8D-846E-41556D0E76E3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Live Video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Valencia CF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338C-4A8D-846E-41556D0E76E3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Photo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Valencia CF</c:v>
                </c:pt>
              </c:strCache>
            </c:strRef>
          </c:cat>
          <c:val>
            <c:numRef>
              <c:f>Sheet1!$E$2</c:f>
              <c:numCache>
                <c:formatCode>General</c:formatCode>
                <c:ptCount val="1"/>
                <c:pt idx="0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338C-4A8D-846E-41556D0E76E3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Status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Valencia CF</c:v>
                </c:pt>
              </c:strCache>
            </c:strRef>
          </c:cat>
          <c:val>
            <c:numRef>
              <c:f>Sheet1!$F$2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338C-4A8D-846E-41556D0E76E3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Video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Valencia CF</c:v>
                </c:pt>
              </c:strCache>
            </c:strRef>
          </c:cat>
          <c:val>
            <c:numRef>
              <c:f>Sheet1!$G$2</c:f>
              <c:numCache>
                <c:formatCode>General</c:formatCode>
                <c:ptCount val="1"/>
                <c:pt idx="0">
                  <c:v>19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338C-4A8D-846E-41556D0E76E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61876816"/>
        <c:axId val="361892232"/>
      </c:barChart>
      <c:catAx>
        <c:axId val="3618768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1892232"/>
        <c:crosses val="autoZero"/>
        <c:auto val="1"/>
        <c:lblAlgn val="ctr"/>
        <c:lblOffset val="100"/>
        <c:noMultiLvlLbl val="0"/>
      </c:catAx>
      <c:valAx>
        <c:axId val="3618922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18768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Valencia CF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2.420543420963E-3</c:v>
                </c:pt>
                <c:pt idx="7">
                  <c:v>6.7735371450816E-3</c:v>
                </c:pt>
                <c:pt idx="8">
                  <c:v>6.9926809938931E-3</c:v>
                </c:pt>
                <c:pt idx="9">
                  <c:v>1.7172908879588999E-2</c:v>
                </c:pt>
                <c:pt idx="10">
                  <c:v>1.0085597587346E-2</c:v>
                </c:pt>
                <c:pt idx="11">
                  <c:v>2.2517030465378E-2</c:v>
                </c:pt>
                <c:pt idx="12">
                  <c:v>0</c:v>
                </c:pt>
                <c:pt idx="13">
                  <c:v>2.5520297302498999E-2</c:v>
                </c:pt>
                <c:pt idx="14">
                  <c:v>6.6564944076481997E-3</c:v>
                </c:pt>
                <c:pt idx="15">
                  <c:v>7.6620658411717E-3</c:v>
                </c:pt>
                <c:pt idx="16">
                  <c:v>0</c:v>
                </c:pt>
                <c:pt idx="17">
                  <c:v>1.8348316795942E-2</c:v>
                </c:pt>
                <c:pt idx="18">
                  <c:v>1.7063336955183001E-2</c:v>
                </c:pt>
                <c:pt idx="19">
                  <c:v>3.9924024819834002E-3</c:v>
                </c:pt>
                <c:pt idx="20">
                  <c:v>0</c:v>
                </c:pt>
                <c:pt idx="21">
                  <c:v>2.1037809485899998E-2</c:v>
                </c:pt>
                <c:pt idx="22">
                  <c:v>1.4642793534220999E-3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068-4188-B6F5-FB5E7516CAB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61887968"/>
        <c:axId val="361889608"/>
      </c:lineChart>
      <c:catAx>
        <c:axId val="3618879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1889608"/>
        <c:crosses val="autoZero"/>
        <c:auto val="1"/>
        <c:lblAlgn val="ctr"/>
        <c:lblOffset val="100"/>
        <c:noMultiLvlLbl val="0"/>
      </c:catAx>
      <c:valAx>
        <c:axId val="3618896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18879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Valencia CF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1</c:v>
                </c:pt>
                <c:pt idx="7">
                  <c:v>3</c:v>
                </c:pt>
                <c:pt idx="8">
                  <c:v>2</c:v>
                </c:pt>
                <c:pt idx="9">
                  <c:v>3</c:v>
                </c:pt>
                <c:pt idx="10">
                  <c:v>4</c:v>
                </c:pt>
                <c:pt idx="11">
                  <c:v>2</c:v>
                </c:pt>
                <c:pt idx="12">
                  <c:v>0</c:v>
                </c:pt>
                <c:pt idx="13">
                  <c:v>2</c:v>
                </c:pt>
                <c:pt idx="14">
                  <c:v>4</c:v>
                </c:pt>
                <c:pt idx="15">
                  <c:v>5</c:v>
                </c:pt>
                <c:pt idx="16">
                  <c:v>0</c:v>
                </c:pt>
                <c:pt idx="17">
                  <c:v>4</c:v>
                </c:pt>
                <c:pt idx="18">
                  <c:v>1</c:v>
                </c:pt>
                <c:pt idx="19">
                  <c:v>5</c:v>
                </c:pt>
                <c:pt idx="20">
                  <c:v>0</c:v>
                </c:pt>
                <c:pt idx="21">
                  <c:v>2</c:v>
                </c:pt>
                <c:pt idx="22">
                  <c:v>1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3F9-441A-8EE3-71248437596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61891904"/>
        <c:axId val="361887640"/>
      </c:lineChart>
      <c:catAx>
        <c:axId val="3618919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1887640"/>
        <c:crosses val="autoZero"/>
        <c:auto val="1"/>
        <c:lblAlgn val="ctr"/>
        <c:lblOffset val="100"/>
        <c:noMultiLvlLbl val="0"/>
      </c:catAx>
      <c:valAx>
        <c:axId val="3618876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18919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Valencia CF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Sheet1!$A$2:$A$10</c:f>
              <c:strCache>
                <c:ptCount val="9"/>
                <c:pt idx="0">
                  <c:v>Status</c:v>
                </c:pt>
                <c:pt idx="1">
                  <c:v>Link</c:v>
                </c:pt>
                <c:pt idx="2">
                  <c:v>Photo</c:v>
                </c:pt>
                <c:pt idx="3">
                  <c:v>Coverphoto</c:v>
                </c:pt>
                <c:pt idx="4">
                  <c:v>Video</c:v>
                </c:pt>
                <c:pt idx="5">
                  <c:v>Live Video</c:v>
                </c:pt>
                <c:pt idx="6">
                  <c:v>Live Audio</c:v>
                </c:pt>
                <c:pt idx="7">
                  <c:v>Note</c:v>
                </c:pt>
                <c:pt idx="8">
                  <c:v>Misc</c:v>
                </c:pt>
              </c:strCache>
            </c:strRef>
          </c:cat>
          <c:val>
            <c:numRef>
              <c:f>Sheet1!$B$2:$B$10</c:f>
              <c:numCache>
                <c:formatCode>General</c:formatCode>
                <c:ptCount val="9"/>
                <c:pt idx="0">
                  <c:v>2.4803603276226998E-3</c:v>
                </c:pt>
                <c:pt idx="1">
                  <c:v>8.4134777124681998E-3</c:v>
                </c:pt>
                <c:pt idx="2">
                  <c:v>2.6939222406595999E-2</c:v>
                </c:pt>
                <c:pt idx="3">
                  <c:v>0</c:v>
                </c:pt>
                <c:pt idx="4">
                  <c:v>8.8470352524317002E-3</c:v>
                </c:pt>
                <c:pt idx="5">
                  <c:v>2.334442362387E-2</c:v>
                </c:pt>
                <c:pt idx="6">
                  <c:v>0</c:v>
                </c:pt>
                <c:pt idx="7">
                  <c:v>0</c:v>
                </c:pt>
                <c:pt idx="8">
                  <c:v>9.8313754751706995E-3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9C8-4EDD-9D83-048D80CC9E5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61889280"/>
        <c:axId val="243651504"/>
      </c:barChart>
      <c:catAx>
        <c:axId val="3618892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3651504"/>
        <c:crosses val="autoZero"/>
        <c:auto val="1"/>
        <c:lblAlgn val="ctr"/>
        <c:lblOffset val="100"/>
        <c:noMultiLvlLbl val="0"/>
      </c:catAx>
      <c:valAx>
        <c:axId val="2436515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18892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Valencia CF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10094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533-427F-AB79-61A82820CA1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Love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Valencia CF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1745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2533-427F-AB79-61A82820CA1E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Haha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Valencia CF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215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2533-427F-AB79-61A82820CA1E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Wow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Valencia CF</c:v>
                </c:pt>
              </c:strCache>
            </c:strRef>
          </c:cat>
          <c:val>
            <c:numRef>
              <c:f>Sheet1!$E$2</c:f>
              <c:numCache>
                <c:formatCode>General</c:formatCode>
                <c:ptCount val="1"/>
                <c:pt idx="0">
                  <c:v>27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2533-427F-AB79-61A82820CA1E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Sad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Valencia CF</c:v>
                </c:pt>
              </c:strCache>
            </c:strRef>
          </c:cat>
          <c:val>
            <c:numRef>
              <c:f>Sheet1!$F$2</c:f>
              <c:numCache>
                <c:formatCode>General</c:formatCode>
                <c:ptCount val="1"/>
                <c:pt idx="0">
                  <c:v>14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2533-427F-AB79-61A82820CA1E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Angry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Valencia CF</c:v>
                </c:pt>
              </c:strCache>
            </c:strRef>
          </c:cat>
          <c:val>
            <c:numRef>
              <c:f>Sheet1!$G$2</c:f>
              <c:numCache>
                <c:formatCode>General</c:formatCode>
                <c:ptCount val="1"/>
                <c:pt idx="0">
                  <c:v>27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2533-427F-AB79-61A82820CA1E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Comment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Valencia CF</c:v>
                </c:pt>
              </c:strCache>
            </c:strRef>
          </c:cat>
          <c:val>
            <c:numRef>
              <c:f>Sheet1!$H$2</c:f>
              <c:numCache>
                <c:formatCode>General</c:formatCode>
                <c:ptCount val="1"/>
                <c:pt idx="0">
                  <c:v>1608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2533-427F-AB79-61A82820CA1E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Share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Valencia CF</c:v>
                </c:pt>
              </c:strCache>
            </c:strRef>
          </c:cat>
          <c:val>
            <c:numRef>
              <c:f>Sheet1!$I$2</c:f>
              <c:numCache>
                <c:formatCode>General</c:formatCode>
                <c:ptCount val="1"/>
                <c:pt idx="0">
                  <c:v>1113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2533-427F-AB79-61A82820CA1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97344272"/>
        <c:axId val="297344600"/>
      </c:barChart>
      <c:catAx>
        <c:axId val="2973442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7344600"/>
        <c:crosses val="autoZero"/>
        <c:auto val="1"/>
        <c:lblAlgn val="ctr"/>
        <c:lblOffset val="100"/>
        <c:noMultiLvlLbl val="0"/>
      </c:catAx>
      <c:valAx>
        <c:axId val="2973446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73442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Valencia CF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0h - 2h</c:v>
                </c:pt>
                <c:pt idx="1">
                  <c:v>2h - 8h</c:v>
                </c:pt>
                <c:pt idx="2">
                  <c:v>8h - 24h</c:v>
                </c:pt>
                <c:pt idx="3">
                  <c:v>24h+</c:v>
                </c:pt>
                <c:pt idx="4">
                  <c:v>Not responded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8E4-444C-BB7C-B7F85B94C21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99228440"/>
        <c:axId val="299226144"/>
      </c:barChart>
      <c:catAx>
        <c:axId val="2992284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9226144"/>
        <c:crosses val="autoZero"/>
        <c:auto val="1"/>
        <c:lblAlgn val="ctr"/>
        <c:lblOffset val="100"/>
        <c:noMultiLvlLbl val="0"/>
      </c:catAx>
      <c:valAx>
        <c:axId val="2992261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92284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Valencia CF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77B-4951-8451-10EE9DF1A02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99255008"/>
        <c:axId val="299249104"/>
      </c:barChart>
      <c:catAx>
        <c:axId val="2992550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9249104"/>
        <c:crosses val="autoZero"/>
        <c:auto val="1"/>
        <c:lblAlgn val="ctr"/>
        <c:lblOffset val="100"/>
        <c:noMultiLvlLbl val="0"/>
      </c:catAx>
      <c:valAx>
        <c:axId val="2992491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92550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2/27/2018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2/27/2018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2/27/2018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3C8F60-D0DA-4785-9F50-5E5C2208B7B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Reporte Facebook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68E8E45-9F4E-43AF-A0BF-88350F990DD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Socialad</a:t>
            </a:r>
          </a:p>
        </p:txBody>
      </p:sp>
    </p:spTree>
    <p:extLst>
      <p:ext uri="{BB962C8B-B14F-4D97-AF65-F5344CB8AC3E}">
        <p14:creationId xmlns:p14="http://schemas.microsoft.com/office/powerpoint/2010/main" val="344847330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655956-F349-4632-8A7E-E707136C2B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76C1E6D-40A2-4451-BAC3-B1B3D5DEBBD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3024842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361832777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33192941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07491193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11882647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46909879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88474482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91077383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500579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59159728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07912934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039409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Valencia CF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3346429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12122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0.0114%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4017698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43C7521-DE40-47C0-ADC6-805F84D3112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02/19/2018 - 02/26/2018</a:t>
            </a:r>
          </a:p>
        </p:txBody>
      </p:sp>
    </p:spTree>
    <p:extLst>
      <p:ext uri="{BB962C8B-B14F-4D97-AF65-F5344CB8AC3E}">
        <p14:creationId xmlns:p14="http://schemas.microsoft.com/office/powerpoint/2010/main" val="208256555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6B5B0A-7BA4-49CA-BFB1-1373F4484B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8FF99CF-B253-4DEB-AEF2-ADEFE1702A8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45941485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40E5EEA-2487-4693-B29A-E83BB8A938D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02/19/2018 - 02/26/2018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183DB07-C6ED-4A32-A3BA-D304EA49CF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5412613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2713B7-6DF5-4653-8C75-6D1B9E064C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Radar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E06B6DD-3774-4035-9C1F-D663227CDD2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07171194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131A655-58A5-4244-88BC-3CF0D542A3D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02/19/2018 - 02/26/2018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08E4A0E-692F-4CE5-80E9-2EBD8E3869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7264955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A5D247-EA55-469B-91CF-A4CB09F2ED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0F51978-C5B4-4AB2-BD92-DA569BF9906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06253204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B7E69D8-4666-483F-A2F3-53DD0A4980F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02/19/2018 - 02/26/2018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6C3CBFD-7947-44E9-BA60-4D4CCDF747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345708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CA62EF-DEC9-4444-B66B-0663DAA9E4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Change Per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6A067EA-CC8F-4AE1-99BB-8526A75958B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8741293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EEEE5D1-CE21-4125-8BD1-5167E5ABB91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02/19/2018 - 02/26/2018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190382F-4A61-45FC-828A-1557CEE2D5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1484501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B79366-3FAC-47A2-9DE8-CE2FB2A83C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Change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671FEF7-18BA-42B7-9424-E5E240CDF6D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29411918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D80A9B7-9C3E-4FA1-BBB7-BF9015C7FE8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02/19/2018 - 02/26/2018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3684B90-8023-4E10-A8F8-A4AE1D4BFF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8526661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315B70-1907-4451-B963-CA2814AE4D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- 1 of 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557ADF7-9C28-41A4-9073-7EA36EB3620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3751991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128300490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2786145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401841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2693656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2121344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8688613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1146085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7052339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98171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Valencia CF - 2018-02-25 21:52:13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0.0394%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075584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Valencia CF - 2018-02-25 13:55:20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Llegada del Valencia CF 🚌 antes del Partido Valencia CF - Real Sociedad!
🦇 Llegamos a casa, llegamos a #Mestalla 🏟 #ValenciaRealSociedad 
📺 bit.ly/FacebookVCF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0.0384%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Live 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475102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Valencia CF - 2018-02-25 17:42:14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📽️El técnico del Valencia CF Marcelino comparece tras el Partido Valencia CF - Real Sociedad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0.0358%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Live 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785293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Valencia CF - 2018-02-19 11:33:00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Gabriel Paulista tiene una gran sonrisa 😬 y también un gran corazón ❤
Descubre la historia del equipo que emociona al brasileño 😥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0.0293%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7238257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19F00BF-6FDF-47AA-93E3-D8D8825A6C6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02/19/2018 - 02/26/2018</a:t>
            </a:r>
          </a:p>
        </p:txBody>
      </p:sp>
    </p:spTree>
    <p:extLst>
      <p:ext uri="{BB962C8B-B14F-4D97-AF65-F5344CB8AC3E}">
        <p14:creationId xmlns:p14="http://schemas.microsoft.com/office/powerpoint/2010/main" val="165405533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4C37E4-C428-4F70-B449-4749940D29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- 2 of 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D23F788-E3C1-4016-9103-1CB77902F01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6273762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21249230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3131742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3874961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4123586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7144825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7085089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6360313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638697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764455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Valencia CF - 2018-02-21 09:22:50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👅 Hoy es el día internacional de la Lengua Materna 🌎🌍
Ocasión perfecta para acompañar a dos políglotas como  Gabriel Paulista y Andreas Pereira a una clase de valenciano 🦇 con dos profesores de lujo: #Jaume 💪 y #Lato 💪 
Els donem l'aprovat, afició? 👏👏 Mel de romer! 
Vídeo completo 📺 ➡ http://bit.ly/DiaLenguaMaterna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0.0291%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21892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Valencia CF - 2018-02-25 17:47:29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📝 CRÓNICA | Con un doblete de Mina y un final de infarto 😅, el Valencia CF se lleva la victoria ante la Real Sociedad de Fútbol (2-1)
¡Tercera victoria consecutiva ✅!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0.0263%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2214898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3FC569A-3FF3-44F5-BD8C-F047C72422F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02/19/2018 - 02/26/2018</a:t>
            </a:r>
          </a:p>
        </p:txBody>
      </p:sp>
    </p:spTree>
    <p:extLst>
      <p:ext uri="{BB962C8B-B14F-4D97-AF65-F5344CB8AC3E}">
        <p14:creationId xmlns:p14="http://schemas.microsoft.com/office/powerpoint/2010/main" val="202224959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97DD23-FF65-484F-A191-257489C0AE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- 3 of 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672CBEC-69E8-4AF4-A2B6-339115A6964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3655113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209468731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0041432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3946171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8619156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1320639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7397801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5613976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4382176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306283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Valencia CF - 2018-02-20 09:34:58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👏👏 ¡No querrás perderte esta bonita historia! 
 Dani Parejo Juan, de capitán a capitán 💪🦇
Fundación Pequeño Deseo
↘ bit.ly/DeCapitàACapità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0.0212%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879851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Valencia CF - 2018-02-25 14:34:53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🎥En primera persona!!!  ¡Entra con los jugadores al vestuario!  👍🏼
💪 ¡¡¡Vive el momento previo al #ValenciaRealSociedad como uno de ellos!!! 
Amunt, Valencia!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0.0180%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870961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Valencia CF - 2018-02-21 10:01:10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🔴 📽️ Rueda de prensa del director general del Valencia CF Mateu Alemany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0.0175%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Live 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2742571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2D25B9E-293F-4BD5-853F-B43F1977DC3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02/19/2018 - 02/26/2018</a:t>
            </a:r>
          </a:p>
        </p:txBody>
      </p:sp>
    </p:spTree>
    <p:extLst>
      <p:ext uri="{BB962C8B-B14F-4D97-AF65-F5344CB8AC3E}">
        <p14:creationId xmlns:p14="http://schemas.microsoft.com/office/powerpoint/2010/main" val="423438812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5F3A4F-C550-4ACE-B402-E67CD1D80E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- 4 of 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CEB8937-CFF2-40D1-A180-AAEC8E6FAFF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0180258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57726416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4026064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874957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9662993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3116981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6954011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3862346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5267207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455659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Valencia CF - 2018-02-25 18:34:33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¡Gracias, afición! 👏👏👏
El  Valencia CF da las gracias a la afición por su cariño y estima.
Hoy, especial protagonismo de  Santi Mina Moitas grazas! 💪
Amunt, Valencia! 🦇
 📺👇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0.0171%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435207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Valencia CF - 2018-02-26 11:02:00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👉 ¿Cómo es Santi  Mina, el doble goleador de ayer? 
 📚 ¿Sabes cuál es su palabra favorita?
🤜🤛 ¿Cómo le definen sus compañeros?
🎶 ¿Qué musica le gusta escuchar? 
Conoce al delantero del Valencia CF con el test "Muy de cerca" 💪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0.0157%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50742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Valencia CF - 2018-02-23 15:52:42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0.0145%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862671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Valencia CF - 2018-02-22 13:35:27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Rueda de prensa de Francis Coquelin 🇫🇷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0.0126%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Live 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137276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7F03EFD-1680-4583-AD95-00D965A5463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02/19/2018 - 02/26/2018</a:t>
            </a:r>
          </a:p>
        </p:txBody>
      </p:sp>
    </p:spTree>
    <p:extLst>
      <p:ext uri="{BB962C8B-B14F-4D97-AF65-F5344CB8AC3E}">
        <p14:creationId xmlns:p14="http://schemas.microsoft.com/office/powerpoint/2010/main" val="336534514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FCCC08-1407-4D77-AC92-745C5BEA77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- 5 of 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8C4ABB0-A047-4088-A6DC-1466E068EE7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07139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272961418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1230729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3473932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9674507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4311075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8107046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5033946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0166534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411003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Valencia CF - 2018-02-23 10:28:47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📽️ Rueda de prensa del técnico del Valencia CF Marcelino García, previa al Partido Valencia CF - Real Sociedad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0.0124%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Live 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875565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Valencia CF - 2018-02-25 15:34:53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⚽ Final del partido en #Mestalla
Valencia CF  2 - Real Sociedad 1
🚨 Puedes seguir el Partido Valencia CF - Real Sociedad en directo en:
📱 bit.ly/MatchValenciaRealSociedad
📻 bit.ly/VCFRadio
📺 @beINSPORTSes
#ValenciaRealSociedad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0.0120%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17671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Valencia CF - 2018-02-25 19:33:00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David Navarro, emocionado en su homenaje en Mestalla
📺➡ bit.ly/homenajeDNavarro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0.0114%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705719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Valencia CF - 2018-02-24 07:12:38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3⃣ partidos y... 3⃣ victorias ☺️
Tenemos talismán para el #ValenciaRealSociedad 🍀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0.0100%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6482153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4D4CBD9-95F4-4624-8563-86968E59407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02/19/2018 - 02/26/2018</a:t>
            </a:r>
          </a:p>
        </p:txBody>
      </p:sp>
    </p:spTree>
    <p:extLst>
      <p:ext uri="{BB962C8B-B14F-4D97-AF65-F5344CB8AC3E}">
        <p14:creationId xmlns:p14="http://schemas.microsoft.com/office/powerpoint/2010/main" val="254087799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F38857-25FD-4B7F-B383-5E163F2995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- 6 of 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A52AE15-4A70-475D-BD1A-6ACD67E0D42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3193454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75415655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9553239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8343878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9913917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2941096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7794169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4034486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5501133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798656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Valencia CF - 2018-02-26 08:06:58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Partido de LaLiga entre el Valencia CF y el Real Betis Balompié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0.0098%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Event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762761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Valencia CF - 2018-02-24 10:06:21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👉📋 ¡Conoce la lista de convocados para el #ValenciaRealSociedad!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0.0079%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317531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Valencia CF - 2018-02-22 15:13:47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🚌 Experiencia única de la “Penya Valencianista d’Alberic” en el viaje a Málaga.
📸 Así nos lo cuentan ellos 👇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0.0073%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422113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Valencia CF - 2018-02-20 07:15:04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Feliz #DíaInternacionaldelGato 😼
En el Valencia CF tenemos al gato de Almenara 💪 
Internet necesita más vídeos de gatos 🤣. ¡Que tengáis un feliz día gatuno! 🦁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0.0061%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621285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Valencia CF - 2018-02-20 17:01:00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🇧🇷 🇦🇷 Son historia del  Valencia CF..
📻 Fabio Aurelio y Fabián Ayala se saludan en directo en el programa de #VCFradio "Som passió" ⤵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0.0057%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8438776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771AB29-3DB4-43DA-92B9-9DBA16765FE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02/19/2018 - 02/26/2018</a:t>
            </a:r>
          </a:p>
        </p:txBody>
      </p:sp>
    </p:spTree>
    <p:extLst>
      <p:ext uri="{BB962C8B-B14F-4D97-AF65-F5344CB8AC3E}">
        <p14:creationId xmlns:p14="http://schemas.microsoft.com/office/powerpoint/2010/main" val="235969417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17B53C-2BDD-40D6-8723-318A59A9F7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- 7 of 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37A35E4-284D-4321-A463-8B5BB525210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1511744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281894031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9724651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3888079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6257956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68944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3856079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1062037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25931521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942642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Valencia CF - 2018-02-21 17:10:15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💬  Lato: “Mestalla es clave, siempre nos ayuda mucho y hay que sacar los tres puntos como sea ante la Real Sociedad”.
📹  Esto es lo que ha dicho el lateral del Valencia CF 
➡ bit.ly/LatoDeclaracionesCaixaBank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0.0056%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359041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Valencia CF - 2018-02-21 14:48:01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Hoy es el día internacional de la #LenguaMaterna 🌎🌍
👨‍🎓 Andreas Pereira y Gabriel Paulista aprenden valenciano con #Lato y #Jaume
 😌 Els donem l'aprovat, afició? 👍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0.0042%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429091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Valencia CF - 2018-02-25 07:31:00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⚠🏟❌
¡¡¡ATENCIÓN!!!
Información de servicio para el #ValenciaRealSociedad. 
Estas son las recomendaciones para el acceso y la salida de aficionados del estadio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0.0042%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0460227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DBADD72-FAFD-4E82-96BB-91134DB537A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02/19/2018 - 02/26/2018</a:t>
            </a:r>
          </a:p>
        </p:txBody>
      </p:sp>
    </p:spTree>
    <p:extLst>
      <p:ext uri="{BB962C8B-B14F-4D97-AF65-F5344CB8AC3E}">
        <p14:creationId xmlns:p14="http://schemas.microsoft.com/office/powerpoint/2010/main" val="174280347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F3026E-6722-4FA8-8846-C9590F3EEF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C890BCD-B35D-427B-9F84-63248A7BF12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50184723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56CE7D0-DBDA-435C-AB48-57F18E62F1B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02/19/2018 - 02/26/2018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15C7D9F-E23A-4679-843A-A418A00E03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9782642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9BB653-2CB2-4986-929B-3DA8CA5993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By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E5C700E-BE40-4774-976B-4759FD056E7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2622914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2157CCD-8282-46F8-A6EE-4DD81E0E89F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02/19/2018 - 02/26/2018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25399D6-9B52-4F6B-A89A-368365783B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3335577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0509FF-7F23-45C8-AA1C-FC625D7238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C6AF5F0-6C18-42E5-A7F2-7DCB34E4CF9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96100660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E6317DC-E11A-4BD4-B430-992BFED8680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02/19/2018 - 02/26/2018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54D202A-975A-41EC-94D9-B6D94FE241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134670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371631-43B3-4DB6-9E3B-1F104F5E69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Type Distribution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67AC5E7-1FD9-41A2-A1F7-B9144ADEEFA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64096771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D94C758-0D16-4796-866E-12364481F7C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02/19/2018 - 02/26/2018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93E6891-0449-47B1-9308-ABBA6AA68E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278575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981E80-CF1E-4450-B81B-4990209B8A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Hour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B760FEB-A830-4EB1-BB69-662CD04564D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99726581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C78DBB1-F7AB-4EDD-81F5-3474D981C8F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02/19/2018 - 02/26/2018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036F844-C2F0-4234-9C2D-3A6E0AA61B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5943367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DE4199-792B-4FFB-8C75-B0DFF3DA93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By Hour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EE40477-7A78-4D9D-BC18-6EDDAE3A921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5753357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88406E1-9794-4657-82EE-D7DF60DC0F2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02/19/2018 - 02/26/2018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56EB2E1-41C9-406B-B0F7-B44F730026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803795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4DE162-2DC0-4B5D-B5EC-5B1E104F55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Post Type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363E9C9-82AA-4895-BE5D-12B27AC473D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02595867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8C7EF33-67FD-4992-8C2B-E97D1C643A5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02/19/2018 - 02/26/2018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9411712-DEA9-4998-AC03-234F0C91A7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1656331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0667FA-2D10-4569-BC89-3B953211B1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Interactions Distribution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1D056D9-DAFA-484D-A857-42602DF259B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91625500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96B1E50-60C9-43E7-B6E5-E05B220E4B1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02/19/2018 - 02/26/2018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548A7F9-B061-472A-84EA-1A492FC2B7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420721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E93EA3-2962-40CB-A972-D8407FAD2E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Influencers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EAD75F7-7828-4D80-B3B5-748486A2B21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8222899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2396491805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89994994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7710718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2884663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6944386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On Pages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208551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Dani Melow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Valencia CF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282992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Jaime Ochoa San Isidro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Valencia CF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989553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Dani Ruiz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Valencia CF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45464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Gaspar Peiro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Valencia CF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94257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Sergio Alabau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Valencia CF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54027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Más Futuro Más Realidad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Valencia CF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1981500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F8935E1-734B-470C-8A93-C860B32D79F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02/19/2018 - 02/26/2018</a:t>
            </a:r>
          </a:p>
        </p:txBody>
      </p:sp>
    </p:spTree>
    <p:extLst>
      <p:ext uri="{BB962C8B-B14F-4D97-AF65-F5344CB8AC3E}">
        <p14:creationId xmlns:p14="http://schemas.microsoft.com/office/powerpoint/2010/main" val="378447954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7AD672-B794-4C18-9AC7-86B92BBABC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Response Times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F3E9B61-D4CA-4AB0-9571-CD80202E1C0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06528518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DBE6937-8BD4-4B74-8828-A463400956F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02/19/2018 - 02/26/2018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C29BBDF-3EB5-456F-B051-65B128C062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5768117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11C3AE-3DB0-4C4A-9EAB-75BC174BE9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Hashtag Detection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7C62ADA-3E41-4991-B411-DD7807776F0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1993836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988582536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889309291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921619887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525448369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752529114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74907615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Interactions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990974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#DíaInternacionaldelGato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571448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#VCFradio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108.5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720501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#Jaume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446.5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81.5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557.5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66885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#Lato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446.5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81.5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557.5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219485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#LenguaMaterna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989239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#RealSociedad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241282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#ValenciaRealSociedad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345.57142857143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70.571428571429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28.857142857143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445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526243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#Mestalla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418.33333333333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32.666666666667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591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180277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#Amunt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411714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#BuenasNoches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5888377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C694BF9-8A0D-4262-AE36-42B8578ACD4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02/19/2018 - 02/26/2018</a:t>
            </a:r>
          </a:p>
        </p:txBody>
      </p:sp>
    </p:spTree>
    <p:extLst>
      <p:ext uri="{BB962C8B-B14F-4D97-AF65-F5344CB8AC3E}">
        <p14:creationId xmlns:p14="http://schemas.microsoft.com/office/powerpoint/2010/main" val="320945795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D90D5C-1599-4A0E-B3DD-8C5F102557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User Questions By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D72406E-BE15-42BA-BD74-33F684A8ECD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93729621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9C9951A-7559-4071-A551-43F39F5C46B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02/19/2018 - 02/26/2018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E1498D4-9A28-4807-B5F2-427A5F5C49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5789288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867</Words>
  <Application>Microsoft Office PowerPoint</Application>
  <PresentationFormat>On-screen Show (4:3)</PresentationFormat>
  <Paragraphs>444</Paragraphs>
  <Slides>26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29" baseType="lpstr">
      <vt:lpstr>Arial</vt:lpstr>
      <vt:lpstr>Calibri</vt:lpstr>
      <vt:lpstr>quintly_template</vt:lpstr>
      <vt:lpstr>Reporte Facebook</vt:lpstr>
      <vt:lpstr>Facebook Key Metrics Table</vt:lpstr>
      <vt:lpstr>Facebook Fans Total</vt:lpstr>
      <vt:lpstr>Facebook Key Metrics Radar</vt:lpstr>
      <vt:lpstr>Facebook Interaction Rate</vt:lpstr>
      <vt:lpstr>Facebook Fans Change Per Weekday</vt:lpstr>
      <vt:lpstr>Facebook Fans Change</vt:lpstr>
      <vt:lpstr>Facebook Own Posts Table - 1 of 7</vt:lpstr>
      <vt:lpstr>Facebook Own Posts Table - 2 of 7</vt:lpstr>
      <vt:lpstr>Facebook Own Posts Table - 3 of 7</vt:lpstr>
      <vt:lpstr>Facebook Own Posts Table - 4 of 7</vt:lpstr>
      <vt:lpstr>Facebook Own Posts Table - 5 of 7</vt:lpstr>
      <vt:lpstr>Facebook Own Posts Table - 6 of 7</vt:lpstr>
      <vt:lpstr>Facebook Own Posts Table - 7 of 7</vt:lpstr>
      <vt:lpstr>Facebook Own Posts</vt:lpstr>
      <vt:lpstr>Facebook Own Posts By Weekday</vt:lpstr>
      <vt:lpstr>Facebook Interaction Rate By Weekday</vt:lpstr>
      <vt:lpstr>Facebook Post Type Distribution</vt:lpstr>
      <vt:lpstr>Facebook Interaction Rate By Hour</vt:lpstr>
      <vt:lpstr>Facebook Own Posts By Hour</vt:lpstr>
      <vt:lpstr>Facebook Interaction Rate By Post Type</vt:lpstr>
      <vt:lpstr>Facebook Interactions Distribution</vt:lpstr>
      <vt:lpstr>Facebook Key Influencers</vt:lpstr>
      <vt:lpstr>Facebook Response Times</vt:lpstr>
      <vt:lpstr>Facebook Hashtag Detection</vt:lpstr>
      <vt:lpstr>Facebook User Questions By Weekday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Reporte Facebook</dc:title>
  <dc:creator>Administrator</dc:creator>
  <cp:lastModifiedBy>Administrator</cp:lastModifiedBy>
  <cp:revision>1</cp:revision>
  <dcterms:created xsi:type="dcterms:W3CDTF">2018-02-27T10:43:50Z</dcterms:created>
  <dcterms:modified xsi:type="dcterms:W3CDTF">2018-02-27T10:44:42Z</dcterms:modified>
</cp:coreProperties>
</file>