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1623650</c:v>
                </c:pt>
                <c:pt idx="1">
                  <c:v>1623924</c:v>
                </c:pt>
                <c:pt idx="2">
                  <c:v>1624217</c:v>
                </c:pt>
                <c:pt idx="3">
                  <c:v>1624430</c:v>
                </c:pt>
                <c:pt idx="4">
                  <c:v>1624645</c:v>
                </c:pt>
                <c:pt idx="5">
                  <c:v>1624837</c:v>
                </c:pt>
                <c:pt idx="6">
                  <c:v>1625144</c:v>
                </c:pt>
                <c:pt idx="7">
                  <c:v>1625405</c:v>
                </c:pt>
                <c:pt idx="8">
                  <c:v>1625667</c:v>
                </c:pt>
                <c:pt idx="9">
                  <c:v>1625975</c:v>
                </c:pt>
                <c:pt idx="10">
                  <c:v>1626281</c:v>
                </c:pt>
                <c:pt idx="11">
                  <c:v>1626484</c:v>
                </c:pt>
                <c:pt idx="12">
                  <c:v>1626590</c:v>
                </c:pt>
                <c:pt idx="13">
                  <c:v>1626722</c:v>
                </c:pt>
                <c:pt idx="14">
                  <c:v>1626860</c:v>
                </c:pt>
                <c:pt idx="15">
                  <c:v>1627013</c:v>
                </c:pt>
                <c:pt idx="16">
                  <c:v>1627126</c:v>
                </c:pt>
                <c:pt idx="17">
                  <c:v>1627221</c:v>
                </c:pt>
                <c:pt idx="18">
                  <c:v>1627332</c:v>
                </c:pt>
                <c:pt idx="19">
                  <c:v>1627403</c:v>
                </c:pt>
                <c:pt idx="20">
                  <c:v>1627482</c:v>
                </c:pt>
                <c:pt idx="21">
                  <c:v>1627546</c:v>
                </c:pt>
                <c:pt idx="22">
                  <c:v>1627654</c:v>
                </c:pt>
                <c:pt idx="23">
                  <c:v>1627756</c:v>
                </c:pt>
                <c:pt idx="24">
                  <c:v>1627879</c:v>
                </c:pt>
                <c:pt idx="25">
                  <c:v>1628037</c:v>
                </c:pt>
                <c:pt idx="26">
                  <c:v>1628200</c:v>
                </c:pt>
                <c:pt idx="27">
                  <c:v>1628253</c:v>
                </c:pt>
                <c:pt idx="28">
                  <c:v>1628364</c:v>
                </c:pt>
                <c:pt idx="29">
                  <c:v>1628434</c:v>
                </c:pt>
                <c:pt idx="30">
                  <c:v>1628690</c:v>
                </c:pt>
              </c:numCache>
            </c:numRef>
          </c:val>
          <c:smooth val="0"/>
          <c:extLst>
            <c:ext xmlns:c16="http://schemas.microsoft.com/office/drawing/2014/chart" uri="{C3380CC4-5D6E-409C-BE32-E72D297353CC}">
              <c16:uniqueId val="{00000000-2FC6-4F31-B168-BBDFAC6A7FC7}"/>
            </c:ext>
          </c:extLst>
        </c:ser>
        <c:dLbls>
          <c:showLegendKey val="0"/>
          <c:showVal val="0"/>
          <c:showCatName val="0"/>
          <c:showSerName val="0"/>
          <c:showPercent val="0"/>
          <c:showBubbleSize val="0"/>
        </c:dLbls>
        <c:smooth val="0"/>
        <c:axId val="276126152"/>
        <c:axId val="276130744"/>
      </c:lineChart>
      <c:dateAx>
        <c:axId val="27612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30744"/>
        <c:crosses val="autoZero"/>
        <c:auto val="1"/>
        <c:lblOffset val="100"/>
        <c:baseTimeUnit val="days"/>
      </c:dateAx>
      <c:valAx>
        <c:axId val="27613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2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3CB-4A88-B30B-E05E6D68FE03}"/>
            </c:ext>
          </c:extLst>
        </c:ser>
        <c:dLbls>
          <c:showLegendKey val="0"/>
          <c:showVal val="0"/>
          <c:showCatName val="0"/>
          <c:showSerName val="0"/>
          <c:showPercent val="0"/>
          <c:showBubbleSize val="0"/>
        </c:dLbls>
        <c:axId val="276424616"/>
        <c:axId val="276428552"/>
      </c:radarChart>
      <c:catAx>
        <c:axId val="27642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8552"/>
        <c:crosses val="autoZero"/>
        <c:auto val="1"/>
        <c:lblAlgn val="ctr"/>
        <c:lblOffset val="100"/>
        <c:noMultiLvlLbl val="0"/>
      </c:catAx>
      <c:valAx>
        <c:axId val="27642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0.31284891429725997</c:v>
                </c:pt>
                <c:pt idx="2">
                  <c:v>0.23139396700880999</c:v>
                </c:pt>
                <c:pt idx="3">
                  <c:v>0.10182703809526</c:v>
                </c:pt>
                <c:pt idx="4">
                  <c:v>0.41248675776544003</c:v>
                </c:pt>
                <c:pt idx="5">
                  <c:v>0.19215370326716999</c:v>
                </c:pt>
                <c:pt idx="6">
                  <c:v>0.34695598126757998</c:v>
                </c:pt>
                <c:pt idx="7">
                  <c:v>0.37236798226022</c:v>
                </c:pt>
                <c:pt idx="8">
                  <c:v>0.29530772208880002</c:v>
                </c:pt>
                <c:pt idx="9">
                  <c:v>1.3299742099530001</c:v>
                </c:pt>
                <c:pt idx="10">
                  <c:v>0.34173201617584997</c:v>
                </c:pt>
                <c:pt idx="11">
                  <c:v>0.22577721593082001</c:v>
                </c:pt>
                <c:pt idx="12">
                  <c:v>0.19679847430461</c:v>
                </c:pt>
                <c:pt idx="13">
                  <c:v>0.44951114433536998</c:v>
                </c:pt>
                <c:pt idx="14">
                  <c:v>0.30329648983796997</c:v>
                </c:pt>
                <c:pt idx="15">
                  <c:v>0.1945989270629</c:v>
                </c:pt>
                <c:pt idx="16">
                  <c:v>0</c:v>
                </c:pt>
                <c:pt idx="17">
                  <c:v>0.31060004068406</c:v>
                </c:pt>
                <c:pt idx="18">
                  <c:v>0.41959692148104999</c:v>
                </c:pt>
                <c:pt idx="19">
                  <c:v>0.19669810190326001</c:v>
                </c:pt>
                <c:pt idx="20">
                  <c:v>0</c:v>
                </c:pt>
                <c:pt idx="21">
                  <c:v>0.20276323275867</c:v>
                </c:pt>
                <c:pt idx="22">
                  <c:v>0.15074342590317</c:v>
                </c:pt>
                <c:pt idx="23">
                  <c:v>0.36499242798909998</c:v>
                </c:pt>
                <c:pt idx="24">
                  <c:v>0.24308629286953001</c:v>
                </c:pt>
                <c:pt idx="25">
                  <c:v>0.16454150946564</c:v>
                </c:pt>
                <c:pt idx="26">
                  <c:v>0.22240402722652999</c:v>
                </c:pt>
                <c:pt idx="27">
                  <c:v>0.15937590973242999</c:v>
                </c:pt>
                <c:pt idx="28">
                  <c:v>0.22311503720426001</c:v>
                </c:pt>
                <c:pt idx="29">
                  <c:v>7.7560843503342997E-2</c:v>
                </c:pt>
                <c:pt idx="30">
                  <c:v>0.46869569595754002</c:v>
                </c:pt>
              </c:numCache>
            </c:numRef>
          </c:val>
          <c:smooth val="0"/>
          <c:extLst>
            <c:ext xmlns:c16="http://schemas.microsoft.com/office/drawing/2014/chart" uri="{C3380CC4-5D6E-409C-BE32-E72D297353CC}">
              <c16:uniqueId val="{00000000-FE2B-435F-B3CD-ECCB503BEC6A}"/>
            </c:ext>
          </c:extLst>
        </c:ser>
        <c:dLbls>
          <c:showLegendKey val="0"/>
          <c:showVal val="0"/>
          <c:showCatName val="0"/>
          <c:showSerName val="0"/>
          <c:showPercent val="0"/>
          <c:showBubbleSize val="0"/>
        </c:dLbls>
        <c:smooth val="0"/>
        <c:axId val="280228040"/>
        <c:axId val="280230336"/>
      </c:lineChart>
      <c:dateAx>
        <c:axId val="280228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30336"/>
        <c:crosses val="autoZero"/>
        <c:auto val="1"/>
        <c:lblOffset val="100"/>
        <c:baseTimeUnit val="days"/>
      </c:dateAx>
      <c:valAx>
        <c:axId val="28023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2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164</c:v>
                </c:pt>
                <c:pt idx="1">
                  <c:v>173</c:v>
                </c:pt>
                <c:pt idx="2">
                  <c:v>214</c:v>
                </c:pt>
                <c:pt idx="3">
                  <c:v>184</c:v>
                </c:pt>
                <c:pt idx="4">
                  <c:v>172</c:v>
                </c:pt>
                <c:pt idx="5">
                  <c:v>133</c:v>
                </c:pt>
                <c:pt idx="6">
                  <c:v>143</c:v>
                </c:pt>
              </c:numCache>
            </c:numRef>
          </c:val>
          <c:extLst>
            <c:ext xmlns:c16="http://schemas.microsoft.com/office/drawing/2014/chart" uri="{C3380CC4-5D6E-409C-BE32-E72D297353CC}">
              <c16:uniqueId val="{00000000-5D1D-4B54-B849-E2F7FC93E438}"/>
            </c:ext>
          </c:extLst>
        </c:ser>
        <c:dLbls>
          <c:showLegendKey val="0"/>
          <c:showVal val="0"/>
          <c:showCatName val="0"/>
          <c:showSerName val="0"/>
          <c:showPercent val="0"/>
          <c:showBubbleSize val="0"/>
        </c:dLbls>
        <c:gapWidth val="219"/>
        <c:overlap val="-27"/>
        <c:axId val="280233944"/>
        <c:axId val="280230008"/>
      </c:barChart>
      <c:catAx>
        <c:axId val="28023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30008"/>
        <c:crosses val="autoZero"/>
        <c:auto val="1"/>
        <c:lblAlgn val="ctr"/>
        <c:lblOffset val="100"/>
        <c:noMultiLvlLbl val="0"/>
      </c:catAx>
      <c:valAx>
        <c:axId val="2802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3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246</c:v>
                </c:pt>
                <c:pt idx="1">
                  <c:v>274</c:v>
                </c:pt>
                <c:pt idx="2">
                  <c:v>293</c:v>
                </c:pt>
                <c:pt idx="3">
                  <c:v>213</c:v>
                </c:pt>
                <c:pt idx="4">
                  <c:v>215</c:v>
                </c:pt>
                <c:pt idx="5">
                  <c:v>192</c:v>
                </c:pt>
                <c:pt idx="6">
                  <c:v>307</c:v>
                </c:pt>
                <c:pt idx="7">
                  <c:v>261</c:v>
                </c:pt>
                <c:pt idx="8">
                  <c:v>262</c:v>
                </c:pt>
                <c:pt idx="9">
                  <c:v>308</c:v>
                </c:pt>
                <c:pt idx="10">
                  <c:v>306</c:v>
                </c:pt>
                <c:pt idx="11">
                  <c:v>203</c:v>
                </c:pt>
                <c:pt idx="12">
                  <c:v>106</c:v>
                </c:pt>
                <c:pt idx="13">
                  <c:v>132</c:v>
                </c:pt>
                <c:pt idx="14">
                  <c:v>138</c:v>
                </c:pt>
                <c:pt idx="15">
                  <c:v>153</c:v>
                </c:pt>
                <c:pt idx="16">
                  <c:v>113</c:v>
                </c:pt>
                <c:pt idx="17">
                  <c:v>95</c:v>
                </c:pt>
                <c:pt idx="18">
                  <c:v>111</c:v>
                </c:pt>
                <c:pt idx="19">
                  <c:v>71</c:v>
                </c:pt>
                <c:pt idx="20">
                  <c:v>79</c:v>
                </c:pt>
                <c:pt idx="21">
                  <c:v>64</c:v>
                </c:pt>
                <c:pt idx="22">
                  <c:v>108</c:v>
                </c:pt>
                <c:pt idx="23">
                  <c:v>102</c:v>
                </c:pt>
                <c:pt idx="24">
                  <c:v>123</c:v>
                </c:pt>
                <c:pt idx="25">
                  <c:v>158</c:v>
                </c:pt>
                <c:pt idx="26">
                  <c:v>163</c:v>
                </c:pt>
                <c:pt idx="27">
                  <c:v>53</c:v>
                </c:pt>
                <c:pt idx="28">
                  <c:v>111</c:v>
                </c:pt>
                <c:pt idx="29">
                  <c:v>70</c:v>
                </c:pt>
                <c:pt idx="30">
                  <c:v>256</c:v>
                </c:pt>
              </c:numCache>
            </c:numRef>
          </c:val>
          <c:smooth val="0"/>
          <c:extLst>
            <c:ext xmlns:c16="http://schemas.microsoft.com/office/drawing/2014/chart" uri="{C3380CC4-5D6E-409C-BE32-E72D297353CC}">
              <c16:uniqueId val="{00000000-D15B-4E73-B995-0591081A8D4F}"/>
            </c:ext>
          </c:extLst>
        </c:ser>
        <c:dLbls>
          <c:showLegendKey val="0"/>
          <c:showVal val="0"/>
          <c:showCatName val="0"/>
          <c:showSerName val="0"/>
          <c:showPercent val="0"/>
          <c:showBubbleSize val="0"/>
        </c:dLbls>
        <c:smooth val="0"/>
        <c:axId val="276128120"/>
        <c:axId val="279119336"/>
      </c:lineChart>
      <c:dateAx>
        <c:axId val="27612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19336"/>
        <c:crosses val="autoZero"/>
        <c:auto val="1"/>
        <c:lblOffset val="100"/>
        <c:baseTimeUnit val="days"/>
      </c:dateAx>
      <c:valAx>
        <c:axId val="27911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2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2</c:v>
                </c:pt>
                <c:pt idx="2">
                  <c:v>2</c:v>
                </c:pt>
                <c:pt idx="3">
                  <c:v>1</c:v>
                </c:pt>
                <c:pt idx="4">
                  <c:v>1</c:v>
                </c:pt>
                <c:pt idx="5">
                  <c:v>1</c:v>
                </c:pt>
                <c:pt idx="6">
                  <c:v>1</c:v>
                </c:pt>
                <c:pt idx="7">
                  <c:v>1</c:v>
                </c:pt>
                <c:pt idx="8">
                  <c:v>3</c:v>
                </c:pt>
                <c:pt idx="9">
                  <c:v>1</c:v>
                </c:pt>
                <c:pt idx="10">
                  <c:v>2</c:v>
                </c:pt>
                <c:pt idx="11">
                  <c:v>2</c:v>
                </c:pt>
                <c:pt idx="12">
                  <c:v>1</c:v>
                </c:pt>
                <c:pt idx="13">
                  <c:v>1</c:v>
                </c:pt>
                <c:pt idx="14">
                  <c:v>2</c:v>
                </c:pt>
                <c:pt idx="15">
                  <c:v>1</c:v>
                </c:pt>
                <c:pt idx="16">
                  <c:v>0</c:v>
                </c:pt>
                <c:pt idx="17">
                  <c:v>1</c:v>
                </c:pt>
                <c:pt idx="18">
                  <c:v>1</c:v>
                </c:pt>
                <c:pt idx="19">
                  <c:v>1</c:v>
                </c:pt>
                <c:pt idx="20">
                  <c:v>0</c:v>
                </c:pt>
                <c:pt idx="21">
                  <c:v>2</c:v>
                </c:pt>
                <c:pt idx="22">
                  <c:v>2</c:v>
                </c:pt>
                <c:pt idx="23">
                  <c:v>1</c:v>
                </c:pt>
                <c:pt idx="24">
                  <c:v>2</c:v>
                </c:pt>
                <c:pt idx="25">
                  <c:v>3</c:v>
                </c:pt>
                <c:pt idx="26">
                  <c:v>1</c:v>
                </c:pt>
                <c:pt idx="27">
                  <c:v>1</c:v>
                </c:pt>
                <c:pt idx="28">
                  <c:v>1</c:v>
                </c:pt>
                <c:pt idx="29">
                  <c:v>1</c:v>
                </c:pt>
                <c:pt idx="30">
                  <c:v>2</c:v>
                </c:pt>
              </c:numCache>
            </c:numRef>
          </c:val>
          <c:smooth val="0"/>
          <c:extLst>
            <c:ext xmlns:c16="http://schemas.microsoft.com/office/drawing/2014/chart" uri="{C3380CC4-5D6E-409C-BE32-E72D297353CC}">
              <c16:uniqueId val="{00000000-693B-4A6B-94DB-15BE0316DB13}"/>
            </c:ext>
          </c:extLst>
        </c:ser>
        <c:dLbls>
          <c:showLegendKey val="0"/>
          <c:showVal val="0"/>
          <c:showCatName val="0"/>
          <c:showSerName val="0"/>
          <c:showPercent val="0"/>
          <c:showBubbleSize val="0"/>
        </c:dLbls>
        <c:smooth val="0"/>
        <c:axId val="343512856"/>
        <c:axId val="206668408"/>
      </c:lineChart>
      <c:dateAx>
        <c:axId val="34351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668408"/>
        <c:crosses val="autoZero"/>
        <c:auto val="1"/>
        <c:lblOffset val="100"/>
        <c:baseTimeUnit val="days"/>
      </c:dateAx>
      <c:valAx>
        <c:axId val="20666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1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6</c:v>
                </c:pt>
                <c:pt idx="3">
                  <c:v>6</c:v>
                </c:pt>
                <c:pt idx="4">
                  <c:v>7</c:v>
                </c:pt>
                <c:pt idx="5">
                  <c:v>4</c:v>
                </c:pt>
                <c:pt idx="6">
                  <c:v>3</c:v>
                </c:pt>
              </c:numCache>
            </c:numRef>
          </c:val>
          <c:extLst>
            <c:ext xmlns:c16="http://schemas.microsoft.com/office/drawing/2014/chart" uri="{C3380CC4-5D6E-409C-BE32-E72D297353CC}">
              <c16:uniqueId val="{00000000-767F-4ED9-AD73-850B8B45F853}"/>
            </c:ext>
          </c:extLst>
        </c:ser>
        <c:dLbls>
          <c:showLegendKey val="0"/>
          <c:showVal val="0"/>
          <c:showCatName val="0"/>
          <c:showSerName val="0"/>
          <c:showPercent val="0"/>
          <c:showBubbleSize val="0"/>
        </c:dLbls>
        <c:gapWidth val="219"/>
        <c:overlap val="-27"/>
        <c:axId val="360999552"/>
        <c:axId val="361002176"/>
      </c:barChart>
      <c:catAx>
        <c:axId val="36099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2176"/>
        <c:crosses val="autoZero"/>
        <c:auto val="1"/>
        <c:lblAlgn val="ctr"/>
        <c:lblOffset val="100"/>
        <c:noMultiLvlLbl val="0"/>
      </c:catAx>
      <c:valAx>
        <c:axId val="3610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9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0.26804290654319002</c:v>
                </c:pt>
                <c:pt idx="1">
                  <c:v>0.23160760150128001</c:v>
                </c:pt>
                <c:pt idx="2">
                  <c:v>0.51599771241629</c:v>
                </c:pt>
                <c:pt idx="3">
                  <c:v>0.26376906063532002</c:v>
                </c:pt>
                <c:pt idx="4">
                  <c:v>0.25396220215949999</c:v>
                </c:pt>
                <c:pt idx="5">
                  <c:v>0.20208526783792999</c:v>
                </c:pt>
                <c:pt idx="6">
                  <c:v>0.31864237236368997</c:v>
                </c:pt>
              </c:numCache>
            </c:numRef>
          </c:val>
          <c:extLst>
            <c:ext xmlns:c16="http://schemas.microsoft.com/office/drawing/2014/chart" uri="{C3380CC4-5D6E-409C-BE32-E72D297353CC}">
              <c16:uniqueId val="{00000000-EF37-4108-9A89-0E24B850F800}"/>
            </c:ext>
          </c:extLst>
        </c:ser>
        <c:dLbls>
          <c:showLegendKey val="0"/>
          <c:showVal val="0"/>
          <c:showCatName val="0"/>
          <c:showSerName val="0"/>
          <c:showPercent val="0"/>
          <c:showBubbleSize val="0"/>
        </c:dLbls>
        <c:gapWidth val="219"/>
        <c:overlap val="-27"/>
        <c:axId val="361003816"/>
        <c:axId val="361004800"/>
      </c:barChart>
      <c:catAx>
        <c:axId val="36100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4800"/>
        <c:crosses val="autoZero"/>
        <c:auto val="1"/>
        <c:lblAlgn val="ctr"/>
        <c:lblOffset val="100"/>
        <c:noMultiLvlLbl val="0"/>
      </c:catAx>
      <c:valAx>
        <c:axId val="36100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3</c:v>
                </c:pt>
              </c:numCache>
            </c:numRef>
          </c:val>
          <c:extLst>
            <c:ext xmlns:c16="http://schemas.microsoft.com/office/drawing/2014/chart" uri="{C3380CC4-5D6E-409C-BE32-E72D297353CC}">
              <c16:uniqueId val="{00000000-5628-419D-890D-70B3959C6CC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9</c:v>
                </c:pt>
              </c:numCache>
            </c:numRef>
          </c:val>
          <c:extLst>
            <c:ext xmlns:c16="http://schemas.microsoft.com/office/drawing/2014/chart" uri="{C3380CC4-5D6E-409C-BE32-E72D297353CC}">
              <c16:uniqueId val="{00000001-5628-419D-890D-70B3959C6CC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29</c:v>
                </c:pt>
              </c:numCache>
            </c:numRef>
          </c:val>
          <c:extLst>
            <c:ext xmlns:c16="http://schemas.microsoft.com/office/drawing/2014/chart" uri="{C3380CC4-5D6E-409C-BE32-E72D297353CC}">
              <c16:uniqueId val="{00000002-5628-419D-890D-70B3959C6CCE}"/>
            </c:ext>
          </c:extLst>
        </c:ser>
        <c:dLbls>
          <c:showLegendKey val="0"/>
          <c:showVal val="0"/>
          <c:showCatName val="0"/>
          <c:showSerName val="0"/>
          <c:showPercent val="0"/>
          <c:showBubbleSize val="0"/>
        </c:dLbls>
        <c:gapWidth val="150"/>
        <c:overlap val="100"/>
        <c:axId val="360997256"/>
        <c:axId val="360997584"/>
      </c:barChart>
      <c:catAx>
        <c:axId val="36099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97584"/>
        <c:crosses val="autoZero"/>
        <c:auto val="1"/>
        <c:lblAlgn val="ctr"/>
        <c:lblOffset val="100"/>
        <c:noMultiLvlLbl val="0"/>
      </c:catAx>
      <c:valAx>
        <c:axId val="360997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9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0.65920681785615998</c:v>
                </c:pt>
                <c:pt idx="12">
                  <c:v>0.25140168121799</c:v>
                </c:pt>
                <c:pt idx="13">
                  <c:v>0.18206327721279</c:v>
                </c:pt>
                <c:pt idx="14">
                  <c:v>0.22880135884823</c:v>
                </c:pt>
                <c:pt idx="15">
                  <c:v>0.23713426682402</c:v>
                </c:pt>
                <c:pt idx="16">
                  <c:v>0.23129200661959001</c:v>
                </c:pt>
                <c:pt idx="17">
                  <c:v>0.27692313368998001</c:v>
                </c:pt>
                <c:pt idx="18">
                  <c:v>0.24846517674682</c:v>
                </c:pt>
                <c:pt idx="19">
                  <c:v>0.29452678614805999</c:v>
                </c:pt>
                <c:pt idx="20">
                  <c:v>0.24409226694719</c:v>
                </c:pt>
                <c:pt idx="21">
                  <c:v>0.31677349803177002</c:v>
                </c:pt>
                <c:pt idx="22">
                  <c:v>0.14906988142672001</c:v>
                </c:pt>
                <c:pt idx="23">
                  <c:v>0.34457035710968997</c:v>
                </c:pt>
              </c:numCache>
            </c:numRef>
          </c:val>
          <c:smooth val="0"/>
          <c:extLst>
            <c:ext xmlns:c16="http://schemas.microsoft.com/office/drawing/2014/chart" uri="{C3380CC4-5D6E-409C-BE32-E72D297353CC}">
              <c16:uniqueId val="{00000000-9B5E-4E4B-8B00-A1990F81B17A}"/>
            </c:ext>
          </c:extLst>
        </c:ser>
        <c:dLbls>
          <c:showLegendKey val="0"/>
          <c:showVal val="0"/>
          <c:showCatName val="0"/>
          <c:showSerName val="0"/>
          <c:showPercent val="0"/>
          <c:showBubbleSize val="0"/>
        </c:dLbls>
        <c:smooth val="0"/>
        <c:axId val="361008408"/>
        <c:axId val="361007424"/>
      </c:lineChart>
      <c:catAx>
        <c:axId val="36100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7424"/>
        <c:crosses val="autoZero"/>
        <c:auto val="1"/>
        <c:lblAlgn val="ctr"/>
        <c:lblOffset val="100"/>
        <c:noMultiLvlLbl val="0"/>
      </c:catAx>
      <c:valAx>
        <c:axId val="36100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2</c:v>
                </c:pt>
                <c:pt idx="13">
                  <c:v>4</c:v>
                </c:pt>
                <c:pt idx="14">
                  <c:v>2</c:v>
                </c:pt>
                <c:pt idx="15">
                  <c:v>4</c:v>
                </c:pt>
                <c:pt idx="16">
                  <c:v>3</c:v>
                </c:pt>
                <c:pt idx="17">
                  <c:v>1</c:v>
                </c:pt>
                <c:pt idx="18">
                  <c:v>4</c:v>
                </c:pt>
                <c:pt idx="19">
                  <c:v>4</c:v>
                </c:pt>
                <c:pt idx="20">
                  <c:v>7</c:v>
                </c:pt>
                <c:pt idx="21">
                  <c:v>3</c:v>
                </c:pt>
                <c:pt idx="22">
                  <c:v>1</c:v>
                </c:pt>
                <c:pt idx="23">
                  <c:v>2</c:v>
                </c:pt>
              </c:numCache>
            </c:numRef>
          </c:val>
          <c:smooth val="0"/>
          <c:extLst>
            <c:ext xmlns:c16="http://schemas.microsoft.com/office/drawing/2014/chart" uri="{C3380CC4-5D6E-409C-BE32-E72D297353CC}">
              <c16:uniqueId val="{00000000-C94A-47CE-B501-947D8E246A68}"/>
            </c:ext>
          </c:extLst>
        </c:ser>
        <c:dLbls>
          <c:showLegendKey val="0"/>
          <c:showVal val="0"/>
          <c:showCatName val="0"/>
          <c:showSerName val="0"/>
          <c:showPercent val="0"/>
          <c:showBubbleSize val="0"/>
        </c:dLbls>
        <c:smooth val="0"/>
        <c:axId val="361008736"/>
        <c:axId val="361010704"/>
      </c:lineChart>
      <c:catAx>
        <c:axId val="36100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10704"/>
        <c:crosses val="autoZero"/>
        <c:auto val="1"/>
        <c:lblAlgn val="ctr"/>
        <c:lblOffset val="100"/>
        <c:noMultiLvlLbl val="0"/>
      </c:catAx>
      <c:valAx>
        <c:axId val="36101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0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0.27224290151017999</c:v>
                </c:pt>
                <c:pt idx="3">
                  <c:v>0</c:v>
                </c:pt>
                <c:pt idx="4">
                  <c:v>0.24427610888185999</c:v>
                </c:pt>
                <c:pt idx="5">
                  <c:v>0.79209905511620005</c:v>
                </c:pt>
                <c:pt idx="6">
                  <c:v>0</c:v>
                </c:pt>
                <c:pt idx="7">
                  <c:v>0</c:v>
                </c:pt>
                <c:pt idx="8">
                  <c:v>0</c:v>
                </c:pt>
              </c:numCache>
            </c:numRef>
          </c:val>
          <c:extLst>
            <c:ext xmlns:c16="http://schemas.microsoft.com/office/drawing/2014/chart" uri="{C3380CC4-5D6E-409C-BE32-E72D297353CC}">
              <c16:uniqueId val="{00000000-D0DA-49D4-BF90-67817AED7B01}"/>
            </c:ext>
          </c:extLst>
        </c:ser>
        <c:dLbls>
          <c:showLegendKey val="0"/>
          <c:showVal val="0"/>
          <c:showCatName val="0"/>
          <c:showSerName val="0"/>
          <c:showPercent val="0"/>
          <c:showBubbleSize val="0"/>
        </c:dLbls>
        <c:gapWidth val="219"/>
        <c:overlap val="-27"/>
        <c:axId val="361013656"/>
        <c:axId val="361027104"/>
      </c:barChart>
      <c:catAx>
        <c:axId val="36101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27104"/>
        <c:crosses val="autoZero"/>
        <c:auto val="1"/>
        <c:lblAlgn val="ctr"/>
        <c:lblOffset val="100"/>
        <c:noMultiLvlLbl val="0"/>
      </c:catAx>
      <c:valAx>
        <c:axId val="36102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1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123103</c:v>
                </c:pt>
              </c:numCache>
            </c:numRef>
          </c:val>
          <c:extLst>
            <c:ext xmlns:c16="http://schemas.microsoft.com/office/drawing/2014/chart" uri="{C3380CC4-5D6E-409C-BE32-E72D297353CC}">
              <c16:uniqueId val="{00000000-B7A2-4043-8573-363F6A8754B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22192</c:v>
                </c:pt>
              </c:numCache>
            </c:numRef>
          </c:val>
          <c:extLst>
            <c:ext xmlns:c16="http://schemas.microsoft.com/office/drawing/2014/chart" uri="{C3380CC4-5D6E-409C-BE32-E72D297353CC}">
              <c16:uniqueId val="{00000001-B7A2-4043-8573-363F6A8754B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724</c:v>
                </c:pt>
              </c:numCache>
            </c:numRef>
          </c:val>
          <c:extLst>
            <c:ext xmlns:c16="http://schemas.microsoft.com/office/drawing/2014/chart" uri="{C3380CC4-5D6E-409C-BE32-E72D297353CC}">
              <c16:uniqueId val="{00000002-B7A2-4043-8573-363F6A8754B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342</c:v>
                </c:pt>
              </c:numCache>
            </c:numRef>
          </c:val>
          <c:extLst>
            <c:ext xmlns:c16="http://schemas.microsoft.com/office/drawing/2014/chart" uri="{C3380CC4-5D6E-409C-BE32-E72D297353CC}">
              <c16:uniqueId val="{00000003-B7A2-4043-8573-363F6A8754B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72</c:v>
                </c:pt>
              </c:numCache>
            </c:numRef>
          </c:val>
          <c:extLst>
            <c:ext xmlns:c16="http://schemas.microsoft.com/office/drawing/2014/chart" uri="{C3380CC4-5D6E-409C-BE32-E72D297353CC}">
              <c16:uniqueId val="{00000004-B7A2-4043-8573-363F6A8754B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751</c:v>
                </c:pt>
              </c:numCache>
            </c:numRef>
          </c:val>
          <c:extLst>
            <c:ext xmlns:c16="http://schemas.microsoft.com/office/drawing/2014/chart" uri="{C3380CC4-5D6E-409C-BE32-E72D297353CC}">
              <c16:uniqueId val="{00000005-B7A2-4043-8573-363F6A8754B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19956</c:v>
                </c:pt>
              </c:numCache>
            </c:numRef>
          </c:val>
          <c:extLst>
            <c:ext xmlns:c16="http://schemas.microsoft.com/office/drawing/2014/chart" uri="{C3380CC4-5D6E-409C-BE32-E72D297353CC}">
              <c16:uniqueId val="{00000006-B7A2-4043-8573-363F6A8754B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26591</c:v>
                </c:pt>
              </c:numCache>
            </c:numRef>
          </c:val>
          <c:extLst>
            <c:ext xmlns:c16="http://schemas.microsoft.com/office/drawing/2014/chart" uri="{C3380CC4-5D6E-409C-BE32-E72D297353CC}">
              <c16:uniqueId val="{00000007-B7A2-4043-8573-363F6A8754B0}"/>
            </c:ext>
          </c:extLst>
        </c:ser>
        <c:dLbls>
          <c:showLegendKey val="0"/>
          <c:showVal val="0"/>
          <c:showCatName val="0"/>
          <c:showSerName val="0"/>
          <c:showPercent val="0"/>
          <c:showBubbleSize val="0"/>
        </c:dLbls>
        <c:gapWidth val="150"/>
        <c:overlap val="100"/>
        <c:axId val="281132296"/>
        <c:axId val="281132624"/>
      </c:barChart>
      <c:catAx>
        <c:axId val="28113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32624"/>
        <c:crosses val="autoZero"/>
        <c:auto val="1"/>
        <c:lblAlgn val="ctr"/>
        <c:lblOffset val="100"/>
        <c:noMultiLvlLbl val="0"/>
      </c:catAx>
      <c:valAx>
        <c:axId val="281132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3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226-46E0-BC54-B56D0DF61524}"/>
            </c:ext>
          </c:extLst>
        </c:ser>
        <c:dLbls>
          <c:showLegendKey val="0"/>
          <c:showVal val="0"/>
          <c:showCatName val="0"/>
          <c:showSerName val="0"/>
          <c:showPercent val="0"/>
          <c:showBubbleSize val="0"/>
        </c:dLbls>
        <c:gapWidth val="219"/>
        <c:overlap val="-27"/>
        <c:axId val="286848240"/>
        <c:axId val="286848568"/>
      </c:barChart>
      <c:catAx>
        <c:axId val="2868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48568"/>
        <c:crosses val="autoZero"/>
        <c:auto val="1"/>
        <c:lblAlgn val="ctr"/>
        <c:lblOffset val="100"/>
        <c:noMultiLvlLbl val="0"/>
      </c:catAx>
      <c:valAx>
        <c:axId val="28684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A3A3-44A2-A028-5ED4D465F4A1}"/>
            </c:ext>
          </c:extLst>
        </c:ser>
        <c:dLbls>
          <c:showLegendKey val="0"/>
          <c:showVal val="0"/>
          <c:showCatName val="0"/>
          <c:showSerName val="0"/>
          <c:showPercent val="0"/>
          <c:showBubbleSize val="0"/>
        </c:dLbls>
        <c:gapWidth val="219"/>
        <c:overlap val="-27"/>
        <c:axId val="286850864"/>
        <c:axId val="286851192"/>
      </c:barChart>
      <c:catAx>
        <c:axId val="28685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51192"/>
        <c:crosses val="autoZero"/>
        <c:auto val="1"/>
        <c:lblAlgn val="ctr"/>
        <c:lblOffset val="100"/>
        <c:noMultiLvlLbl val="0"/>
      </c:catAx>
      <c:valAx>
        <c:axId val="28685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5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1123-9846-463B-B5CC-7F9BD33B636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5864D36-E1C2-4E49-B98C-EDE18C23507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91538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37A8-F985-44AC-A06F-30F49B7BB05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8597B12-9D97-4901-A8A6-AE2E0FB18FFE}"/>
              </a:ext>
            </a:extLst>
          </p:cNvPr>
          <p:cNvGraphicFramePr>
            <a:graphicFrameLocks noGrp="1"/>
          </p:cNvGraphicFramePr>
          <p:nvPr>
            <p:ph type="tbl" sz="quarter" idx="13"/>
            <p:extLst>
              <p:ext uri="{D42A27DB-BD31-4B8C-83A1-F6EECF244321}">
                <p14:modId xmlns:p14="http://schemas.microsoft.com/office/powerpoint/2010/main" val="216956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7202977"/>
                    </a:ext>
                  </a:extLst>
                </a:gridCol>
                <a:gridCol w="740664">
                  <a:extLst>
                    <a:ext uri="{9D8B030D-6E8A-4147-A177-3AD203B41FA5}">
                      <a16:colId xmlns:a16="http://schemas.microsoft.com/office/drawing/2014/main" val="2498733406"/>
                    </a:ext>
                  </a:extLst>
                </a:gridCol>
                <a:gridCol w="740664">
                  <a:extLst>
                    <a:ext uri="{9D8B030D-6E8A-4147-A177-3AD203B41FA5}">
                      <a16:colId xmlns:a16="http://schemas.microsoft.com/office/drawing/2014/main" val="107089451"/>
                    </a:ext>
                  </a:extLst>
                </a:gridCol>
                <a:gridCol w="740664">
                  <a:extLst>
                    <a:ext uri="{9D8B030D-6E8A-4147-A177-3AD203B41FA5}">
                      <a16:colId xmlns:a16="http://schemas.microsoft.com/office/drawing/2014/main" val="1790986304"/>
                    </a:ext>
                  </a:extLst>
                </a:gridCol>
                <a:gridCol w="740664">
                  <a:extLst>
                    <a:ext uri="{9D8B030D-6E8A-4147-A177-3AD203B41FA5}">
                      <a16:colId xmlns:a16="http://schemas.microsoft.com/office/drawing/2014/main" val="4220749233"/>
                    </a:ext>
                  </a:extLst>
                </a:gridCol>
                <a:gridCol w="740664">
                  <a:extLst>
                    <a:ext uri="{9D8B030D-6E8A-4147-A177-3AD203B41FA5}">
                      <a16:colId xmlns:a16="http://schemas.microsoft.com/office/drawing/2014/main" val="1359759242"/>
                    </a:ext>
                  </a:extLst>
                </a:gridCol>
                <a:gridCol w="740664">
                  <a:extLst>
                    <a:ext uri="{9D8B030D-6E8A-4147-A177-3AD203B41FA5}">
                      <a16:colId xmlns:a16="http://schemas.microsoft.com/office/drawing/2014/main" val="772009443"/>
                    </a:ext>
                  </a:extLst>
                </a:gridCol>
                <a:gridCol w="740664">
                  <a:extLst>
                    <a:ext uri="{9D8B030D-6E8A-4147-A177-3AD203B41FA5}">
                      <a16:colId xmlns:a16="http://schemas.microsoft.com/office/drawing/2014/main" val="3383657740"/>
                    </a:ext>
                  </a:extLst>
                </a:gridCol>
                <a:gridCol w="740664">
                  <a:extLst>
                    <a:ext uri="{9D8B030D-6E8A-4147-A177-3AD203B41FA5}">
                      <a16:colId xmlns:a16="http://schemas.microsoft.com/office/drawing/2014/main" val="1684515613"/>
                    </a:ext>
                  </a:extLst>
                </a:gridCol>
                <a:gridCol w="740664">
                  <a:extLst>
                    <a:ext uri="{9D8B030D-6E8A-4147-A177-3AD203B41FA5}">
                      <a16:colId xmlns:a16="http://schemas.microsoft.com/office/drawing/2014/main" val="31288929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9664832"/>
                  </a:ext>
                </a:extLst>
              </a:tr>
              <a:tr h="370840">
                <a:tc>
                  <a:txBody>
                    <a:bodyPr/>
                    <a:lstStyle/>
                    <a:p>
                      <a:r>
                        <a:rPr lang="en-US" sz="1000"/>
                        <a:t>María Eugenia Vidal</a:t>
                      </a:r>
                    </a:p>
                  </a:txBody>
                  <a:tcPr/>
                </a:tc>
                <a:tc>
                  <a:txBody>
                    <a:bodyPr/>
                    <a:lstStyle/>
                    <a:p>
                      <a:r>
                        <a:rPr lang="en-US" sz="1000"/>
                        <a:t>1628690</a:t>
                      </a:r>
                    </a:p>
                  </a:txBody>
                  <a:tcPr/>
                </a:tc>
                <a:tc>
                  <a:txBody>
                    <a:bodyPr/>
                    <a:lstStyle/>
                    <a:p>
                      <a:r>
                        <a:rPr lang="en-US" sz="1000"/>
                        <a:t>5286</a:t>
                      </a:r>
                    </a:p>
                  </a:txBody>
                  <a:tcPr/>
                </a:tc>
                <a:tc>
                  <a:txBody>
                    <a:bodyPr/>
                    <a:lstStyle/>
                    <a:p>
                      <a:r>
                        <a:rPr lang="en-US" sz="1000"/>
                        <a:t>41</a:t>
                      </a:r>
                    </a:p>
                  </a:txBody>
                  <a:tcPr/>
                </a:tc>
                <a:tc>
                  <a:txBody>
                    <a:bodyPr/>
                    <a:lstStyle/>
                    <a:p>
                      <a:r>
                        <a:rPr lang="en-US" sz="1000"/>
                        <a:t>147184</a:t>
                      </a:r>
                    </a:p>
                  </a:txBody>
                  <a:tcPr/>
                </a:tc>
                <a:tc>
                  <a:txBody>
                    <a:bodyPr/>
                    <a:lstStyle/>
                    <a:p>
                      <a:r>
                        <a:rPr lang="en-US" sz="1000"/>
                        <a:t>19956</a:t>
                      </a:r>
                    </a:p>
                  </a:txBody>
                  <a:tcPr/>
                </a:tc>
                <a:tc>
                  <a:txBody>
                    <a:bodyPr/>
                    <a:lstStyle/>
                    <a:p>
                      <a:r>
                        <a:rPr lang="en-US" sz="1000"/>
                        <a:t>26591</a:t>
                      </a:r>
                    </a:p>
                  </a:txBody>
                  <a:tcPr/>
                </a:tc>
                <a:tc>
                  <a:txBody>
                    <a:bodyPr/>
                    <a:lstStyle/>
                    <a:p>
                      <a:r>
                        <a:rPr lang="en-US" sz="1000"/>
                        <a:t>0</a:t>
                      </a:r>
                    </a:p>
                  </a:txBody>
                  <a:tcPr/>
                </a:tc>
                <a:tc>
                  <a:txBody>
                    <a:bodyPr/>
                    <a:lstStyle/>
                    <a:p>
                      <a:r>
                        <a:rPr lang="en-US" sz="1000"/>
                        <a:t>0.2906%</a:t>
                      </a:r>
                    </a:p>
                  </a:txBody>
                  <a:tcPr/>
                </a:tc>
                <a:tc>
                  <a:txBody>
                    <a:bodyPr/>
                    <a:lstStyle/>
                    <a:p>
                      <a:r>
                        <a:rPr lang="en-US" sz="1000"/>
                        <a:t>0.0%</a:t>
                      </a:r>
                    </a:p>
                  </a:txBody>
                  <a:tcPr/>
                </a:tc>
                <a:extLst>
                  <a:ext uri="{0D108BD9-81ED-4DB2-BD59-A6C34878D82A}">
                    <a16:rowId xmlns:a16="http://schemas.microsoft.com/office/drawing/2014/main" val="3397454321"/>
                  </a:ext>
                </a:extLst>
              </a:tr>
            </a:tbl>
          </a:graphicData>
        </a:graphic>
      </p:graphicFrame>
      <p:sp>
        <p:nvSpPr>
          <p:cNvPr id="4" name="Text Placeholder 3">
            <a:extLst>
              <a:ext uri="{FF2B5EF4-FFF2-40B4-BE49-F238E27FC236}">
                <a16:creationId xmlns:a16="http://schemas.microsoft.com/office/drawing/2014/main" id="{FD74C5D8-DF93-4F99-8AB3-54EEB1C4E42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90086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3F2C4-E373-4ED7-BBBA-8CFE6A1BE4F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96C7DB6-519C-42C5-BD82-05290FE15E60}"/>
              </a:ext>
            </a:extLst>
          </p:cNvPr>
          <p:cNvGraphicFramePr>
            <a:graphicFrameLocks noGrp="1"/>
          </p:cNvGraphicFramePr>
          <p:nvPr>
            <p:ph type="chart" sz="quarter" idx="13"/>
            <p:extLst>
              <p:ext uri="{D42A27DB-BD31-4B8C-83A1-F6EECF244321}">
                <p14:modId xmlns:p14="http://schemas.microsoft.com/office/powerpoint/2010/main" val="328332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DAEE5-A095-4419-916D-87C5D0488D3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DFDA5A8-AA05-4857-BC6C-59F381274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958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ABA03-F7CE-4F20-9157-E631146978E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D52ED37-D111-48DB-8034-E28716D6FC87}"/>
              </a:ext>
            </a:extLst>
          </p:cNvPr>
          <p:cNvGraphicFramePr>
            <a:graphicFrameLocks noGrp="1"/>
          </p:cNvGraphicFramePr>
          <p:nvPr>
            <p:ph type="chart" sz="quarter" idx="13"/>
            <p:extLst>
              <p:ext uri="{D42A27DB-BD31-4B8C-83A1-F6EECF244321}">
                <p14:modId xmlns:p14="http://schemas.microsoft.com/office/powerpoint/2010/main" val="2582360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06C7A-3CF2-456B-870C-4356B0E4866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BD2FE90-2450-4058-A11F-74BA40419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04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A416E-9D1A-4CEE-88F0-1D7599C1E20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BBF2E53-57A3-4FB6-8DE0-83FC91B055E2}"/>
              </a:ext>
            </a:extLst>
          </p:cNvPr>
          <p:cNvGraphicFramePr>
            <a:graphicFrameLocks noGrp="1"/>
          </p:cNvGraphicFramePr>
          <p:nvPr>
            <p:ph type="chart" sz="quarter" idx="13"/>
            <p:extLst>
              <p:ext uri="{D42A27DB-BD31-4B8C-83A1-F6EECF244321}">
                <p14:modId xmlns:p14="http://schemas.microsoft.com/office/powerpoint/2010/main" val="2517280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6EF99-A662-4B0A-8C81-1CCCB5AF7C9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673739C-3E5D-4D0F-B8AC-58505148F1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6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88FA-3722-455B-89B5-70CB6CA11EF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DE6E48A-97D8-474F-84D9-CFE31A1C49C3}"/>
              </a:ext>
            </a:extLst>
          </p:cNvPr>
          <p:cNvGraphicFramePr>
            <a:graphicFrameLocks noGrp="1"/>
          </p:cNvGraphicFramePr>
          <p:nvPr>
            <p:ph type="chart" sz="quarter" idx="13"/>
            <p:extLst>
              <p:ext uri="{D42A27DB-BD31-4B8C-83A1-F6EECF244321}">
                <p14:modId xmlns:p14="http://schemas.microsoft.com/office/powerpoint/2010/main" val="1169688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E23FFF-FF9E-428C-9241-4C93C51DE70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E6CAD71-0617-47B3-B5F6-3197E6590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72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CCDE-0826-4B25-8799-4A63B1DCF55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B06589F-97C7-4C7E-ABE4-B43B984D8882}"/>
              </a:ext>
            </a:extLst>
          </p:cNvPr>
          <p:cNvGraphicFramePr>
            <a:graphicFrameLocks noGrp="1"/>
          </p:cNvGraphicFramePr>
          <p:nvPr>
            <p:ph type="chart" sz="quarter" idx="13"/>
            <p:extLst>
              <p:ext uri="{D42A27DB-BD31-4B8C-83A1-F6EECF244321}">
                <p14:modId xmlns:p14="http://schemas.microsoft.com/office/powerpoint/2010/main" val="835344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224A0-E1C0-4849-9051-DBBCB29423A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23E5982-40B3-4F2B-BA2C-83165FDE6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3367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20629-504C-4230-A83D-BB55CF65313B}"/>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EED2AC44-9040-43AD-AEE3-E8C4B57D07FC}"/>
              </a:ext>
            </a:extLst>
          </p:cNvPr>
          <p:cNvGraphicFramePr>
            <a:graphicFrameLocks noGrp="1"/>
          </p:cNvGraphicFramePr>
          <p:nvPr>
            <p:ph type="tbl" sz="quarter" idx="13"/>
            <p:extLst>
              <p:ext uri="{D42A27DB-BD31-4B8C-83A1-F6EECF244321}">
                <p14:modId xmlns:p14="http://schemas.microsoft.com/office/powerpoint/2010/main" val="2350131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7747696"/>
                    </a:ext>
                  </a:extLst>
                </a:gridCol>
                <a:gridCol w="658368">
                  <a:extLst>
                    <a:ext uri="{9D8B030D-6E8A-4147-A177-3AD203B41FA5}">
                      <a16:colId xmlns:a16="http://schemas.microsoft.com/office/drawing/2014/main" val="3869299722"/>
                    </a:ext>
                  </a:extLst>
                </a:gridCol>
                <a:gridCol w="658368">
                  <a:extLst>
                    <a:ext uri="{9D8B030D-6E8A-4147-A177-3AD203B41FA5}">
                      <a16:colId xmlns:a16="http://schemas.microsoft.com/office/drawing/2014/main" val="432009523"/>
                    </a:ext>
                  </a:extLst>
                </a:gridCol>
                <a:gridCol w="658368">
                  <a:extLst>
                    <a:ext uri="{9D8B030D-6E8A-4147-A177-3AD203B41FA5}">
                      <a16:colId xmlns:a16="http://schemas.microsoft.com/office/drawing/2014/main" val="1964084777"/>
                    </a:ext>
                  </a:extLst>
                </a:gridCol>
                <a:gridCol w="658368">
                  <a:extLst>
                    <a:ext uri="{9D8B030D-6E8A-4147-A177-3AD203B41FA5}">
                      <a16:colId xmlns:a16="http://schemas.microsoft.com/office/drawing/2014/main" val="3611406832"/>
                    </a:ext>
                  </a:extLst>
                </a:gridCol>
                <a:gridCol w="658368">
                  <a:extLst>
                    <a:ext uri="{9D8B030D-6E8A-4147-A177-3AD203B41FA5}">
                      <a16:colId xmlns:a16="http://schemas.microsoft.com/office/drawing/2014/main" val="2412738195"/>
                    </a:ext>
                  </a:extLst>
                </a:gridCol>
                <a:gridCol w="658368">
                  <a:extLst>
                    <a:ext uri="{9D8B030D-6E8A-4147-A177-3AD203B41FA5}">
                      <a16:colId xmlns:a16="http://schemas.microsoft.com/office/drawing/2014/main" val="3736411398"/>
                    </a:ext>
                  </a:extLst>
                </a:gridCol>
                <a:gridCol w="658368">
                  <a:extLst>
                    <a:ext uri="{9D8B030D-6E8A-4147-A177-3AD203B41FA5}">
                      <a16:colId xmlns:a16="http://schemas.microsoft.com/office/drawing/2014/main" val="77526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055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- 2018-01-10 11:52:39</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MEDIDAS CONTRA EL JUEGO Y LA LUDOPATIA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698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- 2018-01-31 11:34:18</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MEJORAS EN EDUCACIÓN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915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- 2018-01-09 21:51:49</a:t>
                      </a:r>
                      <a:r>
                        <a:rPr kumimoji="0" lang="es-ES" sz="1000" b="0" i="0" u="none" strike="noStrike" kern="1200" cap="none" spc="0" normalizeH="0" baseline="0" noProof="0">
                          <a:ln>
                            <a:noFill/>
                          </a:ln>
                          <a:solidFill>
                            <a:prstClr val="black"/>
                          </a:solidFill>
                          <a:effectLst/>
                          <a:uLnTx/>
                          <a:uFillTx/>
                          <a:latin typeface="+mn-lt"/>
                          <a:ea typeface="+mn-ea"/>
                          <a:cs typeface="+mn-cs"/>
                        </a:rPr>
                        <a:t>
INAUGURAMOS LA GUARDIA DEL HOSPITAL INTERZONAL VICENTE LÓPEZ Y PLANES DE GENERAL RODRIGUEZ
Con el Plan de Guardias estamos arreglando y mejorando las guardias de distintos hospitales de la Provincia. Ya terminamos 31 y vamos a seguir trabajando para que los vecinos reciban una mejor atención.
Hoy recorrí la obra terminada en el Hospital Vicente López y Planes de General Rodríguez y el equipo médico me contó cómo cambió su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588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- 2018-01-14 23:44:36</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859540"/>
                  </a:ext>
                </a:extLst>
              </a:tr>
            </a:tbl>
          </a:graphicData>
        </a:graphic>
      </p:graphicFrame>
      <p:sp>
        <p:nvSpPr>
          <p:cNvPr id="4" name="Text Placeholder 3">
            <a:extLst>
              <a:ext uri="{FF2B5EF4-FFF2-40B4-BE49-F238E27FC236}">
                <a16:creationId xmlns:a16="http://schemas.microsoft.com/office/drawing/2014/main" id="{3B15B54D-13FF-409E-9E69-80C638599ED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34805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FD4E-CF49-40A8-85F9-6208268BCC45}"/>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189F05E9-4857-4D25-A0FB-10EFCB2CF481}"/>
              </a:ext>
            </a:extLst>
          </p:cNvPr>
          <p:cNvGraphicFramePr>
            <a:graphicFrameLocks noGrp="1"/>
          </p:cNvGraphicFramePr>
          <p:nvPr>
            <p:ph type="tbl" sz="quarter" idx="13"/>
            <p:extLst>
              <p:ext uri="{D42A27DB-BD31-4B8C-83A1-F6EECF244321}">
                <p14:modId xmlns:p14="http://schemas.microsoft.com/office/powerpoint/2010/main" val="338874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5638580"/>
                    </a:ext>
                  </a:extLst>
                </a:gridCol>
                <a:gridCol w="658368">
                  <a:extLst>
                    <a:ext uri="{9D8B030D-6E8A-4147-A177-3AD203B41FA5}">
                      <a16:colId xmlns:a16="http://schemas.microsoft.com/office/drawing/2014/main" val="2402595132"/>
                    </a:ext>
                  </a:extLst>
                </a:gridCol>
                <a:gridCol w="658368">
                  <a:extLst>
                    <a:ext uri="{9D8B030D-6E8A-4147-A177-3AD203B41FA5}">
                      <a16:colId xmlns:a16="http://schemas.microsoft.com/office/drawing/2014/main" val="3905508425"/>
                    </a:ext>
                  </a:extLst>
                </a:gridCol>
                <a:gridCol w="658368">
                  <a:extLst>
                    <a:ext uri="{9D8B030D-6E8A-4147-A177-3AD203B41FA5}">
                      <a16:colId xmlns:a16="http://schemas.microsoft.com/office/drawing/2014/main" val="2238107300"/>
                    </a:ext>
                  </a:extLst>
                </a:gridCol>
                <a:gridCol w="658368">
                  <a:extLst>
                    <a:ext uri="{9D8B030D-6E8A-4147-A177-3AD203B41FA5}">
                      <a16:colId xmlns:a16="http://schemas.microsoft.com/office/drawing/2014/main" val="4223815434"/>
                    </a:ext>
                  </a:extLst>
                </a:gridCol>
                <a:gridCol w="658368">
                  <a:extLst>
                    <a:ext uri="{9D8B030D-6E8A-4147-A177-3AD203B41FA5}">
                      <a16:colId xmlns:a16="http://schemas.microsoft.com/office/drawing/2014/main" val="2722241425"/>
                    </a:ext>
                  </a:extLst>
                </a:gridCol>
                <a:gridCol w="658368">
                  <a:extLst>
                    <a:ext uri="{9D8B030D-6E8A-4147-A177-3AD203B41FA5}">
                      <a16:colId xmlns:a16="http://schemas.microsoft.com/office/drawing/2014/main" val="2206623222"/>
                    </a:ext>
                  </a:extLst>
                </a:gridCol>
                <a:gridCol w="658368">
                  <a:extLst>
                    <a:ext uri="{9D8B030D-6E8A-4147-A177-3AD203B41FA5}">
                      <a16:colId xmlns:a16="http://schemas.microsoft.com/office/drawing/2014/main" val="247983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988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- 2018-01-19 11:49:54</a:t>
                      </a:r>
                      <a:r>
                        <a:rPr kumimoji="0" lang="es-ES" sz="1000" b="0" i="0" u="none" strike="noStrike" kern="1200" cap="none" spc="0" normalizeH="0" baseline="0" noProof="0">
                          <a:ln>
                            <a:noFill/>
                          </a:ln>
                          <a:solidFill>
                            <a:prstClr val="black"/>
                          </a:solidFill>
                          <a:effectLst/>
                          <a:uLnTx/>
                          <a:uFillTx/>
                          <a:latin typeface="+mn-lt"/>
                          <a:ea typeface="+mn-ea"/>
                          <a:cs typeface="+mn-cs"/>
                        </a:rPr>
                        <a:t>
LAS PLAYAS GRATUITAS DE LA PROVINCIA TE ESTÁN ESPERANDO
Todas las mañanas, los trabajadores de los balnearios #MarDelPlataTeHaceFeliz preparan las sombrillas para los vecinos y turistas que se acercan a las playas Museo Mar y Constitución. Ahí pueden pasar el día en familia disfrutando de las mismas actividades y comodidades que tiene un balneario privado pero gratis.
Conocé más en: https://www.gba.gob.ar/es/mardelplatatehacefeliz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4169783"/>
                  </a:ext>
                </a:extLst>
              </a:tr>
            </a:tbl>
          </a:graphicData>
        </a:graphic>
      </p:graphicFrame>
      <p:sp>
        <p:nvSpPr>
          <p:cNvPr id="4" name="Text Placeholder 3">
            <a:extLst>
              <a:ext uri="{FF2B5EF4-FFF2-40B4-BE49-F238E27FC236}">
                <a16:creationId xmlns:a16="http://schemas.microsoft.com/office/drawing/2014/main" id="{4F0F5EEC-D4F7-4AEE-9F7C-EF4A8C6F5D4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80269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7DFA3-FDE9-4FD0-9A6A-C7152361BC21}"/>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EA82E75F-2731-40F2-AF01-98BEE22086F2}"/>
              </a:ext>
            </a:extLst>
          </p:cNvPr>
          <p:cNvGraphicFramePr>
            <a:graphicFrameLocks noGrp="1"/>
          </p:cNvGraphicFramePr>
          <p:nvPr>
            <p:ph type="tbl" sz="quarter" idx="13"/>
            <p:extLst>
              <p:ext uri="{D42A27DB-BD31-4B8C-83A1-F6EECF244321}">
                <p14:modId xmlns:p14="http://schemas.microsoft.com/office/powerpoint/2010/main" val="415800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6689513"/>
                    </a:ext>
                  </a:extLst>
                </a:gridCol>
                <a:gridCol w="658368">
                  <a:extLst>
                    <a:ext uri="{9D8B030D-6E8A-4147-A177-3AD203B41FA5}">
                      <a16:colId xmlns:a16="http://schemas.microsoft.com/office/drawing/2014/main" val="326660963"/>
                    </a:ext>
                  </a:extLst>
                </a:gridCol>
                <a:gridCol w="658368">
                  <a:extLst>
                    <a:ext uri="{9D8B030D-6E8A-4147-A177-3AD203B41FA5}">
                      <a16:colId xmlns:a16="http://schemas.microsoft.com/office/drawing/2014/main" val="1719651371"/>
                    </a:ext>
                  </a:extLst>
                </a:gridCol>
                <a:gridCol w="658368">
                  <a:extLst>
                    <a:ext uri="{9D8B030D-6E8A-4147-A177-3AD203B41FA5}">
                      <a16:colId xmlns:a16="http://schemas.microsoft.com/office/drawing/2014/main" val="3789560421"/>
                    </a:ext>
                  </a:extLst>
                </a:gridCol>
                <a:gridCol w="658368">
                  <a:extLst>
                    <a:ext uri="{9D8B030D-6E8A-4147-A177-3AD203B41FA5}">
                      <a16:colId xmlns:a16="http://schemas.microsoft.com/office/drawing/2014/main" val="460903020"/>
                    </a:ext>
                  </a:extLst>
                </a:gridCol>
                <a:gridCol w="658368">
                  <a:extLst>
                    <a:ext uri="{9D8B030D-6E8A-4147-A177-3AD203B41FA5}">
                      <a16:colId xmlns:a16="http://schemas.microsoft.com/office/drawing/2014/main" val="4251887635"/>
                    </a:ext>
                  </a:extLst>
                </a:gridCol>
                <a:gridCol w="658368">
                  <a:extLst>
                    <a:ext uri="{9D8B030D-6E8A-4147-A177-3AD203B41FA5}">
                      <a16:colId xmlns:a16="http://schemas.microsoft.com/office/drawing/2014/main" val="1482617061"/>
                    </a:ext>
                  </a:extLst>
                </a:gridCol>
                <a:gridCol w="658368">
                  <a:extLst>
                    <a:ext uri="{9D8B030D-6E8A-4147-A177-3AD203B41FA5}">
                      <a16:colId xmlns:a16="http://schemas.microsoft.com/office/drawing/2014/main" val="308693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912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- 2018-01-05 19:25:43</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FÁBRICA DE HELADOS LUCCIANO'S
Nació como un hobby, la idea era crear helados artesanales de calidad y fue creciendo. Ahora la empresa abre una nueva planta en Mar del Plata y proyecta la apertura de nuevas sucursales que van a permitir la incorporación de nuevos empleados.
Actualmente tienen más de 12.000 solicitudes de franquicia en Argentina y otros 45 países.
Hoy fui a visitarlos y pude ver cómo trabajan y cómo hacen los helados y las paletas.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93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- 2018-01-15 19:07:51</a:t>
                      </a:r>
                      <a:r>
                        <a:rPr kumimoji="0" lang="es-ES" sz="1000" b="0" i="0" u="none" strike="noStrike" kern="1200" cap="none" spc="0" normalizeH="0" baseline="0" noProof="0">
                          <a:ln>
                            <a:noFill/>
                          </a:ln>
                          <a:solidFill>
                            <a:prstClr val="black"/>
                          </a:solidFill>
                          <a:effectLst/>
                          <a:uLnTx/>
                          <a:uFillTx/>
                          <a:latin typeface="+mn-lt"/>
                          <a:ea typeface="+mn-ea"/>
                          <a:cs typeface="+mn-cs"/>
                        </a:rPr>
                        <a:t>
CONOCÍ A JORGE Y ME MOSTRÓ LOS MUEBLES INFANTILES QUE FABRICA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256131"/>
                  </a:ext>
                </a:extLst>
              </a:tr>
            </a:tbl>
          </a:graphicData>
        </a:graphic>
      </p:graphicFrame>
      <p:sp>
        <p:nvSpPr>
          <p:cNvPr id="4" name="Text Placeholder 3">
            <a:extLst>
              <a:ext uri="{FF2B5EF4-FFF2-40B4-BE49-F238E27FC236}">
                <a16:creationId xmlns:a16="http://schemas.microsoft.com/office/drawing/2014/main" id="{1AE0B442-9C0A-425D-8C16-0427E9060F1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15424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9CAC-6965-436A-98B5-B5F79030F646}"/>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1D129699-0458-4395-A2DF-9A4788527571}"/>
              </a:ext>
            </a:extLst>
          </p:cNvPr>
          <p:cNvGraphicFramePr>
            <a:graphicFrameLocks noGrp="1"/>
          </p:cNvGraphicFramePr>
          <p:nvPr>
            <p:ph type="tbl" sz="quarter" idx="13"/>
            <p:extLst>
              <p:ext uri="{D42A27DB-BD31-4B8C-83A1-F6EECF244321}">
                <p14:modId xmlns:p14="http://schemas.microsoft.com/office/powerpoint/2010/main" val="63864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29627"/>
                    </a:ext>
                  </a:extLst>
                </a:gridCol>
                <a:gridCol w="658368">
                  <a:extLst>
                    <a:ext uri="{9D8B030D-6E8A-4147-A177-3AD203B41FA5}">
                      <a16:colId xmlns:a16="http://schemas.microsoft.com/office/drawing/2014/main" val="2248247921"/>
                    </a:ext>
                  </a:extLst>
                </a:gridCol>
                <a:gridCol w="658368">
                  <a:extLst>
                    <a:ext uri="{9D8B030D-6E8A-4147-A177-3AD203B41FA5}">
                      <a16:colId xmlns:a16="http://schemas.microsoft.com/office/drawing/2014/main" val="336813608"/>
                    </a:ext>
                  </a:extLst>
                </a:gridCol>
                <a:gridCol w="658368">
                  <a:extLst>
                    <a:ext uri="{9D8B030D-6E8A-4147-A177-3AD203B41FA5}">
                      <a16:colId xmlns:a16="http://schemas.microsoft.com/office/drawing/2014/main" val="678071283"/>
                    </a:ext>
                  </a:extLst>
                </a:gridCol>
                <a:gridCol w="658368">
                  <a:extLst>
                    <a:ext uri="{9D8B030D-6E8A-4147-A177-3AD203B41FA5}">
                      <a16:colId xmlns:a16="http://schemas.microsoft.com/office/drawing/2014/main" val="296309677"/>
                    </a:ext>
                  </a:extLst>
                </a:gridCol>
                <a:gridCol w="658368">
                  <a:extLst>
                    <a:ext uri="{9D8B030D-6E8A-4147-A177-3AD203B41FA5}">
                      <a16:colId xmlns:a16="http://schemas.microsoft.com/office/drawing/2014/main" val="3582150732"/>
                    </a:ext>
                  </a:extLst>
                </a:gridCol>
                <a:gridCol w="658368">
                  <a:extLst>
                    <a:ext uri="{9D8B030D-6E8A-4147-A177-3AD203B41FA5}">
                      <a16:colId xmlns:a16="http://schemas.microsoft.com/office/drawing/2014/main" val="2798773976"/>
                    </a:ext>
                  </a:extLst>
                </a:gridCol>
                <a:gridCol w="658368">
                  <a:extLst>
                    <a:ext uri="{9D8B030D-6E8A-4147-A177-3AD203B41FA5}">
                      <a16:colId xmlns:a16="http://schemas.microsoft.com/office/drawing/2014/main" val="6069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240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- 2018-01-11 20:48:59</a:t>
                      </a:r>
                      <a:r>
                        <a:rPr kumimoji="0" lang="es-ES" sz="1000" b="0" i="0" u="none" strike="noStrike" kern="1200" cap="none" spc="0" normalizeH="0" baseline="0" noProof="0">
                          <a:ln>
                            <a:noFill/>
                          </a:ln>
                          <a:solidFill>
                            <a:prstClr val="black"/>
                          </a:solidFill>
                          <a:effectLst/>
                          <a:uLnTx/>
                          <a:uFillTx/>
                          <a:latin typeface="+mn-lt"/>
                          <a:ea typeface="+mn-ea"/>
                          <a:cs typeface="+mn-cs"/>
                        </a:rPr>
                        <a:t>
RECORRIMOS LA OBRA DE LA RUTA 51
Con el intendente de Arrecifes hablamos con los trabajadores y vimos cómo avanza la repavimentación de una de las secciones de la Ruta Provincial 51.
Esta es una obra muy importante para los productores y vecinos de la zona, a los 268 kilómetros de repavimentación se le suman banquinas, obras de señalización, mejoras en puentes y alcantarillas.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825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- 2018-01-08 18:28:12</a:t>
                      </a:r>
                      <a:r>
                        <a:rPr kumimoji="0" lang="es-ES" sz="1000" b="0" i="0" u="none" strike="noStrike" kern="1200" cap="none" spc="0" normalizeH="0" baseline="0" noProof="0">
                          <a:ln>
                            <a:noFill/>
                          </a:ln>
                          <a:solidFill>
                            <a:prstClr val="black"/>
                          </a:solidFill>
                          <a:effectLst/>
                          <a:uLnTx/>
                          <a:uFillTx/>
                          <a:latin typeface="+mn-lt"/>
                          <a:ea typeface="+mn-ea"/>
                          <a:cs typeface="+mn-cs"/>
                        </a:rPr>
                        <a:t>
Hoy conocí a Jorge y a Viviana, unos fabricantes de muebles infantiles que el año pasado fueron elegidos como mejores emprendedores por la Municipalidad de La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7407763"/>
                  </a:ext>
                </a:extLst>
              </a:tr>
            </a:tbl>
          </a:graphicData>
        </a:graphic>
      </p:graphicFrame>
      <p:sp>
        <p:nvSpPr>
          <p:cNvPr id="4" name="Text Placeholder 3">
            <a:extLst>
              <a:ext uri="{FF2B5EF4-FFF2-40B4-BE49-F238E27FC236}">
                <a16:creationId xmlns:a16="http://schemas.microsoft.com/office/drawing/2014/main" id="{4664B1E3-1ADD-4A6A-BF74-7BA89FEEE59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12901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8C90-FFFE-4E52-A640-FB8764BA3FF7}"/>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039F3EF8-3116-48F9-9D16-67643894BD12}"/>
              </a:ext>
            </a:extLst>
          </p:cNvPr>
          <p:cNvGraphicFramePr>
            <a:graphicFrameLocks noGrp="1"/>
          </p:cNvGraphicFramePr>
          <p:nvPr>
            <p:ph type="tbl" sz="quarter" idx="13"/>
            <p:extLst>
              <p:ext uri="{D42A27DB-BD31-4B8C-83A1-F6EECF244321}">
                <p14:modId xmlns:p14="http://schemas.microsoft.com/office/powerpoint/2010/main" val="94580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8200404"/>
                    </a:ext>
                  </a:extLst>
                </a:gridCol>
                <a:gridCol w="658368">
                  <a:extLst>
                    <a:ext uri="{9D8B030D-6E8A-4147-A177-3AD203B41FA5}">
                      <a16:colId xmlns:a16="http://schemas.microsoft.com/office/drawing/2014/main" val="729485812"/>
                    </a:ext>
                  </a:extLst>
                </a:gridCol>
                <a:gridCol w="658368">
                  <a:extLst>
                    <a:ext uri="{9D8B030D-6E8A-4147-A177-3AD203B41FA5}">
                      <a16:colId xmlns:a16="http://schemas.microsoft.com/office/drawing/2014/main" val="293169138"/>
                    </a:ext>
                  </a:extLst>
                </a:gridCol>
                <a:gridCol w="658368">
                  <a:extLst>
                    <a:ext uri="{9D8B030D-6E8A-4147-A177-3AD203B41FA5}">
                      <a16:colId xmlns:a16="http://schemas.microsoft.com/office/drawing/2014/main" val="1697881080"/>
                    </a:ext>
                  </a:extLst>
                </a:gridCol>
                <a:gridCol w="658368">
                  <a:extLst>
                    <a:ext uri="{9D8B030D-6E8A-4147-A177-3AD203B41FA5}">
                      <a16:colId xmlns:a16="http://schemas.microsoft.com/office/drawing/2014/main" val="3085983413"/>
                    </a:ext>
                  </a:extLst>
                </a:gridCol>
                <a:gridCol w="658368">
                  <a:extLst>
                    <a:ext uri="{9D8B030D-6E8A-4147-A177-3AD203B41FA5}">
                      <a16:colId xmlns:a16="http://schemas.microsoft.com/office/drawing/2014/main" val="3200177899"/>
                    </a:ext>
                  </a:extLst>
                </a:gridCol>
                <a:gridCol w="658368">
                  <a:extLst>
                    <a:ext uri="{9D8B030D-6E8A-4147-A177-3AD203B41FA5}">
                      <a16:colId xmlns:a16="http://schemas.microsoft.com/office/drawing/2014/main" val="845480513"/>
                    </a:ext>
                  </a:extLst>
                </a:gridCol>
                <a:gridCol w="658368">
                  <a:extLst>
                    <a:ext uri="{9D8B030D-6E8A-4147-A177-3AD203B41FA5}">
                      <a16:colId xmlns:a16="http://schemas.microsoft.com/office/drawing/2014/main" val="275849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706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- 2018-01-24 15:53:12</a:t>
                      </a:r>
                      <a:r>
                        <a:rPr kumimoji="0" lang="es-ES" sz="1000" b="0" i="0" u="none" strike="noStrike" kern="1200" cap="none" spc="0" normalizeH="0" baseline="0" noProof="0">
                          <a:ln>
                            <a:noFill/>
                          </a:ln>
                          <a:solidFill>
                            <a:prstClr val="black"/>
                          </a:solidFill>
                          <a:effectLst/>
                          <a:uLnTx/>
                          <a:uFillTx/>
                          <a:latin typeface="+mn-lt"/>
                          <a:ea typeface="+mn-ea"/>
                          <a:cs typeface="+mn-cs"/>
                        </a:rPr>
                        <a:t>
MEDIDAS PARA ACOMPAÑAR A LAS MUJERES QUE SUFREN VIOLENCIA DE GÉNERO
Hoy anunciamos una serie de herramientas para asistir a las mujeres que son víctimas de violencia de género y que no se sientan solas.
Ahora pueden realizar su denuncia desde la aplicación Seguridad Provincia, sin tener la necesidad de acercarse a una comisaría para que sea más sencillo pedir ayuda.
Además vamos a fortalecer el Fondo de Emergencias, para que los equipos que trabajan en cada municipio puedan darle una solución rápida a las víctimas en situaciones difíciles. 
Estas medidas se suman a las que venimos implementando como la nueva Red de Hogares, la Línea de Atención Telefónica 144 y los trabajos de capacitación y concientización en áreas educativas y oficinas públicas. 
Entrá acá para descargar la aplicación desde:
Android: http://bit.ly/2DyjeWf
IOS: https://apple.co/2DyuZQi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4929701"/>
                  </a:ext>
                </a:extLst>
              </a:tr>
            </a:tbl>
          </a:graphicData>
        </a:graphic>
      </p:graphicFrame>
      <p:sp>
        <p:nvSpPr>
          <p:cNvPr id="4" name="Text Placeholder 3">
            <a:extLst>
              <a:ext uri="{FF2B5EF4-FFF2-40B4-BE49-F238E27FC236}">
                <a16:creationId xmlns:a16="http://schemas.microsoft.com/office/drawing/2014/main" id="{4F211430-258F-4F5D-8D76-02F0F367892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2263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A3FB-CE87-4D88-BFF3-73C59DA88E06}"/>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F193DE7A-5D61-4F68-BEC8-D0BFFF24CF1B}"/>
              </a:ext>
            </a:extLst>
          </p:cNvPr>
          <p:cNvGraphicFramePr>
            <a:graphicFrameLocks noGrp="1"/>
          </p:cNvGraphicFramePr>
          <p:nvPr>
            <p:ph type="tbl" sz="quarter" idx="13"/>
            <p:extLst>
              <p:ext uri="{D42A27DB-BD31-4B8C-83A1-F6EECF244321}">
                <p14:modId xmlns:p14="http://schemas.microsoft.com/office/powerpoint/2010/main" val="144759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6989707"/>
                    </a:ext>
                  </a:extLst>
                </a:gridCol>
                <a:gridCol w="658368">
                  <a:extLst>
                    <a:ext uri="{9D8B030D-6E8A-4147-A177-3AD203B41FA5}">
                      <a16:colId xmlns:a16="http://schemas.microsoft.com/office/drawing/2014/main" val="97937022"/>
                    </a:ext>
                  </a:extLst>
                </a:gridCol>
                <a:gridCol w="658368">
                  <a:extLst>
                    <a:ext uri="{9D8B030D-6E8A-4147-A177-3AD203B41FA5}">
                      <a16:colId xmlns:a16="http://schemas.microsoft.com/office/drawing/2014/main" val="3105330327"/>
                    </a:ext>
                  </a:extLst>
                </a:gridCol>
                <a:gridCol w="658368">
                  <a:extLst>
                    <a:ext uri="{9D8B030D-6E8A-4147-A177-3AD203B41FA5}">
                      <a16:colId xmlns:a16="http://schemas.microsoft.com/office/drawing/2014/main" val="404926021"/>
                    </a:ext>
                  </a:extLst>
                </a:gridCol>
                <a:gridCol w="658368">
                  <a:extLst>
                    <a:ext uri="{9D8B030D-6E8A-4147-A177-3AD203B41FA5}">
                      <a16:colId xmlns:a16="http://schemas.microsoft.com/office/drawing/2014/main" val="1691625182"/>
                    </a:ext>
                  </a:extLst>
                </a:gridCol>
                <a:gridCol w="658368">
                  <a:extLst>
                    <a:ext uri="{9D8B030D-6E8A-4147-A177-3AD203B41FA5}">
                      <a16:colId xmlns:a16="http://schemas.microsoft.com/office/drawing/2014/main" val="2955778842"/>
                    </a:ext>
                  </a:extLst>
                </a:gridCol>
                <a:gridCol w="658368">
                  <a:extLst>
                    <a:ext uri="{9D8B030D-6E8A-4147-A177-3AD203B41FA5}">
                      <a16:colId xmlns:a16="http://schemas.microsoft.com/office/drawing/2014/main" val="2101343291"/>
                    </a:ext>
                  </a:extLst>
                </a:gridCol>
                <a:gridCol w="658368">
                  <a:extLst>
                    <a:ext uri="{9D8B030D-6E8A-4147-A177-3AD203B41FA5}">
                      <a16:colId xmlns:a16="http://schemas.microsoft.com/office/drawing/2014/main" val="81223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380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- 2018-01-02 16:02:41</a:t>
                      </a:r>
                      <a:r>
                        <a:rPr kumimoji="0" lang="es-ES" sz="1000" b="0" i="0" u="none" strike="noStrike" kern="1200" cap="none" spc="0" normalizeH="0" baseline="0" noProof="0">
                          <a:ln>
                            <a:noFill/>
                          </a:ln>
                          <a:solidFill>
                            <a:prstClr val="black"/>
                          </a:solidFill>
                          <a:effectLst/>
                          <a:uLnTx/>
                          <a:uFillTx/>
                          <a:latin typeface="+mn-lt"/>
                          <a:ea typeface="+mn-ea"/>
                          <a:cs typeface="+mn-cs"/>
                        </a:rPr>
                        <a:t>
AVANZAN LAS OBRAS EN LA RUTA PROVINCIAL 46
Estamos en la última etapa de pavimentación de la ruta provincial 46 que conecta Bragado con 25 de Mayo. 
Ahora los camiones y productores van a viajar por un camino más seguro, mejor señalizado y sin baches.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98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- 2018-01-07 20:27:12</a:t>
                      </a:r>
                      <a:r>
                        <a:rPr kumimoji="0" lang="es-ES" sz="1000" b="0" i="0" u="none" strike="noStrike" kern="1200" cap="none" spc="0" normalizeH="0" baseline="0" noProof="0">
                          <a:ln>
                            <a:noFill/>
                          </a:ln>
                          <a:solidFill>
                            <a:prstClr val="black"/>
                          </a:solidFill>
                          <a:effectLst/>
                          <a:uLnTx/>
                          <a:uFillTx/>
                          <a:latin typeface="+mn-lt"/>
                          <a:ea typeface="+mn-ea"/>
                          <a:cs typeface="+mn-cs"/>
                        </a:rPr>
                        <a:t>
Mirá todo lo que hicimos juntos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78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- 2018-01-03 18:32:48</a:t>
                      </a:r>
                      <a:r>
                        <a:rPr kumimoji="0" lang="es-ES" sz="1000" b="0" i="0" u="none" strike="noStrike" kern="1200" cap="none" spc="0" normalizeH="0" baseline="0" noProof="0">
                          <a:ln>
                            <a:noFill/>
                          </a:ln>
                          <a:solidFill>
                            <a:prstClr val="black"/>
                          </a:solidFill>
                          <a:effectLst/>
                          <a:uLnTx/>
                          <a:uFillTx/>
                          <a:latin typeface="+mn-lt"/>
                          <a:ea typeface="+mn-ea"/>
                          <a:cs typeface="+mn-cs"/>
                        </a:rPr>
                        <a:t>
Con Martin Yeza fuimos a conocer y a escuchar a Beatriz. Una vecina de Ostende que tiene 7 nietos, trabaja de remisera y está terminando el secundario.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31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- 2018-01-18 12:58:26</a:t>
                      </a:r>
                      <a:r>
                        <a:rPr kumimoji="0" lang="es-ES" sz="1000" b="0" i="0" u="none" strike="noStrike" kern="1200" cap="none" spc="0" normalizeH="0" baseline="0" noProof="0">
                          <a:ln>
                            <a:noFill/>
                          </a:ln>
                          <a:solidFill>
                            <a:prstClr val="black"/>
                          </a:solidFill>
                          <a:effectLst/>
                          <a:uLnTx/>
                          <a:uFillTx/>
                          <a:latin typeface="+mn-lt"/>
                          <a:ea typeface="+mn-ea"/>
                          <a:cs typeface="+mn-cs"/>
                        </a:rPr>
                        <a:t>
YANINA SE SACÓ UNA FOTO CON LA RUTA NUEVA
Ella se sacó una foto con Leandro,su marido, en la ruta 29 y mandó un audio contando cómo estaba el camino antes de las obras y cómo les va a cambiar la vida a los vecinos de Balcarce ahora que los trabajos de repavimentación terminaron.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450943"/>
                  </a:ext>
                </a:extLst>
              </a:tr>
            </a:tbl>
          </a:graphicData>
        </a:graphic>
      </p:graphicFrame>
      <p:sp>
        <p:nvSpPr>
          <p:cNvPr id="4" name="Text Placeholder 3">
            <a:extLst>
              <a:ext uri="{FF2B5EF4-FFF2-40B4-BE49-F238E27FC236}">
                <a16:creationId xmlns:a16="http://schemas.microsoft.com/office/drawing/2014/main" id="{FF08FAEC-D2AA-4016-BBDC-5211FBF5F1D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38406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DF835-8FD2-4C8B-B592-E7AFF40C963D}"/>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9E8E356B-7101-4317-A9F0-299F874EF6B4}"/>
              </a:ext>
            </a:extLst>
          </p:cNvPr>
          <p:cNvGraphicFramePr>
            <a:graphicFrameLocks noGrp="1"/>
          </p:cNvGraphicFramePr>
          <p:nvPr>
            <p:ph type="tbl" sz="quarter" idx="13"/>
            <p:extLst>
              <p:ext uri="{D42A27DB-BD31-4B8C-83A1-F6EECF244321}">
                <p14:modId xmlns:p14="http://schemas.microsoft.com/office/powerpoint/2010/main" val="117570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6994052"/>
                    </a:ext>
                  </a:extLst>
                </a:gridCol>
                <a:gridCol w="658368">
                  <a:extLst>
                    <a:ext uri="{9D8B030D-6E8A-4147-A177-3AD203B41FA5}">
                      <a16:colId xmlns:a16="http://schemas.microsoft.com/office/drawing/2014/main" val="3581971711"/>
                    </a:ext>
                  </a:extLst>
                </a:gridCol>
                <a:gridCol w="658368">
                  <a:extLst>
                    <a:ext uri="{9D8B030D-6E8A-4147-A177-3AD203B41FA5}">
                      <a16:colId xmlns:a16="http://schemas.microsoft.com/office/drawing/2014/main" val="1695185817"/>
                    </a:ext>
                  </a:extLst>
                </a:gridCol>
                <a:gridCol w="658368">
                  <a:extLst>
                    <a:ext uri="{9D8B030D-6E8A-4147-A177-3AD203B41FA5}">
                      <a16:colId xmlns:a16="http://schemas.microsoft.com/office/drawing/2014/main" val="1097379174"/>
                    </a:ext>
                  </a:extLst>
                </a:gridCol>
                <a:gridCol w="658368">
                  <a:extLst>
                    <a:ext uri="{9D8B030D-6E8A-4147-A177-3AD203B41FA5}">
                      <a16:colId xmlns:a16="http://schemas.microsoft.com/office/drawing/2014/main" val="3001839010"/>
                    </a:ext>
                  </a:extLst>
                </a:gridCol>
                <a:gridCol w="658368">
                  <a:extLst>
                    <a:ext uri="{9D8B030D-6E8A-4147-A177-3AD203B41FA5}">
                      <a16:colId xmlns:a16="http://schemas.microsoft.com/office/drawing/2014/main" val="1621133924"/>
                    </a:ext>
                  </a:extLst>
                </a:gridCol>
                <a:gridCol w="658368">
                  <a:extLst>
                    <a:ext uri="{9D8B030D-6E8A-4147-A177-3AD203B41FA5}">
                      <a16:colId xmlns:a16="http://schemas.microsoft.com/office/drawing/2014/main" val="2315477472"/>
                    </a:ext>
                  </a:extLst>
                </a:gridCol>
                <a:gridCol w="658368">
                  <a:extLst>
                    <a:ext uri="{9D8B030D-6E8A-4147-A177-3AD203B41FA5}">
                      <a16:colId xmlns:a16="http://schemas.microsoft.com/office/drawing/2014/main" val="78737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417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- 2018-01-11 15:59:24</a:t>
                      </a:r>
                      <a:r>
                        <a:rPr kumimoji="0" lang="es-ES" sz="1000" b="0" i="0" u="none" strike="noStrike" kern="1200" cap="none" spc="0" normalizeH="0" baseline="0" noProof="0">
                          <a:ln>
                            <a:noFill/>
                          </a:ln>
                          <a:solidFill>
                            <a:prstClr val="black"/>
                          </a:solidFill>
                          <a:effectLst/>
                          <a:uLnTx/>
                          <a:uFillTx/>
                          <a:latin typeface="+mn-lt"/>
                          <a:ea typeface="+mn-ea"/>
                          <a:cs typeface="+mn-cs"/>
                        </a:rPr>
                        <a:t>
EL SUEÑO DE LA CASA PROPIA SE HIZO REALIDAD EN PERGAMINO
Después de casi 10 años, 52 familias de Pergamino recibieron las casas que tanto tiempo esperaron y por las que tanto trabajaron.
Gracias al valor de la palabra, de cumplir con lo prometido y al trabajo en equipo, hicimos realidad el sueño del techo propio que les va a dar mayor tranquilidad a estas familias para construir su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35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- 2018-01-09 19:22:39</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nueva guardia del Hospital Interzonal Vicente López y Planes en General Rodríguez.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9349599"/>
                  </a:ext>
                </a:extLst>
              </a:tr>
            </a:tbl>
          </a:graphicData>
        </a:graphic>
      </p:graphicFrame>
      <p:sp>
        <p:nvSpPr>
          <p:cNvPr id="4" name="Text Placeholder 3">
            <a:extLst>
              <a:ext uri="{FF2B5EF4-FFF2-40B4-BE49-F238E27FC236}">
                <a16:creationId xmlns:a16="http://schemas.microsoft.com/office/drawing/2014/main" id="{129E5C51-C968-42A7-B411-1402650BECD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88118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E188E-FA46-476E-A49F-DF7EB5667350}"/>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14496EFB-5B3A-4C57-9149-3511BE8E8270}"/>
              </a:ext>
            </a:extLst>
          </p:cNvPr>
          <p:cNvGraphicFramePr>
            <a:graphicFrameLocks noGrp="1"/>
          </p:cNvGraphicFramePr>
          <p:nvPr>
            <p:ph type="tbl" sz="quarter" idx="13"/>
            <p:extLst>
              <p:ext uri="{D42A27DB-BD31-4B8C-83A1-F6EECF244321}">
                <p14:modId xmlns:p14="http://schemas.microsoft.com/office/powerpoint/2010/main" val="363046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35901"/>
                    </a:ext>
                  </a:extLst>
                </a:gridCol>
                <a:gridCol w="658368">
                  <a:extLst>
                    <a:ext uri="{9D8B030D-6E8A-4147-A177-3AD203B41FA5}">
                      <a16:colId xmlns:a16="http://schemas.microsoft.com/office/drawing/2014/main" val="3077615588"/>
                    </a:ext>
                  </a:extLst>
                </a:gridCol>
                <a:gridCol w="658368">
                  <a:extLst>
                    <a:ext uri="{9D8B030D-6E8A-4147-A177-3AD203B41FA5}">
                      <a16:colId xmlns:a16="http://schemas.microsoft.com/office/drawing/2014/main" val="2122418335"/>
                    </a:ext>
                  </a:extLst>
                </a:gridCol>
                <a:gridCol w="658368">
                  <a:extLst>
                    <a:ext uri="{9D8B030D-6E8A-4147-A177-3AD203B41FA5}">
                      <a16:colId xmlns:a16="http://schemas.microsoft.com/office/drawing/2014/main" val="859292176"/>
                    </a:ext>
                  </a:extLst>
                </a:gridCol>
                <a:gridCol w="658368">
                  <a:extLst>
                    <a:ext uri="{9D8B030D-6E8A-4147-A177-3AD203B41FA5}">
                      <a16:colId xmlns:a16="http://schemas.microsoft.com/office/drawing/2014/main" val="713423144"/>
                    </a:ext>
                  </a:extLst>
                </a:gridCol>
                <a:gridCol w="658368">
                  <a:extLst>
                    <a:ext uri="{9D8B030D-6E8A-4147-A177-3AD203B41FA5}">
                      <a16:colId xmlns:a16="http://schemas.microsoft.com/office/drawing/2014/main" val="303520039"/>
                    </a:ext>
                  </a:extLst>
                </a:gridCol>
                <a:gridCol w="658368">
                  <a:extLst>
                    <a:ext uri="{9D8B030D-6E8A-4147-A177-3AD203B41FA5}">
                      <a16:colId xmlns:a16="http://schemas.microsoft.com/office/drawing/2014/main" val="4087109492"/>
                    </a:ext>
                  </a:extLst>
                </a:gridCol>
                <a:gridCol w="658368">
                  <a:extLst>
                    <a:ext uri="{9D8B030D-6E8A-4147-A177-3AD203B41FA5}">
                      <a16:colId xmlns:a16="http://schemas.microsoft.com/office/drawing/2014/main" val="3104371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10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- 2018-01-12 17:45:35</a:t>
                      </a:r>
                      <a:r>
                        <a:rPr kumimoji="0" lang="es-ES" sz="1000" b="0" i="0" u="none" strike="noStrike" kern="1200" cap="none" spc="0" normalizeH="0" baseline="0" noProof="0">
                          <a:ln>
                            <a:noFill/>
                          </a:ln>
                          <a:solidFill>
                            <a:prstClr val="black"/>
                          </a:solidFill>
                          <a:effectLst/>
                          <a:uLnTx/>
                          <a:uFillTx/>
                          <a:latin typeface="+mn-lt"/>
                          <a:ea typeface="+mn-ea"/>
                          <a:cs typeface="+mn-cs"/>
                        </a:rPr>
                        <a:t>
VISITÉ LAS OBRAS DEL RÍO SALTO
Con el intendente Ricardo Alessandro, recorrimos la tercera etapa de los trabajos de limpieza y ensanche del Río Salto. Cuando la obra esté terminada el agua de lluvia va a escurrir más rápido evitando inundaciones en la región.
Esta y otras 54 obras son parte del Plan Integral de Emergencia Hídrica que estamos realizando en el Noroeste Bonaerense para que los vecinos puedan vivir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748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- 2018-01-02 21:47:37</a:t>
                      </a:r>
                      <a:r>
                        <a:rPr kumimoji="0" lang="es-ES" sz="1000" b="0" i="0" u="none" strike="noStrike" kern="1200" cap="none" spc="0" normalizeH="0" baseline="0" noProof="0">
                          <a:ln>
                            <a:noFill/>
                          </a:ln>
                          <a:solidFill>
                            <a:prstClr val="black"/>
                          </a:solidFill>
                          <a:effectLst/>
                          <a:uLnTx/>
                          <a:uFillTx/>
                          <a:latin typeface="+mn-lt"/>
                          <a:ea typeface="+mn-ea"/>
                          <a:cs typeface="+mn-cs"/>
                        </a:rPr>
                        <a:t>
VISITÉ EL HOGAR DE ADULTOS MAYORES EMILIA MOUTIER
Fui a General Pirán a visitar a los adultos mayores que viven en el Hogar Emilia Moutier.
El lugar está preparado y equipado para albergar a 52 personas y tiene espacio para que realicen actividades recreativas, de estimulación, participen de talleres y reciban atención psicológica y nutricional. Además los acompañan un equipo de profesionales que hacen un gran trabajo para darles la contención y el cuidado que ellos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8280275"/>
                  </a:ext>
                </a:extLst>
              </a:tr>
            </a:tbl>
          </a:graphicData>
        </a:graphic>
      </p:graphicFrame>
      <p:sp>
        <p:nvSpPr>
          <p:cNvPr id="4" name="Text Placeholder 3">
            <a:extLst>
              <a:ext uri="{FF2B5EF4-FFF2-40B4-BE49-F238E27FC236}">
                <a16:creationId xmlns:a16="http://schemas.microsoft.com/office/drawing/2014/main" id="{E8128065-1AA9-494E-8C1D-5956BCBD36C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2646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C226-E0B2-4230-91C6-D9C5AC9920A9}"/>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1CA20FEA-8B75-4B63-BC7D-AFF105BF6BFC}"/>
              </a:ext>
            </a:extLst>
          </p:cNvPr>
          <p:cNvGraphicFramePr>
            <a:graphicFrameLocks noGrp="1"/>
          </p:cNvGraphicFramePr>
          <p:nvPr>
            <p:ph type="tbl" sz="quarter" idx="13"/>
            <p:extLst>
              <p:ext uri="{D42A27DB-BD31-4B8C-83A1-F6EECF244321}">
                <p14:modId xmlns:p14="http://schemas.microsoft.com/office/powerpoint/2010/main" val="4659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6656958"/>
                    </a:ext>
                  </a:extLst>
                </a:gridCol>
                <a:gridCol w="658368">
                  <a:extLst>
                    <a:ext uri="{9D8B030D-6E8A-4147-A177-3AD203B41FA5}">
                      <a16:colId xmlns:a16="http://schemas.microsoft.com/office/drawing/2014/main" val="132684506"/>
                    </a:ext>
                  </a:extLst>
                </a:gridCol>
                <a:gridCol w="658368">
                  <a:extLst>
                    <a:ext uri="{9D8B030D-6E8A-4147-A177-3AD203B41FA5}">
                      <a16:colId xmlns:a16="http://schemas.microsoft.com/office/drawing/2014/main" val="2884541071"/>
                    </a:ext>
                  </a:extLst>
                </a:gridCol>
                <a:gridCol w="658368">
                  <a:extLst>
                    <a:ext uri="{9D8B030D-6E8A-4147-A177-3AD203B41FA5}">
                      <a16:colId xmlns:a16="http://schemas.microsoft.com/office/drawing/2014/main" val="2455990470"/>
                    </a:ext>
                  </a:extLst>
                </a:gridCol>
                <a:gridCol w="658368">
                  <a:extLst>
                    <a:ext uri="{9D8B030D-6E8A-4147-A177-3AD203B41FA5}">
                      <a16:colId xmlns:a16="http://schemas.microsoft.com/office/drawing/2014/main" val="1219630947"/>
                    </a:ext>
                  </a:extLst>
                </a:gridCol>
                <a:gridCol w="658368">
                  <a:extLst>
                    <a:ext uri="{9D8B030D-6E8A-4147-A177-3AD203B41FA5}">
                      <a16:colId xmlns:a16="http://schemas.microsoft.com/office/drawing/2014/main" val="2778018990"/>
                    </a:ext>
                  </a:extLst>
                </a:gridCol>
                <a:gridCol w="658368">
                  <a:extLst>
                    <a:ext uri="{9D8B030D-6E8A-4147-A177-3AD203B41FA5}">
                      <a16:colId xmlns:a16="http://schemas.microsoft.com/office/drawing/2014/main" val="614076844"/>
                    </a:ext>
                  </a:extLst>
                </a:gridCol>
                <a:gridCol w="658368">
                  <a:extLst>
                    <a:ext uri="{9D8B030D-6E8A-4147-A177-3AD203B41FA5}">
                      <a16:colId xmlns:a16="http://schemas.microsoft.com/office/drawing/2014/main" val="261314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798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- 2018-01-31 20:12:39</a:t>
                      </a:r>
                      <a:r>
                        <a:rPr kumimoji="0" lang="es-ES" sz="1000" b="0" i="0" u="none" strike="noStrike" kern="1200" cap="none" spc="0" normalizeH="0" baseline="0" noProof="0">
                          <a:ln>
                            <a:noFill/>
                          </a:ln>
                          <a:solidFill>
                            <a:prstClr val="black"/>
                          </a:solidFill>
                          <a:effectLst/>
                          <a:uLnTx/>
                          <a:uFillTx/>
                          <a:latin typeface="+mn-lt"/>
                          <a:ea typeface="+mn-ea"/>
                          <a:cs typeface="+mn-cs"/>
                        </a:rPr>
                        <a:t>
CON LA ORGANIZACIÓN MADRES CONTRA EL PACO DERRIBAMOS UN BÚNKER DE DROGAS EN LONGCHAMPS
Junto a ellas y a Cristian Ritondo, derribamos este asentamiento donde los vecinos del barrio 14 de febrero cuentan que se hacían filas de personas para comprar drogas. 
Este es el búnker narco número 40 que derribamos en dos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3669890"/>
                  </a:ext>
                </a:extLst>
              </a:tr>
            </a:tbl>
          </a:graphicData>
        </a:graphic>
      </p:graphicFrame>
      <p:sp>
        <p:nvSpPr>
          <p:cNvPr id="4" name="Text Placeholder 3">
            <a:extLst>
              <a:ext uri="{FF2B5EF4-FFF2-40B4-BE49-F238E27FC236}">
                <a16:creationId xmlns:a16="http://schemas.microsoft.com/office/drawing/2014/main" id="{0FCAB395-F445-49C6-8DFE-8982998402F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67870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3EDF-9311-44AE-A772-D8AC7741DEBE}"/>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FCA4A1C4-7047-4DAE-B0EB-E88CE38296CE}"/>
              </a:ext>
            </a:extLst>
          </p:cNvPr>
          <p:cNvGraphicFramePr>
            <a:graphicFrameLocks noGrp="1"/>
          </p:cNvGraphicFramePr>
          <p:nvPr>
            <p:ph type="tbl" sz="quarter" idx="13"/>
            <p:extLst>
              <p:ext uri="{D42A27DB-BD31-4B8C-83A1-F6EECF244321}">
                <p14:modId xmlns:p14="http://schemas.microsoft.com/office/powerpoint/2010/main" val="198185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1916410"/>
                    </a:ext>
                  </a:extLst>
                </a:gridCol>
                <a:gridCol w="658368">
                  <a:extLst>
                    <a:ext uri="{9D8B030D-6E8A-4147-A177-3AD203B41FA5}">
                      <a16:colId xmlns:a16="http://schemas.microsoft.com/office/drawing/2014/main" val="3970184183"/>
                    </a:ext>
                  </a:extLst>
                </a:gridCol>
                <a:gridCol w="658368">
                  <a:extLst>
                    <a:ext uri="{9D8B030D-6E8A-4147-A177-3AD203B41FA5}">
                      <a16:colId xmlns:a16="http://schemas.microsoft.com/office/drawing/2014/main" val="694736894"/>
                    </a:ext>
                  </a:extLst>
                </a:gridCol>
                <a:gridCol w="658368">
                  <a:extLst>
                    <a:ext uri="{9D8B030D-6E8A-4147-A177-3AD203B41FA5}">
                      <a16:colId xmlns:a16="http://schemas.microsoft.com/office/drawing/2014/main" val="4104124760"/>
                    </a:ext>
                  </a:extLst>
                </a:gridCol>
                <a:gridCol w="658368">
                  <a:extLst>
                    <a:ext uri="{9D8B030D-6E8A-4147-A177-3AD203B41FA5}">
                      <a16:colId xmlns:a16="http://schemas.microsoft.com/office/drawing/2014/main" val="3562875762"/>
                    </a:ext>
                  </a:extLst>
                </a:gridCol>
                <a:gridCol w="658368">
                  <a:extLst>
                    <a:ext uri="{9D8B030D-6E8A-4147-A177-3AD203B41FA5}">
                      <a16:colId xmlns:a16="http://schemas.microsoft.com/office/drawing/2014/main" val="4278992906"/>
                    </a:ext>
                  </a:extLst>
                </a:gridCol>
                <a:gridCol w="658368">
                  <a:extLst>
                    <a:ext uri="{9D8B030D-6E8A-4147-A177-3AD203B41FA5}">
                      <a16:colId xmlns:a16="http://schemas.microsoft.com/office/drawing/2014/main" val="4110206300"/>
                    </a:ext>
                  </a:extLst>
                </a:gridCol>
                <a:gridCol w="658368">
                  <a:extLst>
                    <a:ext uri="{9D8B030D-6E8A-4147-A177-3AD203B41FA5}">
                      <a16:colId xmlns:a16="http://schemas.microsoft.com/office/drawing/2014/main" val="424526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134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- 2018-01-25 20:13:09</a:t>
                      </a:r>
                      <a:r>
                        <a:rPr kumimoji="0" lang="es-ES" sz="1000" b="0" i="0" u="none" strike="noStrike" kern="1200" cap="none" spc="0" normalizeH="0" baseline="0" noProof="0">
                          <a:ln>
                            <a:noFill/>
                          </a:ln>
                          <a:solidFill>
                            <a:prstClr val="black"/>
                          </a:solidFill>
                          <a:effectLst/>
                          <a:uLnTx/>
                          <a:uFillTx/>
                          <a:latin typeface="+mn-lt"/>
                          <a:ea typeface="+mn-ea"/>
                          <a:cs typeface="+mn-cs"/>
                        </a:rPr>
                        <a:t>
UNA FÁBRICA DE QUESOS EN LOS TOLDOS CON TRADICIÓN FAMILIAR
Hoy con el Intendente de General Viamonte, Franco Flexas, visitamos el Establecimiento Santa María, una fábrica de quesos familiar que comenzó hace 50 años con la receta que trajo un matrimonio holandés. 
La receta pasó a la siguiente generación y los 8 hijos del matrimonio buscaron crecer y hoy llevan adelante este emprendimiento. Con mucho esfuerzo, trabajo y dedicación lograron tener un lugar que les permite realizar todos los procesos de producción, desde la siembra de maíz, soja y cebada y el trabajo en el tambo, hasta la elaboración de los quesos y su posterior comercialización.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017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- 2018-01-22 23:28:30</a:t>
                      </a:r>
                      <a:r>
                        <a:rPr kumimoji="0" lang="es-ES" sz="1000" b="0" i="0" u="none" strike="noStrike" kern="1200" cap="none" spc="0" normalizeH="0" baseline="0" noProof="0">
                          <a:ln>
                            <a:noFill/>
                          </a:ln>
                          <a:solidFill>
                            <a:prstClr val="black"/>
                          </a:solidFill>
                          <a:effectLst/>
                          <a:uLnTx/>
                          <a:uFillTx/>
                          <a:latin typeface="+mn-lt"/>
                          <a:ea typeface="+mn-ea"/>
                          <a:cs typeface="+mn-cs"/>
                        </a:rPr>
                        <a:t>
DIANA ES DE ESAS BONAERENSES QUE NO SE DAN POR VENCIDAS
Diana perdió todo en las inundaciones de La Plata en 2013. Como la mayoría de los bonaerenses que le ponen fuerza a la adversidad, no bajó los brazos y pudo recuperarse. Ahora con las obras que estamos haciendo, ella y su familia, renuevan la esperanza de poder vivir mejor sin que la lluvia sea un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0072741"/>
                  </a:ext>
                </a:extLst>
              </a:tr>
            </a:tbl>
          </a:graphicData>
        </a:graphic>
      </p:graphicFrame>
      <p:sp>
        <p:nvSpPr>
          <p:cNvPr id="4" name="Text Placeholder 3">
            <a:extLst>
              <a:ext uri="{FF2B5EF4-FFF2-40B4-BE49-F238E27FC236}">
                <a16:creationId xmlns:a16="http://schemas.microsoft.com/office/drawing/2014/main" id="{27C931BC-6F75-4C75-9F83-651687D2824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28206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E27FF-FF73-4C27-BDC5-0B1F4E46020D}"/>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C4B2718E-C9A7-42A0-9396-1AC2EA08B7AD}"/>
              </a:ext>
            </a:extLst>
          </p:cNvPr>
          <p:cNvGraphicFramePr>
            <a:graphicFrameLocks noGrp="1"/>
          </p:cNvGraphicFramePr>
          <p:nvPr>
            <p:ph type="tbl" sz="quarter" idx="13"/>
            <p:extLst>
              <p:ext uri="{D42A27DB-BD31-4B8C-83A1-F6EECF244321}">
                <p14:modId xmlns:p14="http://schemas.microsoft.com/office/powerpoint/2010/main" val="297953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3846229"/>
                    </a:ext>
                  </a:extLst>
                </a:gridCol>
                <a:gridCol w="658368">
                  <a:extLst>
                    <a:ext uri="{9D8B030D-6E8A-4147-A177-3AD203B41FA5}">
                      <a16:colId xmlns:a16="http://schemas.microsoft.com/office/drawing/2014/main" val="206159650"/>
                    </a:ext>
                  </a:extLst>
                </a:gridCol>
                <a:gridCol w="658368">
                  <a:extLst>
                    <a:ext uri="{9D8B030D-6E8A-4147-A177-3AD203B41FA5}">
                      <a16:colId xmlns:a16="http://schemas.microsoft.com/office/drawing/2014/main" val="4169358314"/>
                    </a:ext>
                  </a:extLst>
                </a:gridCol>
                <a:gridCol w="658368">
                  <a:extLst>
                    <a:ext uri="{9D8B030D-6E8A-4147-A177-3AD203B41FA5}">
                      <a16:colId xmlns:a16="http://schemas.microsoft.com/office/drawing/2014/main" val="2378040791"/>
                    </a:ext>
                  </a:extLst>
                </a:gridCol>
                <a:gridCol w="658368">
                  <a:extLst>
                    <a:ext uri="{9D8B030D-6E8A-4147-A177-3AD203B41FA5}">
                      <a16:colId xmlns:a16="http://schemas.microsoft.com/office/drawing/2014/main" val="3765239936"/>
                    </a:ext>
                  </a:extLst>
                </a:gridCol>
                <a:gridCol w="658368">
                  <a:extLst>
                    <a:ext uri="{9D8B030D-6E8A-4147-A177-3AD203B41FA5}">
                      <a16:colId xmlns:a16="http://schemas.microsoft.com/office/drawing/2014/main" val="4245320630"/>
                    </a:ext>
                  </a:extLst>
                </a:gridCol>
                <a:gridCol w="658368">
                  <a:extLst>
                    <a:ext uri="{9D8B030D-6E8A-4147-A177-3AD203B41FA5}">
                      <a16:colId xmlns:a16="http://schemas.microsoft.com/office/drawing/2014/main" val="3871721058"/>
                    </a:ext>
                  </a:extLst>
                </a:gridCol>
                <a:gridCol w="658368">
                  <a:extLst>
                    <a:ext uri="{9D8B030D-6E8A-4147-A177-3AD203B41FA5}">
                      <a16:colId xmlns:a16="http://schemas.microsoft.com/office/drawing/2014/main" val="377885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361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- 2018-01-25 14:24:15</a:t>
                      </a:r>
                      <a:r>
                        <a:rPr kumimoji="0" lang="es-ES" sz="1000" b="0" i="0" u="none" strike="noStrike" kern="1200" cap="none" spc="0" normalizeH="0" baseline="0" noProof="0">
                          <a:ln>
                            <a:noFill/>
                          </a:ln>
                          <a:solidFill>
                            <a:prstClr val="black"/>
                          </a:solidFill>
                          <a:effectLst/>
                          <a:uLnTx/>
                          <a:uFillTx/>
                          <a:latin typeface="+mn-lt"/>
                          <a:ea typeface="+mn-ea"/>
                          <a:cs typeface="+mn-cs"/>
                        </a:rPr>
                        <a:t>
KEVIN ME COMPARTIÓ ESTA FOTO DE LAS PLAYAS #MARDELPLATATEHACEFELIZ 
Cuando pensamos en hacer estas playas pensamos en un lugar accesible y cómodo para todos los turistas y vecinos. 
Me pone muy feliz ver las fotos y los videos que suben o me envían cada semana mostrando cómo disfrutan estos espacios que son para que todos pasen un mejor verano.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749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- 2018-01-29 14:53:39</a:t>
                      </a:r>
                      <a:r>
                        <a:rPr kumimoji="0" lang="es-ES" sz="1000" b="0" i="0" u="none" strike="noStrike" kern="1200" cap="none" spc="0" normalizeH="0" baseline="0" noProof="0">
                          <a:ln>
                            <a:noFill/>
                          </a:ln>
                          <a:solidFill>
                            <a:prstClr val="black"/>
                          </a:solidFill>
                          <a:effectLst/>
                          <a:uLnTx/>
                          <a:uFillTx/>
                          <a:latin typeface="+mn-lt"/>
                          <a:ea typeface="+mn-ea"/>
                          <a:cs typeface="+mn-cs"/>
                        </a:rPr>
                        <a:t>
ESTA ES LA HUERTA EN LA QUE TRABAJAN LOS INTERNOS DE GORINA
Los internos de Gorina aprendieron a sembrar, cultivar y cuidar la huerta que está dentro del penal.  
Estos oficios les dan la oportunidad de tener una salida laboral y ver que con esfuerzo y trabajo se pueden cosechar los logros propios.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278010"/>
                  </a:ext>
                </a:extLst>
              </a:tr>
            </a:tbl>
          </a:graphicData>
        </a:graphic>
      </p:graphicFrame>
      <p:sp>
        <p:nvSpPr>
          <p:cNvPr id="4" name="Text Placeholder 3">
            <a:extLst>
              <a:ext uri="{FF2B5EF4-FFF2-40B4-BE49-F238E27FC236}">
                <a16:creationId xmlns:a16="http://schemas.microsoft.com/office/drawing/2014/main" id="{A64C3BE1-4A4D-4F54-9923-2EEF35D20F6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00719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E8026-E9DC-4566-B77C-85EB2BD154D1}"/>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631FC176-2D03-404A-BC74-76E283FDEAD8}"/>
              </a:ext>
            </a:extLst>
          </p:cNvPr>
          <p:cNvGraphicFramePr>
            <a:graphicFrameLocks noGrp="1"/>
          </p:cNvGraphicFramePr>
          <p:nvPr>
            <p:ph type="tbl" sz="quarter" idx="13"/>
            <p:extLst>
              <p:ext uri="{D42A27DB-BD31-4B8C-83A1-F6EECF244321}">
                <p14:modId xmlns:p14="http://schemas.microsoft.com/office/powerpoint/2010/main" val="368362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6555641"/>
                    </a:ext>
                  </a:extLst>
                </a:gridCol>
                <a:gridCol w="658368">
                  <a:extLst>
                    <a:ext uri="{9D8B030D-6E8A-4147-A177-3AD203B41FA5}">
                      <a16:colId xmlns:a16="http://schemas.microsoft.com/office/drawing/2014/main" val="1664634444"/>
                    </a:ext>
                  </a:extLst>
                </a:gridCol>
                <a:gridCol w="658368">
                  <a:extLst>
                    <a:ext uri="{9D8B030D-6E8A-4147-A177-3AD203B41FA5}">
                      <a16:colId xmlns:a16="http://schemas.microsoft.com/office/drawing/2014/main" val="2515153984"/>
                    </a:ext>
                  </a:extLst>
                </a:gridCol>
                <a:gridCol w="658368">
                  <a:extLst>
                    <a:ext uri="{9D8B030D-6E8A-4147-A177-3AD203B41FA5}">
                      <a16:colId xmlns:a16="http://schemas.microsoft.com/office/drawing/2014/main" val="3978794399"/>
                    </a:ext>
                  </a:extLst>
                </a:gridCol>
                <a:gridCol w="658368">
                  <a:extLst>
                    <a:ext uri="{9D8B030D-6E8A-4147-A177-3AD203B41FA5}">
                      <a16:colId xmlns:a16="http://schemas.microsoft.com/office/drawing/2014/main" val="1334124570"/>
                    </a:ext>
                  </a:extLst>
                </a:gridCol>
                <a:gridCol w="658368">
                  <a:extLst>
                    <a:ext uri="{9D8B030D-6E8A-4147-A177-3AD203B41FA5}">
                      <a16:colId xmlns:a16="http://schemas.microsoft.com/office/drawing/2014/main" val="3031967593"/>
                    </a:ext>
                  </a:extLst>
                </a:gridCol>
                <a:gridCol w="658368">
                  <a:extLst>
                    <a:ext uri="{9D8B030D-6E8A-4147-A177-3AD203B41FA5}">
                      <a16:colId xmlns:a16="http://schemas.microsoft.com/office/drawing/2014/main" val="3537511776"/>
                    </a:ext>
                  </a:extLst>
                </a:gridCol>
                <a:gridCol w="658368">
                  <a:extLst>
                    <a:ext uri="{9D8B030D-6E8A-4147-A177-3AD203B41FA5}">
                      <a16:colId xmlns:a16="http://schemas.microsoft.com/office/drawing/2014/main" val="339735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573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- 2018-01-27 13:05:15</a:t>
                      </a:r>
                      <a:r>
                        <a:rPr kumimoji="0" lang="es-ES" sz="1000" b="0" i="0" u="none" strike="noStrike" kern="1200" cap="none" spc="0" normalizeH="0" baseline="0" noProof="0">
                          <a:ln>
                            <a:noFill/>
                          </a:ln>
                          <a:solidFill>
                            <a:prstClr val="black"/>
                          </a:solidFill>
                          <a:effectLst/>
                          <a:uLnTx/>
                          <a:uFillTx/>
                          <a:latin typeface="+mn-lt"/>
                          <a:ea typeface="+mn-ea"/>
                          <a:cs typeface="+mn-cs"/>
                        </a:rPr>
                        <a:t>
CONOCÉ LA ISLA MARTÍN GARCÍA
Este rincón de la Provincia está en medio del Río de La Plata y tiene 190 hectáreas de Reserva Natural con garzas, patos, coipos y tantas aves y mariposas más que acompañan en el recorrido a los turistas. 
¿Lo conocés? 
Si querés visitarla, contactate a: rnmartingarcia@opds.gba.gov.ar
Mirá todas las áreas naturales protegidas de la Provincia en: http://wwwa.opds.gba.gov.ar/ANPSite/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972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- 2018-01-15 13:50:54</a:t>
                      </a:r>
                      <a:r>
                        <a:rPr kumimoji="0" lang="es-ES" sz="1000" b="0" i="0" u="none" strike="noStrike" kern="1200" cap="none" spc="0" normalizeH="0" baseline="0" noProof="0">
                          <a:ln>
                            <a:noFill/>
                          </a:ln>
                          <a:solidFill>
                            <a:prstClr val="black"/>
                          </a:solidFill>
                          <a:effectLst/>
                          <a:uLnTx/>
                          <a:uFillTx/>
                          <a:latin typeface="+mn-lt"/>
                          <a:ea typeface="+mn-ea"/>
                          <a:cs typeface="+mn-cs"/>
                        </a:rPr>
                        <a:t>
CLOACAS EN GENERAL CONESA
Después de muchos años de espera, los vecinos de General Conesa pueden ver cómo avanzan las obras de desagües cloacales.
 Cuando los trabajos estén terminados van a contar con un mejor servicio y vivir más cómodos.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2679905"/>
                  </a:ext>
                </a:extLst>
              </a:tr>
            </a:tbl>
          </a:graphicData>
        </a:graphic>
      </p:graphicFrame>
      <p:sp>
        <p:nvSpPr>
          <p:cNvPr id="4" name="Text Placeholder 3">
            <a:extLst>
              <a:ext uri="{FF2B5EF4-FFF2-40B4-BE49-F238E27FC236}">
                <a16:creationId xmlns:a16="http://schemas.microsoft.com/office/drawing/2014/main" id="{257714F7-D4D2-415B-990F-2AA6E784E16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6512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339F-C727-4260-845C-F062DDD0366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959C883-5D9C-49AE-864C-FF48CFC5FD28}"/>
              </a:ext>
            </a:extLst>
          </p:cNvPr>
          <p:cNvGraphicFramePr>
            <a:graphicFrameLocks noGrp="1"/>
          </p:cNvGraphicFramePr>
          <p:nvPr>
            <p:ph type="chart" sz="quarter" idx="13"/>
            <p:extLst>
              <p:ext uri="{D42A27DB-BD31-4B8C-83A1-F6EECF244321}">
                <p14:modId xmlns:p14="http://schemas.microsoft.com/office/powerpoint/2010/main" val="2008503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6D3F5-24A6-406B-BDD8-C85D8A053AC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50E8259-807D-4048-8C8D-D834FE325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812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FDD6-CE4E-4C49-ABDF-298C6E2FFBA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8E5876C-BDB1-43C0-B6DC-031E947BDE8C}"/>
              </a:ext>
            </a:extLst>
          </p:cNvPr>
          <p:cNvGraphicFramePr>
            <a:graphicFrameLocks noGrp="1"/>
          </p:cNvGraphicFramePr>
          <p:nvPr>
            <p:ph type="chart" sz="quarter" idx="13"/>
            <p:extLst>
              <p:ext uri="{D42A27DB-BD31-4B8C-83A1-F6EECF244321}">
                <p14:modId xmlns:p14="http://schemas.microsoft.com/office/powerpoint/2010/main" val="1032594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A5C7D-2488-43D9-A32D-8448FF86BD4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16B80CF-ED2C-4948-80B2-C2C8E99B9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874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44ADA-9B31-4967-AD6A-9191CD4468E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2E739B9-3033-42ED-8361-A4E4CF513C3D}"/>
              </a:ext>
            </a:extLst>
          </p:cNvPr>
          <p:cNvGraphicFramePr>
            <a:graphicFrameLocks noGrp="1"/>
          </p:cNvGraphicFramePr>
          <p:nvPr>
            <p:ph type="chart" sz="quarter" idx="13"/>
            <p:extLst>
              <p:ext uri="{D42A27DB-BD31-4B8C-83A1-F6EECF244321}">
                <p14:modId xmlns:p14="http://schemas.microsoft.com/office/powerpoint/2010/main" val="2077158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FFC4EB-6F23-4336-90E6-E71C114911A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9159855-6C47-4792-B264-AF715E98C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942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CAC0-AB0C-4D6C-94C8-5A8AD8F02AF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0786D40-F55C-4D77-BC1F-A18811F7E96D}"/>
              </a:ext>
            </a:extLst>
          </p:cNvPr>
          <p:cNvGraphicFramePr>
            <a:graphicFrameLocks noGrp="1"/>
          </p:cNvGraphicFramePr>
          <p:nvPr>
            <p:ph type="chart" sz="quarter" idx="13"/>
            <p:extLst>
              <p:ext uri="{D42A27DB-BD31-4B8C-83A1-F6EECF244321}">
                <p14:modId xmlns:p14="http://schemas.microsoft.com/office/powerpoint/2010/main" val="2534929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CA7B1-0525-45A0-8C10-C4A5CFD2AD6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DC7A09D-7A7D-4667-82A4-51116360D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052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3C4E1-274D-451C-BF8D-F929145EB44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063B0C0-D175-4EC7-904B-552EB04A1F31}"/>
              </a:ext>
            </a:extLst>
          </p:cNvPr>
          <p:cNvGraphicFramePr>
            <a:graphicFrameLocks noGrp="1"/>
          </p:cNvGraphicFramePr>
          <p:nvPr>
            <p:ph type="chart" sz="quarter" idx="13"/>
            <p:extLst>
              <p:ext uri="{D42A27DB-BD31-4B8C-83A1-F6EECF244321}">
                <p14:modId xmlns:p14="http://schemas.microsoft.com/office/powerpoint/2010/main" val="1049605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8E775-D474-4F0F-93C9-04C02BC1B1E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92FB090-BF4D-4986-9F6F-601CCB09E5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759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BE00-58B7-4A8F-BEC0-56C777F8AB0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76B42DC-F366-4B3A-954A-802876CEAE8F}"/>
              </a:ext>
            </a:extLst>
          </p:cNvPr>
          <p:cNvGraphicFramePr>
            <a:graphicFrameLocks noGrp="1"/>
          </p:cNvGraphicFramePr>
          <p:nvPr>
            <p:ph type="chart" sz="quarter" idx="13"/>
            <p:extLst>
              <p:ext uri="{D42A27DB-BD31-4B8C-83A1-F6EECF244321}">
                <p14:modId xmlns:p14="http://schemas.microsoft.com/office/powerpoint/2010/main" val="2184931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BE399-F217-4CE6-B3CA-95B45C33F01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E0E3405-54C5-432A-BD8C-FC92EB6E1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03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0B650-444F-443D-ACDD-BD4A37FBB05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AB5C9D4-5E07-4AB2-862E-C291D1E4EFFC}"/>
              </a:ext>
            </a:extLst>
          </p:cNvPr>
          <p:cNvGraphicFramePr>
            <a:graphicFrameLocks noGrp="1"/>
          </p:cNvGraphicFramePr>
          <p:nvPr>
            <p:ph type="chart" sz="quarter" idx="13"/>
            <p:extLst>
              <p:ext uri="{D42A27DB-BD31-4B8C-83A1-F6EECF244321}">
                <p14:modId xmlns:p14="http://schemas.microsoft.com/office/powerpoint/2010/main" val="81342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7A732-2769-474F-B09F-3947BA40A5F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9E17EE6-5E88-40FE-A289-F5BA541AA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59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D17D7-AD18-4BB1-B991-D670B132FEF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EB2F7DD-3D71-41EB-BE63-B767800D7B7C}"/>
              </a:ext>
            </a:extLst>
          </p:cNvPr>
          <p:cNvGraphicFramePr>
            <a:graphicFrameLocks noGrp="1"/>
          </p:cNvGraphicFramePr>
          <p:nvPr>
            <p:ph type="chart" sz="quarter" idx="13"/>
            <p:extLst>
              <p:ext uri="{D42A27DB-BD31-4B8C-83A1-F6EECF244321}">
                <p14:modId xmlns:p14="http://schemas.microsoft.com/office/powerpoint/2010/main" val="230138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4002A-787B-42DA-8844-006A85BCD9F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3738672-0483-46B5-AC8F-FDAB8C080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10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BD16C-361E-414A-8ABE-FD70BDE73BD1}"/>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83AE87AE-0658-485F-A4E3-6C928B9D8A3F}"/>
              </a:ext>
            </a:extLst>
          </p:cNvPr>
          <p:cNvGraphicFramePr>
            <a:graphicFrameLocks noGrp="1"/>
          </p:cNvGraphicFramePr>
          <p:nvPr>
            <p:ph type="tbl" sz="quarter" idx="13"/>
            <p:extLst>
              <p:ext uri="{D42A27DB-BD31-4B8C-83A1-F6EECF244321}">
                <p14:modId xmlns:p14="http://schemas.microsoft.com/office/powerpoint/2010/main" val="400810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331296"/>
                    </a:ext>
                  </a:extLst>
                </a:gridCol>
                <a:gridCol w="2468880">
                  <a:extLst>
                    <a:ext uri="{9D8B030D-6E8A-4147-A177-3AD203B41FA5}">
                      <a16:colId xmlns:a16="http://schemas.microsoft.com/office/drawing/2014/main" val="75486018"/>
                    </a:ext>
                  </a:extLst>
                </a:gridCol>
                <a:gridCol w="822960">
                  <a:extLst>
                    <a:ext uri="{9D8B030D-6E8A-4147-A177-3AD203B41FA5}">
                      <a16:colId xmlns:a16="http://schemas.microsoft.com/office/drawing/2014/main" val="2931540781"/>
                    </a:ext>
                  </a:extLst>
                </a:gridCol>
                <a:gridCol w="822960">
                  <a:extLst>
                    <a:ext uri="{9D8B030D-6E8A-4147-A177-3AD203B41FA5}">
                      <a16:colId xmlns:a16="http://schemas.microsoft.com/office/drawing/2014/main" val="2348922937"/>
                    </a:ext>
                  </a:extLst>
                </a:gridCol>
                <a:gridCol w="822960">
                  <a:extLst>
                    <a:ext uri="{9D8B030D-6E8A-4147-A177-3AD203B41FA5}">
                      <a16:colId xmlns:a16="http://schemas.microsoft.com/office/drawing/2014/main" val="281339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4035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 Ucelay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76031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Greco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62652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del Carmen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67867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Javier Duarte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93842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Brunori Ines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28658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23197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12144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66693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Alfano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58103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Capandeguy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108837213"/>
                  </a:ext>
                </a:extLst>
              </a:tr>
            </a:tbl>
          </a:graphicData>
        </a:graphic>
      </p:graphicFrame>
      <p:sp>
        <p:nvSpPr>
          <p:cNvPr id="4" name="Text Placeholder 3">
            <a:extLst>
              <a:ext uri="{FF2B5EF4-FFF2-40B4-BE49-F238E27FC236}">
                <a16:creationId xmlns:a16="http://schemas.microsoft.com/office/drawing/2014/main" id="{8BF762B5-00B3-42F8-91C4-32EC20EAEF6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44709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6964-CF28-41F2-8D02-690989BA8C49}"/>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192CD97-7CA3-4C56-BAEB-0732CE42AF39}"/>
              </a:ext>
            </a:extLst>
          </p:cNvPr>
          <p:cNvGraphicFramePr>
            <a:graphicFrameLocks noGrp="1"/>
          </p:cNvGraphicFramePr>
          <p:nvPr>
            <p:ph type="tbl" sz="quarter" idx="13"/>
            <p:extLst>
              <p:ext uri="{D42A27DB-BD31-4B8C-83A1-F6EECF244321}">
                <p14:modId xmlns:p14="http://schemas.microsoft.com/office/powerpoint/2010/main" val="273837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6786831"/>
                    </a:ext>
                  </a:extLst>
                </a:gridCol>
                <a:gridCol w="2468880">
                  <a:extLst>
                    <a:ext uri="{9D8B030D-6E8A-4147-A177-3AD203B41FA5}">
                      <a16:colId xmlns:a16="http://schemas.microsoft.com/office/drawing/2014/main" val="3531459335"/>
                    </a:ext>
                  </a:extLst>
                </a:gridCol>
                <a:gridCol w="822960">
                  <a:extLst>
                    <a:ext uri="{9D8B030D-6E8A-4147-A177-3AD203B41FA5}">
                      <a16:colId xmlns:a16="http://schemas.microsoft.com/office/drawing/2014/main" val="3599281099"/>
                    </a:ext>
                  </a:extLst>
                </a:gridCol>
                <a:gridCol w="822960">
                  <a:extLst>
                    <a:ext uri="{9D8B030D-6E8A-4147-A177-3AD203B41FA5}">
                      <a16:colId xmlns:a16="http://schemas.microsoft.com/office/drawing/2014/main" val="849541168"/>
                    </a:ext>
                  </a:extLst>
                </a:gridCol>
                <a:gridCol w="822960">
                  <a:extLst>
                    <a:ext uri="{9D8B030D-6E8A-4147-A177-3AD203B41FA5}">
                      <a16:colId xmlns:a16="http://schemas.microsoft.com/office/drawing/2014/main" val="225532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7979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Fred Guzmán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14997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Aguiar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28746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Bohl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30309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24072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Mariana Cabj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879204092"/>
                  </a:ext>
                </a:extLst>
              </a:tr>
            </a:tbl>
          </a:graphicData>
        </a:graphic>
      </p:graphicFrame>
      <p:sp>
        <p:nvSpPr>
          <p:cNvPr id="4" name="Text Placeholder 3">
            <a:extLst>
              <a:ext uri="{FF2B5EF4-FFF2-40B4-BE49-F238E27FC236}">
                <a16:creationId xmlns:a16="http://schemas.microsoft.com/office/drawing/2014/main" id="{C525D9EA-7025-4CD7-BB8B-1E6C037B57E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74653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19FF6-209B-4AA2-9674-8133FFB5AE3A}"/>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2CD46BE-0A4E-4006-9B02-F655E583E3F5}"/>
              </a:ext>
            </a:extLst>
          </p:cNvPr>
          <p:cNvGraphicFramePr>
            <a:graphicFrameLocks noGrp="1"/>
          </p:cNvGraphicFramePr>
          <p:nvPr>
            <p:ph type="chart" sz="quarter" idx="13"/>
            <p:extLst>
              <p:ext uri="{D42A27DB-BD31-4B8C-83A1-F6EECF244321}">
                <p14:modId xmlns:p14="http://schemas.microsoft.com/office/powerpoint/2010/main" val="3547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550796-493D-4035-B1FD-81524350311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F5F90DE-0291-4824-956C-A8176FB82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331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65F3A-67BB-40DC-8FB7-F304F021085D}"/>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345DDEBE-45B2-4967-9191-4707431A8A13}"/>
              </a:ext>
            </a:extLst>
          </p:cNvPr>
          <p:cNvGraphicFramePr>
            <a:graphicFrameLocks noGrp="1"/>
          </p:cNvGraphicFramePr>
          <p:nvPr>
            <p:ph type="tbl" sz="quarter" idx="13"/>
            <p:extLst>
              <p:ext uri="{D42A27DB-BD31-4B8C-83A1-F6EECF244321}">
                <p14:modId xmlns:p14="http://schemas.microsoft.com/office/powerpoint/2010/main" val="3500588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5543020"/>
                    </a:ext>
                  </a:extLst>
                </a:gridCol>
                <a:gridCol w="1234440">
                  <a:extLst>
                    <a:ext uri="{9D8B030D-6E8A-4147-A177-3AD203B41FA5}">
                      <a16:colId xmlns:a16="http://schemas.microsoft.com/office/drawing/2014/main" val="1895168525"/>
                    </a:ext>
                  </a:extLst>
                </a:gridCol>
                <a:gridCol w="1234440">
                  <a:extLst>
                    <a:ext uri="{9D8B030D-6E8A-4147-A177-3AD203B41FA5}">
                      <a16:colId xmlns:a16="http://schemas.microsoft.com/office/drawing/2014/main" val="209218366"/>
                    </a:ext>
                  </a:extLst>
                </a:gridCol>
                <a:gridCol w="1234440">
                  <a:extLst>
                    <a:ext uri="{9D8B030D-6E8A-4147-A177-3AD203B41FA5}">
                      <a16:colId xmlns:a16="http://schemas.microsoft.com/office/drawing/2014/main" val="607552702"/>
                    </a:ext>
                  </a:extLst>
                </a:gridCol>
                <a:gridCol w="1234440">
                  <a:extLst>
                    <a:ext uri="{9D8B030D-6E8A-4147-A177-3AD203B41FA5}">
                      <a16:colId xmlns:a16="http://schemas.microsoft.com/office/drawing/2014/main" val="3896761196"/>
                    </a:ext>
                  </a:extLst>
                </a:gridCol>
                <a:gridCol w="1234440">
                  <a:extLst>
                    <a:ext uri="{9D8B030D-6E8A-4147-A177-3AD203B41FA5}">
                      <a16:colId xmlns:a16="http://schemas.microsoft.com/office/drawing/2014/main" val="239564876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3426817055"/>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5098</a:t>
                      </a:r>
                    </a:p>
                  </a:txBody>
                  <a:tcPr/>
                </a:tc>
                <a:tc>
                  <a:txBody>
                    <a:bodyPr/>
                    <a:lstStyle/>
                    <a:p>
                      <a:r>
                        <a:rPr lang="en-US" sz="1000"/>
                        <a:t>921</a:t>
                      </a:r>
                    </a:p>
                  </a:txBody>
                  <a:tcPr/>
                </a:tc>
                <a:tc>
                  <a:txBody>
                    <a:bodyPr/>
                    <a:lstStyle/>
                    <a:p>
                      <a:r>
                        <a:rPr lang="en-US" sz="1000"/>
                        <a:t>809</a:t>
                      </a:r>
                    </a:p>
                  </a:txBody>
                  <a:tcPr/>
                </a:tc>
                <a:tc>
                  <a:txBody>
                    <a:bodyPr/>
                    <a:lstStyle/>
                    <a:p>
                      <a:r>
                        <a:rPr lang="en-US" sz="1000"/>
                        <a:t>6828</a:t>
                      </a:r>
                    </a:p>
                  </a:txBody>
                  <a:tcPr/>
                </a:tc>
                <a:extLst>
                  <a:ext uri="{0D108BD9-81ED-4DB2-BD59-A6C34878D82A}">
                    <a16:rowId xmlns:a16="http://schemas.microsoft.com/office/drawing/2014/main" val="3061141046"/>
                  </a:ext>
                </a:extLst>
              </a:tr>
              <a:tr h="370840">
                <a:tc>
                  <a:txBody>
                    <a:bodyPr/>
                    <a:lstStyle/>
                    <a:p>
                      <a:r>
                        <a:rPr lang="en-US" sz="1000"/>
                        <a:t>#MARDELPLATATEHACEFELIZ</a:t>
                      </a:r>
                    </a:p>
                  </a:txBody>
                  <a:tcPr/>
                </a:tc>
                <a:tc>
                  <a:txBody>
                    <a:bodyPr/>
                    <a:lstStyle/>
                    <a:p>
                      <a:r>
                        <a:rPr lang="en-US" sz="1000"/>
                        <a:t>1</a:t>
                      </a:r>
                    </a:p>
                  </a:txBody>
                  <a:tcPr/>
                </a:tc>
                <a:tc>
                  <a:txBody>
                    <a:bodyPr/>
                    <a:lstStyle/>
                    <a:p>
                      <a:r>
                        <a:rPr lang="en-US" sz="1000"/>
                        <a:t>3078</a:t>
                      </a:r>
                    </a:p>
                  </a:txBody>
                  <a:tcPr/>
                </a:tc>
                <a:tc>
                  <a:txBody>
                    <a:bodyPr/>
                    <a:lstStyle/>
                    <a:p>
                      <a:r>
                        <a:rPr lang="en-US" sz="1000"/>
                        <a:t>432</a:t>
                      </a:r>
                    </a:p>
                  </a:txBody>
                  <a:tcPr/>
                </a:tc>
                <a:tc>
                  <a:txBody>
                    <a:bodyPr/>
                    <a:lstStyle/>
                    <a:p>
                      <a:r>
                        <a:rPr lang="en-US" sz="1000"/>
                        <a:t>298</a:t>
                      </a:r>
                    </a:p>
                  </a:txBody>
                  <a:tcPr/>
                </a:tc>
                <a:tc>
                  <a:txBody>
                    <a:bodyPr/>
                    <a:lstStyle/>
                    <a:p>
                      <a:r>
                        <a:rPr lang="en-US" sz="1000"/>
                        <a:t>3808</a:t>
                      </a:r>
                    </a:p>
                  </a:txBody>
                  <a:tcPr/>
                </a:tc>
                <a:extLst>
                  <a:ext uri="{0D108BD9-81ED-4DB2-BD59-A6C34878D82A}">
                    <a16:rowId xmlns:a16="http://schemas.microsoft.com/office/drawing/2014/main" val="3125830184"/>
                  </a:ext>
                </a:extLst>
              </a:tr>
            </a:tbl>
          </a:graphicData>
        </a:graphic>
      </p:graphicFrame>
      <p:sp>
        <p:nvSpPr>
          <p:cNvPr id="4" name="Text Placeholder 3">
            <a:extLst>
              <a:ext uri="{FF2B5EF4-FFF2-40B4-BE49-F238E27FC236}">
                <a16:creationId xmlns:a16="http://schemas.microsoft.com/office/drawing/2014/main" id="{991C0CDD-A9BA-466B-AEDF-50A489F70C8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12417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E2C1-4CBB-47F2-A052-836D936D3049}"/>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804709F8-DD00-4D24-88DD-45C091198334}"/>
              </a:ext>
            </a:extLst>
          </p:cNvPr>
          <p:cNvGraphicFramePr>
            <a:graphicFrameLocks noGrp="1"/>
          </p:cNvGraphicFramePr>
          <p:nvPr>
            <p:ph type="chart" sz="quarter" idx="13"/>
            <p:extLst>
              <p:ext uri="{D42A27DB-BD31-4B8C-83A1-F6EECF244321}">
                <p14:modId xmlns:p14="http://schemas.microsoft.com/office/powerpoint/2010/main" val="2953815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3B25E-C6FE-4A58-9817-AAE7D9A380C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D86A994-D37C-4854-99B3-24C52C656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9894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1055</Words>
  <Application>Microsoft Office PowerPoint</Application>
  <PresentationFormat>On-screen Show (4:3)</PresentationFormat>
  <Paragraphs>498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lpstr>Facebook Hashtag Detection</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2018-02-02T12:30:07Z</dcterms:created>
  <dcterms:modified xsi:type="dcterms:W3CDTF">2018-02-02T12:31:04Z</dcterms:modified>
</cp:coreProperties>
</file>