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6" autoAdjust="0"/>
    <p:restoredTop sz="94692" autoAdjust="0"/>
  </p:normalViewPr>
  <p:slideViewPr>
    <p:cSldViewPr snapToGrid="0">
      <p:cViewPr varScale="1">
        <p:scale>
          <a:sx n="40" d="100"/>
          <a:sy n="40" d="100"/>
        </p:scale>
        <p:origin x="66" y="82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41485</c:v>
                </c:pt>
                <c:pt idx="1">
                  <c:v>41492</c:v>
                </c:pt>
                <c:pt idx="2">
                  <c:v>41498</c:v>
                </c:pt>
                <c:pt idx="3">
                  <c:v>41518</c:v>
                </c:pt>
                <c:pt idx="4">
                  <c:v>41545</c:v>
                </c:pt>
                <c:pt idx="5">
                  <c:v>41550</c:v>
                </c:pt>
                <c:pt idx="6">
                  <c:v>41557</c:v>
                </c:pt>
                <c:pt idx="7">
                  <c:v>41564</c:v>
                </c:pt>
                <c:pt idx="8">
                  <c:v>41581</c:v>
                </c:pt>
                <c:pt idx="9">
                  <c:v>41589</c:v>
                </c:pt>
                <c:pt idx="10">
                  <c:v>41594</c:v>
                </c:pt>
                <c:pt idx="11">
                  <c:v>41596</c:v>
                </c:pt>
                <c:pt idx="12">
                  <c:v>41597</c:v>
                </c:pt>
                <c:pt idx="13">
                  <c:v>41599</c:v>
                </c:pt>
                <c:pt idx="14">
                  <c:v>41601</c:v>
                </c:pt>
                <c:pt idx="15">
                  <c:v>41610</c:v>
                </c:pt>
                <c:pt idx="16">
                  <c:v>41610</c:v>
                </c:pt>
                <c:pt idx="17">
                  <c:v>41612</c:v>
                </c:pt>
                <c:pt idx="18">
                  <c:v>41618</c:v>
                </c:pt>
                <c:pt idx="19">
                  <c:v>41624</c:v>
                </c:pt>
                <c:pt idx="20">
                  <c:v>41627</c:v>
                </c:pt>
                <c:pt idx="21">
                  <c:v>41636</c:v>
                </c:pt>
                <c:pt idx="22">
                  <c:v>41647</c:v>
                </c:pt>
                <c:pt idx="23">
                  <c:v>41660</c:v>
                </c:pt>
                <c:pt idx="24">
                  <c:v>41678</c:v>
                </c:pt>
                <c:pt idx="25">
                  <c:v>41686</c:v>
                </c:pt>
                <c:pt idx="26">
                  <c:v>41697</c:v>
                </c:pt>
                <c:pt idx="27">
                  <c:v>41702</c:v>
                </c:pt>
                <c:pt idx="28">
                  <c:v>41712</c:v>
                </c:pt>
                <c:pt idx="29">
                  <c:v>41724</c:v>
                </c:pt>
                <c:pt idx="30">
                  <c:v>41733</c:v>
                </c:pt>
              </c:numCache>
            </c:numRef>
          </c:val>
          <c:smooth val="0"/>
          <c:extLst>
            <c:ext xmlns:c16="http://schemas.microsoft.com/office/drawing/2014/chart" uri="{C3380CC4-5D6E-409C-BE32-E72D297353CC}">
              <c16:uniqueId val="{00000000-742F-44AC-8C37-5B0DE7CC5E2E}"/>
            </c:ext>
          </c:extLst>
        </c:ser>
        <c:dLbls>
          <c:showLegendKey val="0"/>
          <c:showVal val="0"/>
          <c:showCatName val="0"/>
          <c:showSerName val="0"/>
          <c:showPercent val="0"/>
          <c:showBubbleSize val="0"/>
        </c:dLbls>
        <c:smooth val="0"/>
        <c:axId val="289755472"/>
        <c:axId val="289751208"/>
      </c:lineChart>
      <c:dateAx>
        <c:axId val="28975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751208"/>
        <c:crosses val="autoZero"/>
        <c:auto val="1"/>
        <c:lblOffset val="100"/>
        <c:baseTimeUnit val="days"/>
      </c:dateAx>
      <c:valAx>
        <c:axId val="28975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75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DGE Mendoza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041-4604-A3C3-28790B9AFFF8}"/>
            </c:ext>
          </c:extLst>
        </c:ser>
        <c:dLbls>
          <c:showLegendKey val="0"/>
          <c:showVal val="0"/>
          <c:showCatName val="0"/>
          <c:showSerName val="0"/>
          <c:showPercent val="0"/>
          <c:showBubbleSize val="0"/>
        </c:dLbls>
        <c:axId val="231604392"/>
        <c:axId val="232318256"/>
      </c:radarChart>
      <c:catAx>
        <c:axId val="23160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18256"/>
        <c:crosses val="autoZero"/>
        <c:auto val="1"/>
        <c:lblAlgn val="ctr"/>
        <c:lblOffset val="100"/>
        <c:noMultiLvlLbl val="0"/>
      </c:catAx>
      <c:valAx>
        <c:axId val="23231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60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c:v>
                </c:pt>
                <c:pt idx="3">
                  <c:v>0.29054640069384002</c:v>
                </c:pt>
                <c:pt idx="4">
                  <c:v>0</c:v>
                </c:pt>
                <c:pt idx="5">
                  <c:v>0</c:v>
                </c:pt>
                <c:pt idx="6">
                  <c:v>0</c:v>
                </c:pt>
                <c:pt idx="7">
                  <c:v>0</c:v>
                </c:pt>
                <c:pt idx="8">
                  <c:v>0.21408640431059001</c:v>
                </c:pt>
                <c:pt idx="9">
                  <c:v>0</c:v>
                </c:pt>
                <c:pt idx="10">
                  <c:v>0</c:v>
                </c:pt>
                <c:pt idx="11">
                  <c:v>0</c:v>
                </c:pt>
                <c:pt idx="12">
                  <c:v>0.25242811808827997</c:v>
                </c:pt>
                <c:pt idx="13">
                  <c:v>0</c:v>
                </c:pt>
                <c:pt idx="14">
                  <c:v>0</c:v>
                </c:pt>
                <c:pt idx="15">
                  <c:v>0</c:v>
                </c:pt>
                <c:pt idx="16">
                  <c:v>0</c:v>
                </c:pt>
                <c:pt idx="17">
                  <c:v>0</c:v>
                </c:pt>
                <c:pt idx="18">
                  <c:v>0</c:v>
                </c:pt>
                <c:pt idx="19">
                  <c:v>0</c:v>
                </c:pt>
                <c:pt idx="20">
                  <c:v>0</c:v>
                </c:pt>
                <c:pt idx="21">
                  <c:v>0</c:v>
                </c:pt>
                <c:pt idx="22">
                  <c:v>0</c:v>
                </c:pt>
                <c:pt idx="23">
                  <c:v>0</c:v>
                </c:pt>
                <c:pt idx="24">
                  <c:v>0.51657107201996999</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FA5-4BAA-9090-301C8971524A}"/>
            </c:ext>
          </c:extLst>
        </c:ser>
        <c:dLbls>
          <c:showLegendKey val="0"/>
          <c:showVal val="0"/>
          <c:showCatName val="0"/>
          <c:showSerName val="0"/>
          <c:showPercent val="0"/>
          <c:showBubbleSize val="0"/>
        </c:dLbls>
        <c:smooth val="0"/>
        <c:axId val="293346728"/>
        <c:axId val="293339840"/>
      </c:lineChart>
      <c:dateAx>
        <c:axId val="29334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39840"/>
        <c:crosses val="autoZero"/>
        <c:auto val="1"/>
        <c:lblOffset val="100"/>
        <c:baseTimeUnit val="days"/>
      </c:dateAx>
      <c:valAx>
        <c:axId val="29333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4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11</c:v>
                </c:pt>
                <c:pt idx="2">
                  <c:v>7</c:v>
                </c:pt>
                <c:pt idx="3">
                  <c:v>11</c:v>
                </c:pt>
                <c:pt idx="4">
                  <c:v>11</c:v>
                </c:pt>
                <c:pt idx="5">
                  <c:v>6</c:v>
                </c:pt>
                <c:pt idx="6">
                  <c:v>4</c:v>
                </c:pt>
              </c:numCache>
            </c:numRef>
          </c:val>
          <c:extLst>
            <c:ext xmlns:c16="http://schemas.microsoft.com/office/drawing/2014/chart" uri="{C3380CC4-5D6E-409C-BE32-E72D297353CC}">
              <c16:uniqueId val="{00000000-2D6F-469E-B982-1AAAB37F34D8}"/>
            </c:ext>
          </c:extLst>
        </c:ser>
        <c:dLbls>
          <c:showLegendKey val="0"/>
          <c:showVal val="0"/>
          <c:showCatName val="0"/>
          <c:showSerName val="0"/>
          <c:showPercent val="0"/>
          <c:showBubbleSize val="0"/>
        </c:dLbls>
        <c:gapWidth val="219"/>
        <c:overlap val="-27"/>
        <c:axId val="289752848"/>
        <c:axId val="289754816"/>
      </c:barChart>
      <c:catAx>
        <c:axId val="28975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754816"/>
        <c:crosses val="autoZero"/>
        <c:auto val="1"/>
        <c:lblAlgn val="ctr"/>
        <c:lblOffset val="100"/>
        <c:noMultiLvlLbl val="0"/>
      </c:catAx>
      <c:valAx>
        <c:axId val="28975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75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4</c:v>
                </c:pt>
                <c:pt idx="1">
                  <c:v>7</c:v>
                </c:pt>
                <c:pt idx="2">
                  <c:v>6</c:v>
                </c:pt>
                <c:pt idx="3">
                  <c:v>20</c:v>
                </c:pt>
                <c:pt idx="4">
                  <c:v>27</c:v>
                </c:pt>
                <c:pt idx="5">
                  <c:v>5</c:v>
                </c:pt>
                <c:pt idx="6">
                  <c:v>7</c:v>
                </c:pt>
                <c:pt idx="7">
                  <c:v>7</c:v>
                </c:pt>
                <c:pt idx="8">
                  <c:v>17</c:v>
                </c:pt>
                <c:pt idx="9">
                  <c:v>8</c:v>
                </c:pt>
                <c:pt idx="10">
                  <c:v>5</c:v>
                </c:pt>
                <c:pt idx="11">
                  <c:v>2</c:v>
                </c:pt>
                <c:pt idx="12">
                  <c:v>1</c:v>
                </c:pt>
                <c:pt idx="13">
                  <c:v>2</c:v>
                </c:pt>
                <c:pt idx="14">
                  <c:v>2</c:v>
                </c:pt>
                <c:pt idx="15">
                  <c:v>9</c:v>
                </c:pt>
                <c:pt idx="16">
                  <c:v>0</c:v>
                </c:pt>
                <c:pt idx="17">
                  <c:v>2</c:v>
                </c:pt>
                <c:pt idx="18">
                  <c:v>6</c:v>
                </c:pt>
                <c:pt idx="19">
                  <c:v>6</c:v>
                </c:pt>
                <c:pt idx="20">
                  <c:v>3</c:v>
                </c:pt>
                <c:pt idx="21">
                  <c:v>9</c:v>
                </c:pt>
                <c:pt idx="22">
                  <c:v>11</c:v>
                </c:pt>
                <c:pt idx="23">
                  <c:v>13</c:v>
                </c:pt>
                <c:pt idx="24">
                  <c:v>18</c:v>
                </c:pt>
                <c:pt idx="25">
                  <c:v>8</c:v>
                </c:pt>
                <c:pt idx="26">
                  <c:v>11</c:v>
                </c:pt>
                <c:pt idx="27">
                  <c:v>5</c:v>
                </c:pt>
                <c:pt idx="28">
                  <c:v>10</c:v>
                </c:pt>
                <c:pt idx="29">
                  <c:v>12</c:v>
                </c:pt>
                <c:pt idx="30">
                  <c:v>9</c:v>
                </c:pt>
              </c:numCache>
            </c:numRef>
          </c:val>
          <c:smooth val="0"/>
          <c:extLst>
            <c:ext xmlns:c16="http://schemas.microsoft.com/office/drawing/2014/chart" uri="{C3380CC4-5D6E-409C-BE32-E72D297353CC}">
              <c16:uniqueId val="{00000000-6195-48CB-95F9-26E0D6304D24}"/>
            </c:ext>
          </c:extLst>
        </c:ser>
        <c:dLbls>
          <c:showLegendKey val="0"/>
          <c:showVal val="0"/>
          <c:showCatName val="0"/>
          <c:showSerName val="0"/>
          <c:showPercent val="0"/>
          <c:showBubbleSize val="0"/>
        </c:dLbls>
        <c:smooth val="0"/>
        <c:axId val="293750024"/>
        <c:axId val="293750352"/>
      </c:lineChart>
      <c:dateAx>
        <c:axId val="293750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50352"/>
        <c:crosses val="autoZero"/>
        <c:auto val="1"/>
        <c:lblOffset val="100"/>
        <c:baseTimeUnit val="days"/>
      </c:dateAx>
      <c:valAx>
        <c:axId val="29375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5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c:v>
                </c:pt>
                <c:pt idx="3">
                  <c:v>5</c:v>
                </c:pt>
                <c:pt idx="4">
                  <c:v>0</c:v>
                </c:pt>
                <c:pt idx="5">
                  <c:v>0</c:v>
                </c:pt>
                <c:pt idx="6">
                  <c:v>0</c:v>
                </c:pt>
                <c:pt idx="7">
                  <c:v>0</c:v>
                </c:pt>
                <c:pt idx="8">
                  <c:v>1</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4</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7AF-40D9-8A6F-2F0B06968C7B}"/>
            </c:ext>
          </c:extLst>
        </c:ser>
        <c:dLbls>
          <c:showLegendKey val="0"/>
          <c:showVal val="0"/>
          <c:showCatName val="0"/>
          <c:showSerName val="0"/>
          <c:showPercent val="0"/>
          <c:showBubbleSize val="0"/>
        </c:dLbls>
        <c:smooth val="0"/>
        <c:axId val="344403176"/>
        <c:axId val="344405800"/>
      </c:lineChart>
      <c:dateAx>
        <c:axId val="34440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05800"/>
        <c:crosses val="autoZero"/>
        <c:auto val="1"/>
        <c:lblOffset val="100"/>
        <c:baseTimeUnit val="days"/>
      </c:dateAx>
      <c:valAx>
        <c:axId val="34440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0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9</c:v>
                </c:pt>
                <c:pt idx="4">
                  <c:v>0</c:v>
                </c:pt>
                <c:pt idx="5">
                  <c:v>1</c:v>
                </c:pt>
                <c:pt idx="6">
                  <c:v>0</c:v>
                </c:pt>
              </c:numCache>
            </c:numRef>
          </c:val>
          <c:extLst>
            <c:ext xmlns:c16="http://schemas.microsoft.com/office/drawing/2014/chart" uri="{C3380CC4-5D6E-409C-BE32-E72D297353CC}">
              <c16:uniqueId val="{00000000-C84D-424D-816B-B8AC404CF529}"/>
            </c:ext>
          </c:extLst>
        </c:ser>
        <c:dLbls>
          <c:showLegendKey val="0"/>
          <c:showVal val="0"/>
          <c:showCatName val="0"/>
          <c:showSerName val="0"/>
          <c:showPercent val="0"/>
          <c:showBubbleSize val="0"/>
        </c:dLbls>
        <c:gapWidth val="219"/>
        <c:overlap val="-27"/>
        <c:axId val="355465368"/>
        <c:axId val="355467664"/>
      </c:barChart>
      <c:catAx>
        <c:axId val="355465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7664"/>
        <c:crosses val="autoZero"/>
        <c:auto val="1"/>
        <c:lblAlgn val="ctr"/>
        <c:lblOffset val="100"/>
        <c:noMultiLvlLbl val="0"/>
      </c:catAx>
      <c:valAx>
        <c:axId val="35546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0.21389603210843999</c:v>
                </c:pt>
                <c:pt idx="3">
                  <c:v>0.3909410624304</c:v>
                </c:pt>
                <c:pt idx="5">
                  <c:v>0.25234925136389003</c:v>
                </c:pt>
              </c:numCache>
            </c:numRef>
          </c:val>
          <c:extLst>
            <c:ext xmlns:c16="http://schemas.microsoft.com/office/drawing/2014/chart" uri="{C3380CC4-5D6E-409C-BE32-E72D297353CC}">
              <c16:uniqueId val="{00000000-A711-458A-952B-115BCD366A09}"/>
            </c:ext>
          </c:extLst>
        </c:ser>
        <c:dLbls>
          <c:showLegendKey val="0"/>
          <c:showVal val="0"/>
          <c:showCatName val="0"/>
          <c:showSerName val="0"/>
          <c:showPercent val="0"/>
          <c:showBubbleSize val="0"/>
        </c:dLbls>
        <c:gapWidth val="219"/>
        <c:overlap val="-27"/>
        <c:axId val="355463728"/>
        <c:axId val="355464056"/>
      </c:barChart>
      <c:catAx>
        <c:axId val="35546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4056"/>
        <c:crosses val="autoZero"/>
        <c:auto val="1"/>
        <c:lblAlgn val="ctr"/>
        <c:lblOffset val="100"/>
        <c:noMultiLvlLbl val="0"/>
      </c:catAx>
      <c:valAx>
        <c:axId val="35546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DGE Mendoza</c:v>
                </c:pt>
              </c:strCache>
            </c:strRef>
          </c:cat>
          <c:val>
            <c:numRef>
              <c:f>Sheet1!$B$2</c:f>
              <c:numCache>
                <c:formatCode>General</c:formatCode>
                <c:ptCount val="1"/>
                <c:pt idx="0">
                  <c:v>11</c:v>
                </c:pt>
              </c:numCache>
            </c:numRef>
          </c:val>
          <c:extLst>
            <c:ext xmlns:c16="http://schemas.microsoft.com/office/drawing/2014/chart" uri="{C3380CC4-5D6E-409C-BE32-E72D297353CC}">
              <c16:uniqueId val="{00000000-5E26-43AA-BD95-CE11F645A202}"/>
            </c:ext>
          </c:extLst>
        </c:ser>
        <c:dLbls>
          <c:showLegendKey val="0"/>
          <c:showVal val="0"/>
          <c:showCatName val="0"/>
          <c:showSerName val="0"/>
          <c:showPercent val="0"/>
          <c:showBubbleSize val="0"/>
        </c:dLbls>
        <c:gapWidth val="150"/>
        <c:overlap val="100"/>
        <c:axId val="355478160"/>
        <c:axId val="355473896"/>
      </c:barChart>
      <c:catAx>
        <c:axId val="35547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73896"/>
        <c:crosses val="autoZero"/>
        <c:auto val="1"/>
        <c:lblAlgn val="ctr"/>
        <c:lblOffset val="100"/>
        <c:noMultiLvlLbl val="0"/>
      </c:catAx>
      <c:valAx>
        <c:axId val="355473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7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0.25236138149831</c:v>
                </c:pt>
                <c:pt idx="1">
                  <c:v>0</c:v>
                </c:pt>
                <c:pt idx="2">
                  <c:v>0</c:v>
                </c:pt>
                <c:pt idx="3">
                  <c:v>0</c:v>
                </c:pt>
                <c:pt idx="4">
                  <c:v>0</c:v>
                </c:pt>
                <c:pt idx="5">
                  <c:v>0</c:v>
                </c:pt>
                <c:pt idx="6">
                  <c:v>0</c:v>
                </c:pt>
                <c:pt idx="7">
                  <c:v>0</c:v>
                </c:pt>
                <c:pt idx="8">
                  <c:v>0</c:v>
                </c:pt>
                <c:pt idx="9">
                  <c:v>0.51734083207153003</c:v>
                </c:pt>
                <c:pt idx="10">
                  <c:v>0</c:v>
                </c:pt>
                <c:pt idx="11">
                  <c:v>0</c:v>
                </c:pt>
                <c:pt idx="12">
                  <c:v>0</c:v>
                </c:pt>
                <c:pt idx="13">
                  <c:v>0.54077438892494001</c:v>
                </c:pt>
                <c:pt idx="14">
                  <c:v>0.12257552815632</c:v>
                </c:pt>
                <c:pt idx="15">
                  <c:v>0</c:v>
                </c:pt>
                <c:pt idx="16">
                  <c:v>0</c:v>
                </c:pt>
                <c:pt idx="17">
                  <c:v>0</c:v>
                </c:pt>
                <c:pt idx="18">
                  <c:v>0</c:v>
                </c:pt>
                <c:pt idx="19">
                  <c:v>0</c:v>
                </c:pt>
                <c:pt idx="20">
                  <c:v>0</c:v>
                </c:pt>
                <c:pt idx="21">
                  <c:v>0</c:v>
                </c:pt>
                <c:pt idx="22">
                  <c:v>0.21390631384142</c:v>
                </c:pt>
                <c:pt idx="23">
                  <c:v>0</c:v>
                </c:pt>
              </c:numCache>
            </c:numRef>
          </c:val>
          <c:smooth val="0"/>
          <c:extLst>
            <c:ext xmlns:c16="http://schemas.microsoft.com/office/drawing/2014/chart" uri="{C3380CC4-5D6E-409C-BE32-E72D297353CC}">
              <c16:uniqueId val="{00000000-A7F4-4FB7-886A-945A9895D30B}"/>
            </c:ext>
          </c:extLst>
        </c:ser>
        <c:dLbls>
          <c:showLegendKey val="0"/>
          <c:showVal val="0"/>
          <c:showCatName val="0"/>
          <c:showSerName val="0"/>
          <c:showPercent val="0"/>
          <c:showBubbleSize val="0"/>
        </c:dLbls>
        <c:smooth val="0"/>
        <c:axId val="355470288"/>
        <c:axId val="355469632"/>
      </c:lineChart>
      <c:catAx>
        <c:axId val="35547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9632"/>
        <c:crosses val="autoZero"/>
        <c:auto val="1"/>
        <c:lblAlgn val="ctr"/>
        <c:lblOffset val="100"/>
        <c:noMultiLvlLbl val="0"/>
      </c:catAx>
      <c:valAx>
        <c:axId val="35546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7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4</c:v>
                </c:pt>
                <c:pt idx="10">
                  <c:v>0</c:v>
                </c:pt>
                <c:pt idx="11">
                  <c:v>0</c:v>
                </c:pt>
                <c:pt idx="12">
                  <c:v>0</c:v>
                </c:pt>
                <c:pt idx="13">
                  <c:v>2</c:v>
                </c:pt>
                <c:pt idx="14">
                  <c:v>3</c:v>
                </c:pt>
                <c:pt idx="15">
                  <c:v>0</c:v>
                </c:pt>
                <c:pt idx="16">
                  <c:v>0</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0-92D2-4BA3-8BFA-BE55B76374FA}"/>
            </c:ext>
          </c:extLst>
        </c:ser>
        <c:dLbls>
          <c:showLegendKey val="0"/>
          <c:showVal val="0"/>
          <c:showCatName val="0"/>
          <c:showSerName val="0"/>
          <c:showPercent val="0"/>
          <c:showBubbleSize val="0"/>
        </c:dLbls>
        <c:smooth val="0"/>
        <c:axId val="355489968"/>
        <c:axId val="355480456"/>
      </c:lineChart>
      <c:catAx>
        <c:axId val="35548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80456"/>
        <c:crosses val="autoZero"/>
        <c:auto val="1"/>
        <c:lblAlgn val="ctr"/>
        <c:lblOffset val="100"/>
        <c:noMultiLvlLbl val="0"/>
      </c:catAx>
      <c:valAx>
        <c:axId val="35548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8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0.36224384612844002</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0-6127-45B9-BEB4-4541CE9ACDBA}"/>
            </c:ext>
          </c:extLst>
        </c:ser>
        <c:dLbls>
          <c:showLegendKey val="0"/>
          <c:showVal val="0"/>
          <c:showCatName val="0"/>
          <c:showSerName val="0"/>
          <c:showPercent val="0"/>
          <c:showBubbleSize val="0"/>
        </c:dLbls>
        <c:gapWidth val="219"/>
        <c:overlap val="-27"/>
        <c:axId val="355484720"/>
        <c:axId val="355484392"/>
      </c:barChart>
      <c:catAx>
        <c:axId val="35548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84392"/>
        <c:crosses val="autoZero"/>
        <c:auto val="1"/>
        <c:lblAlgn val="ctr"/>
        <c:lblOffset val="100"/>
        <c:noMultiLvlLbl val="0"/>
      </c:catAx>
      <c:valAx>
        <c:axId val="35548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8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DGE Mendoza</c:v>
                </c:pt>
              </c:strCache>
            </c:strRef>
          </c:cat>
          <c:val>
            <c:numRef>
              <c:f>Sheet1!$B$2</c:f>
              <c:numCache>
                <c:formatCode>General</c:formatCode>
                <c:ptCount val="1"/>
                <c:pt idx="0">
                  <c:v>749</c:v>
                </c:pt>
              </c:numCache>
            </c:numRef>
          </c:val>
          <c:extLst>
            <c:ext xmlns:c16="http://schemas.microsoft.com/office/drawing/2014/chart" uri="{C3380CC4-5D6E-409C-BE32-E72D297353CC}">
              <c16:uniqueId val="{00000000-E2E6-4F26-98A8-52D4E8B7D7C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DGE Mendoza</c:v>
                </c:pt>
              </c:strCache>
            </c:strRef>
          </c:cat>
          <c:val>
            <c:numRef>
              <c:f>Sheet1!$C$2</c:f>
              <c:numCache>
                <c:formatCode>General</c:formatCode>
                <c:ptCount val="1"/>
                <c:pt idx="0">
                  <c:v>51</c:v>
                </c:pt>
              </c:numCache>
            </c:numRef>
          </c:val>
          <c:extLst>
            <c:ext xmlns:c16="http://schemas.microsoft.com/office/drawing/2014/chart" uri="{C3380CC4-5D6E-409C-BE32-E72D297353CC}">
              <c16:uniqueId val="{00000001-E2E6-4F26-98A8-52D4E8B7D7C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DGE Mendoza</c:v>
                </c:pt>
              </c:strCache>
            </c:strRef>
          </c:cat>
          <c:val>
            <c:numRef>
              <c:f>Sheet1!$D$2</c:f>
              <c:numCache>
                <c:formatCode>General</c:formatCode>
                <c:ptCount val="1"/>
                <c:pt idx="0">
                  <c:v>13</c:v>
                </c:pt>
              </c:numCache>
            </c:numRef>
          </c:val>
          <c:extLst>
            <c:ext xmlns:c16="http://schemas.microsoft.com/office/drawing/2014/chart" uri="{C3380CC4-5D6E-409C-BE32-E72D297353CC}">
              <c16:uniqueId val="{00000002-E2E6-4F26-98A8-52D4E8B7D7C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DGE Mendoza</c:v>
                </c:pt>
              </c:strCache>
            </c:strRef>
          </c:cat>
          <c:val>
            <c:numRef>
              <c:f>Sheet1!$E$2</c:f>
              <c:numCache>
                <c:formatCode>General</c:formatCode>
                <c:ptCount val="1"/>
                <c:pt idx="0">
                  <c:v>8</c:v>
                </c:pt>
              </c:numCache>
            </c:numRef>
          </c:val>
          <c:extLst>
            <c:ext xmlns:c16="http://schemas.microsoft.com/office/drawing/2014/chart" uri="{C3380CC4-5D6E-409C-BE32-E72D297353CC}">
              <c16:uniqueId val="{00000003-E2E6-4F26-98A8-52D4E8B7D7C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DGE Mendoza</c:v>
                </c:pt>
              </c:strCache>
            </c:strRef>
          </c:cat>
          <c:val>
            <c:numRef>
              <c:f>Sheet1!$F$2</c:f>
              <c:numCache>
                <c:formatCode>General</c:formatCode>
                <c:ptCount val="1"/>
                <c:pt idx="0">
                  <c:v>2</c:v>
                </c:pt>
              </c:numCache>
            </c:numRef>
          </c:val>
          <c:extLst>
            <c:ext xmlns:c16="http://schemas.microsoft.com/office/drawing/2014/chart" uri="{C3380CC4-5D6E-409C-BE32-E72D297353CC}">
              <c16:uniqueId val="{00000004-E2E6-4F26-98A8-52D4E8B7D7C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DGE Mendoza</c:v>
                </c:pt>
              </c:strCache>
            </c:strRef>
          </c:cat>
          <c:val>
            <c:numRef>
              <c:f>Sheet1!$G$2</c:f>
              <c:numCache>
                <c:formatCode>General</c:formatCode>
                <c:ptCount val="1"/>
                <c:pt idx="0">
                  <c:v>18</c:v>
                </c:pt>
              </c:numCache>
            </c:numRef>
          </c:val>
          <c:extLst>
            <c:ext xmlns:c16="http://schemas.microsoft.com/office/drawing/2014/chart" uri="{C3380CC4-5D6E-409C-BE32-E72D297353CC}">
              <c16:uniqueId val="{00000005-E2E6-4F26-98A8-52D4E8B7D7C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DGE Mendoza</c:v>
                </c:pt>
              </c:strCache>
            </c:strRef>
          </c:cat>
          <c:val>
            <c:numRef>
              <c:f>Sheet1!$H$2</c:f>
              <c:numCache>
                <c:formatCode>General</c:formatCode>
                <c:ptCount val="1"/>
                <c:pt idx="0">
                  <c:v>103</c:v>
                </c:pt>
              </c:numCache>
            </c:numRef>
          </c:val>
          <c:extLst>
            <c:ext xmlns:c16="http://schemas.microsoft.com/office/drawing/2014/chart" uri="{C3380CC4-5D6E-409C-BE32-E72D297353CC}">
              <c16:uniqueId val="{00000006-E2E6-4F26-98A8-52D4E8B7D7C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DGE Mendoza</c:v>
                </c:pt>
              </c:strCache>
            </c:strRef>
          </c:cat>
          <c:val>
            <c:numRef>
              <c:f>Sheet1!$I$2</c:f>
              <c:numCache>
                <c:formatCode>General</c:formatCode>
                <c:ptCount val="1"/>
                <c:pt idx="0">
                  <c:v>714</c:v>
                </c:pt>
              </c:numCache>
            </c:numRef>
          </c:val>
          <c:extLst>
            <c:ext xmlns:c16="http://schemas.microsoft.com/office/drawing/2014/chart" uri="{C3380CC4-5D6E-409C-BE32-E72D297353CC}">
              <c16:uniqueId val="{00000007-E2E6-4F26-98A8-52D4E8B7D7C7}"/>
            </c:ext>
          </c:extLst>
        </c:ser>
        <c:dLbls>
          <c:showLegendKey val="0"/>
          <c:showVal val="0"/>
          <c:showCatName val="0"/>
          <c:showSerName val="0"/>
          <c:showPercent val="0"/>
          <c:showBubbleSize val="0"/>
        </c:dLbls>
        <c:gapWidth val="150"/>
        <c:overlap val="100"/>
        <c:axId val="294782928"/>
        <c:axId val="294778992"/>
      </c:barChart>
      <c:catAx>
        <c:axId val="29478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78992"/>
        <c:crosses val="autoZero"/>
        <c:auto val="1"/>
        <c:lblAlgn val="ctr"/>
        <c:lblOffset val="100"/>
        <c:noMultiLvlLbl val="0"/>
      </c:catAx>
      <c:valAx>
        <c:axId val="294778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8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347-412C-BD5D-168523F55473}"/>
            </c:ext>
          </c:extLst>
        </c:ser>
        <c:dLbls>
          <c:showLegendKey val="0"/>
          <c:showVal val="0"/>
          <c:showCatName val="0"/>
          <c:showSerName val="0"/>
          <c:showPercent val="0"/>
          <c:showBubbleSize val="0"/>
        </c:dLbls>
        <c:gapWidth val="219"/>
        <c:overlap val="-27"/>
        <c:axId val="356414240"/>
        <c:axId val="356415224"/>
      </c:barChart>
      <c:catAx>
        <c:axId val="35641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15224"/>
        <c:crosses val="autoZero"/>
        <c:auto val="1"/>
        <c:lblAlgn val="ctr"/>
        <c:lblOffset val="100"/>
        <c:noMultiLvlLbl val="0"/>
      </c:catAx>
      <c:valAx>
        <c:axId val="35641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1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12BA-49DA-96CD-E5B24CA70F31}"/>
            </c:ext>
          </c:extLst>
        </c:ser>
        <c:dLbls>
          <c:showLegendKey val="0"/>
          <c:showVal val="0"/>
          <c:showCatName val="0"/>
          <c:showSerName val="0"/>
          <c:showPercent val="0"/>
          <c:showBubbleSize val="0"/>
        </c:dLbls>
        <c:gapWidth val="219"/>
        <c:overlap val="-27"/>
        <c:axId val="356422440"/>
        <c:axId val="356420472"/>
      </c:barChart>
      <c:catAx>
        <c:axId val="35642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20472"/>
        <c:crosses val="autoZero"/>
        <c:auto val="1"/>
        <c:lblAlgn val="ctr"/>
        <c:lblOffset val="100"/>
        <c:noMultiLvlLbl val="0"/>
      </c:catAx>
      <c:valAx>
        <c:axId val="35642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2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D1AE8-3767-4075-8C37-64702776BCE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A0CA9273-DD28-42BD-9190-5DDD42466B8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40361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A7F76-6C71-4142-9823-CED8B978359A}"/>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B76DF88-8DA8-4B1D-B9F9-19A6139E32F9}"/>
              </a:ext>
            </a:extLst>
          </p:cNvPr>
          <p:cNvGraphicFramePr>
            <a:graphicFrameLocks noGrp="1"/>
          </p:cNvGraphicFramePr>
          <p:nvPr>
            <p:ph type="tbl" sz="quarter" idx="13"/>
            <p:extLst>
              <p:ext uri="{D42A27DB-BD31-4B8C-83A1-F6EECF244321}">
                <p14:modId xmlns:p14="http://schemas.microsoft.com/office/powerpoint/2010/main" val="723329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7757480"/>
                    </a:ext>
                  </a:extLst>
                </a:gridCol>
                <a:gridCol w="740664">
                  <a:extLst>
                    <a:ext uri="{9D8B030D-6E8A-4147-A177-3AD203B41FA5}">
                      <a16:colId xmlns:a16="http://schemas.microsoft.com/office/drawing/2014/main" val="619995415"/>
                    </a:ext>
                  </a:extLst>
                </a:gridCol>
                <a:gridCol w="740664">
                  <a:extLst>
                    <a:ext uri="{9D8B030D-6E8A-4147-A177-3AD203B41FA5}">
                      <a16:colId xmlns:a16="http://schemas.microsoft.com/office/drawing/2014/main" val="1186138347"/>
                    </a:ext>
                  </a:extLst>
                </a:gridCol>
                <a:gridCol w="740664">
                  <a:extLst>
                    <a:ext uri="{9D8B030D-6E8A-4147-A177-3AD203B41FA5}">
                      <a16:colId xmlns:a16="http://schemas.microsoft.com/office/drawing/2014/main" val="3346048833"/>
                    </a:ext>
                  </a:extLst>
                </a:gridCol>
                <a:gridCol w="740664">
                  <a:extLst>
                    <a:ext uri="{9D8B030D-6E8A-4147-A177-3AD203B41FA5}">
                      <a16:colId xmlns:a16="http://schemas.microsoft.com/office/drawing/2014/main" val="1504804450"/>
                    </a:ext>
                  </a:extLst>
                </a:gridCol>
                <a:gridCol w="740664">
                  <a:extLst>
                    <a:ext uri="{9D8B030D-6E8A-4147-A177-3AD203B41FA5}">
                      <a16:colId xmlns:a16="http://schemas.microsoft.com/office/drawing/2014/main" val="3603668969"/>
                    </a:ext>
                  </a:extLst>
                </a:gridCol>
                <a:gridCol w="740664">
                  <a:extLst>
                    <a:ext uri="{9D8B030D-6E8A-4147-A177-3AD203B41FA5}">
                      <a16:colId xmlns:a16="http://schemas.microsoft.com/office/drawing/2014/main" val="2089607206"/>
                    </a:ext>
                  </a:extLst>
                </a:gridCol>
                <a:gridCol w="740664">
                  <a:extLst>
                    <a:ext uri="{9D8B030D-6E8A-4147-A177-3AD203B41FA5}">
                      <a16:colId xmlns:a16="http://schemas.microsoft.com/office/drawing/2014/main" val="2549529150"/>
                    </a:ext>
                  </a:extLst>
                </a:gridCol>
                <a:gridCol w="740664">
                  <a:extLst>
                    <a:ext uri="{9D8B030D-6E8A-4147-A177-3AD203B41FA5}">
                      <a16:colId xmlns:a16="http://schemas.microsoft.com/office/drawing/2014/main" val="1229703826"/>
                    </a:ext>
                  </a:extLst>
                </a:gridCol>
                <a:gridCol w="740664">
                  <a:extLst>
                    <a:ext uri="{9D8B030D-6E8A-4147-A177-3AD203B41FA5}">
                      <a16:colId xmlns:a16="http://schemas.microsoft.com/office/drawing/2014/main" val="3652862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80421529"/>
                  </a:ext>
                </a:extLst>
              </a:tr>
              <a:tr h="370840">
                <a:tc>
                  <a:txBody>
                    <a:bodyPr/>
                    <a:lstStyle/>
                    <a:p>
                      <a:r>
                        <a:rPr lang="en-US" sz="1000"/>
                        <a:t>DGE Mendoza</a:t>
                      </a:r>
                    </a:p>
                  </a:txBody>
                  <a:tcPr/>
                </a:tc>
                <a:tc>
                  <a:txBody>
                    <a:bodyPr/>
                    <a:lstStyle/>
                    <a:p>
                      <a:r>
                        <a:rPr lang="en-US" sz="1000"/>
                        <a:t>41733</a:t>
                      </a:r>
                    </a:p>
                  </a:txBody>
                  <a:tcPr/>
                </a:tc>
                <a:tc>
                  <a:txBody>
                    <a:bodyPr/>
                    <a:lstStyle/>
                    <a:p>
                      <a:r>
                        <a:rPr lang="en-US" sz="1000"/>
                        <a:t>252</a:t>
                      </a:r>
                    </a:p>
                  </a:txBody>
                  <a:tcPr/>
                </a:tc>
                <a:tc>
                  <a:txBody>
                    <a:bodyPr/>
                    <a:lstStyle/>
                    <a:p>
                      <a:r>
                        <a:rPr lang="en-US" sz="1000"/>
                        <a:t>11</a:t>
                      </a:r>
                    </a:p>
                  </a:txBody>
                  <a:tcPr/>
                </a:tc>
                <a:tc>
                  <a:txBody>
                    <a:bodyPr/>
                    <a:lstStyle/>
                    <a:p>
                      <a:r>
                        <a:rPr lang="en-US" sz="1000"/>
                        <a:t>841</a:t>
                      </a:r>
                    </a:p>
                  </a:txBody>
                  <a:tcPr/>
                </a:tc>
                <a:tc>
                  <a:txBody>
                    <a:bodyPr/>
                    <a:lstStyle/>
                    <a:p>
                      <a:r>
                        <a:rPr lang="en-US" sz="1000"/>
                        <a:t>103</a:t>
                      </a:r>
                    </a:p>
                  </a:txBody>
                  <a:tcPr/>
                </a:tc>
                <a:tc>
                  <a:txBody>
                    <a:bodyPr/>
                    <a:lstStyle/>
                    <a:p>
                      <a:r>
                        <a:rPr lang="en-US" sz="1000"/>
                        <a:t>714</a:t>
                      </a:r>
                    </a:p>
                  </a:txBody>
                  <a:tcPr/>
                </a:tc>
                <a:tc>
                  <a:txBody>
                    <a:bodyPr/>
                    <a:lstStyle/>
                    <a:p>
                      <a:r>
                        <a:rPr lang="en-US" sz="1000"/>
                        <a:t>0</a:t>
                      </a:r>
                    </a:p>
                  </a:txBody>
                  <a:tcPr/>
                </a:tc>
                <a:tc>
                  <a:txBody>
                    <a:bodyPr/>
                    <a:lstStyle/>
                    <a:p>
                      <a:r>
                        <a:rPr lang="en-US" sz="1000"/>
                        <a:t>0.3623%</a:t>
                      </a:r>
                    </a:p>
                  </a:txBody>
                  <a:tcPr/>
                </a:tc>
                <a:tc>
                  <a:txBody>
                    <a:bodyPr/>
                    <a:lstStyle/>
                    <a:p>
                      <a:r>
                        <a:rPr lang="en-US" sz="1000"/>
                        <a:t>0.0%</a:t>
                      </a:r>
                    </a:p>
                  </a:txBody>
                  <a:tcPr/>
                </a:tc>
                <a:extLst>
                  <a:ext uri="{0D108BD9-81ED-4DB2-BD59-A6C34878D82A}">
                    <a16:rowId xmlns:a16="http://schemas.microsoft.com/office/drawing/2014/main" val="1881947002"/>
                  </a:ext>
                </a:extLst>
              </a:tr>
            </a:tbl>
          </a:graphicData>
        </a:graphic>
      </p:graphicFrame>
      <p:sp>
        <p:nvSpPr>
          <p:cNvPr id="4" name="Text Placeholder 3">
            <a:extLst>
              <a:ext uri="{FF2B5EF4-FFF2-40B4-BE49-F238E27FC236}">
                <a16:creationId xmlns:a16="http://schemas.microsoft.com/office/drawing/2014/main" id="{239AD20E-05A3-40E0-A5EE-D598D662734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03755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129CF-CF5D-4983-8B22-0578B87341D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9D6777B-3900-4256-B725-5D20B0AF1325}"/>
              </a:ext>
            </a:extLst>
          </p:cNvPr>
          <p:cNvGraphicFramePr>
            <a:graphicFrameLocks noGrp="1"/>
          </p:cNvGraphicFramePr>
          <p:nvPr>
            <p:ph type="chart" sz="quarter" idx="13"/>
            <p:extLst>
              <p:ext uri="{D42A27DB-BD31-4B8C-83A1-F6EECF244321}">
                <p14:modId xmlns:p14="http://schemas.microsoft.com/office/powerpoint/2010/main" val="4006522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315687-95C4-4FCE-8A39-65392F30FD3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C290D5A5-01E4-4163-B45A-57CAFFB7EE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5532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A824D-8AA5-4CE9-A346-3CF782EBB14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AD7B63D-FAB1-48AC-8B69-878B1BEB7AF0}"/>
              </a:ext>
            </a:extLst>
          </p:cNvPr>
          <p:cNvGraphicFramePr>
            <a:graphicFrameLocks noGrp="1"/>
          </p:cNvGraphicFramePr>
          <p:nvPr>
            <p:ph type="chart" sz="quarter" idx="13"/>
            <p:extLst>
              <p:ext uri="{D42A27DB-BD31-4B8C-83A1-F6EECF244321}">
                <p14:modId xmlns:p14="http://schemas.microsoft.com/office/powerpoint/2010/main" val="1447946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3C360C-303D-4C1E-BB3F-23B56AA41B28}"/>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76F385A-D0F6-495E-B7A7-E57C126A6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314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52A4-CCEA-46AE-A7F6-48F7F64CE07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8A588C1-BBFB-4DD6-97DF-21E8CDCB3B68}"/>
              </a:ext>
            </a:extLst>
          </p:cNvPr>
          <p:cNvGraphicFramePr>
            <a:graphicFrameLocks noGrp="1"/>
          </p:cNvGraphicFramePr>
          <p:nvPr>
            <p:ph type="chart" sz="quarter" idx="13"/>
            <p:extLst>
              <p:ext uri="{D42A27DB-BD31-4B8C-83A1-F6EECF244321}">
                <p14:modId xmlns:p14="http://schemas.microsoft.com/office/powerpoint/2010/main" val="2152497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18D230-3DBD-4926-B312-1518E97B6E1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A4F1BC52-883A-4D78-AB97-CCBF50B61E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705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D9DC8-B482-43BA-BBA4-602AD64C4D67}"/>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DA26D367-86F9-4052-AB5D-AB17277F9271}"/>
              </a:ext>
            </a:extLst>
          </p:cNvPr>
          <p:cNvGraphicFramePr>
            <a:graphicFrameLocks noGrp="1"/>
          </p:cNvGraphicFramePr>
          <p:nvPr>
            <p:ph type="chart" sz="quarter" idx="13"/>
            <p:extLst>
              <p:ext uri="{D42A27DB-BD31-4B8C-83A1-F6EECF244321}">
                <p14:modId xmlns:p14="http://schemas.microsoft.com/office/powerpoint/2010/main" val="3702897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F1655F-302E-4F3B-BF4D-0EF0620E150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99DB532-C416-41C3-9C5A-F58D055F3D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885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CEDFF-5A7B-4D72-983C-BC6EBBA56AA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0AD57AD-0842-4991-BBF2-5F2BB39905F8}"/>
              </a:ext>
            </a:extLst>
          </p:cNvPr>
          <p:cNvGraphicFramePr>
            <a:graphicFrameLocks noGrp="1"/>
          </p:cNvGraphicFramePr>
          <p:nvPr>
            <p:ph type="chart" sz="quarter" idx="13"/>
            <p:extLst>
              <p:ext uri="{D42A27DB-BD31-4B8C-83A1-F6EECF244321}">
                <p14:modId xmlns:p14="http://schemas.microsoft.com/office/powerpoint/2010/main" val="725020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EECCCA-1D07-45D3-A3CB-56E52F01E7F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AD75B1F-D3B4-4DF7-9B63-86776CE6BF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0104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3D21C-F543-46D4-80B0-9AF6B0DC961D}"/>
              </a:ext>
            </a:extLst>
          </p:cNvPr>
          <p:cNvSpPr>
            <a:spLocks noGrp="1"/>
          </p:cNvSpPr>
          <p:nvPr>
            <p:ph type="title"/>
          </p:nvPr>
        </p:nvSpPr>
        <p:spPr/>
        <p:txBody>
          <a:bodyPr/>
          <a:lstStyle/>
          <a:p>
            <a:r>
              <a:rPr lang="en-US"/>
              <a:t>Facebook Own Posts Table - 1 of 3</a:t>
            </a:r>
          </a:p>
        </p:txBody>
      </p:sp>
      <p:graphicFrame>
        <p:nvGraphicFramePr>
          <p:cNvPr id="5" name="Table Placeholder 4">
            <a:extLst>
              <a:ext uri="{FF2B5EF4-FFF2-40B4-BE49-F238E27FC236}">
                <a16:creationId xmlns:a16="http://schemas.microsoft.com/office/drawing/2014/main" id="{DB2E82C7-2069-4F9B-8DE9-5F9EE78A0CAC}"/>
              </a:ext>
            </a:extLst>
          </p:cNvPr>
          <p:cNvGraphicFramePr>
            <a:graphicFrameLocks noGrp="1"/>
          </p:cNvGraphicFramePr>
          <p:nvPr>
            <p:ph type="tbl" sz="quarter" idx="13"/>
            <p:extLst>
              <p:ext uri="{D42A27DB-BD31-4B8C-83A1-F6EECF244321}">
                <p14:modId xmlns:p14="http://schemas.microsoft.com/office/powerpoint/2010/main" val="92977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4406182"/>
                    </a:ext>
                  </a:extLst>
                </a:gridCol>
                <a:gridCol w="658368">
                  <a:extLst>
                    <a:ext uri="{9D8B030D-6E8A-4147-A177-3AD203B41FA5}">
                      <a16:colId xmlns:a16="http://schemas.microsoft.com/office/drawing/2014/main" val="2386370108"/>
                    </a:ext>
                  </a:extLst>
                </a:gridCol>
                <a:gridCol w="658368">
                  <a:extLst>
                    <a:ext uri="{9D8B030D-6E8A-4147-A177-3AD203B41FA5}">
                      <a16:colId xmlns:a16="http://schemas.microsoft.com/office/drawing/2014/main" val="2385058780"/>
                    </a:ext>
                  </a:extLst>
                </a:gridCol>
                <a:gridCol w="658368">
                  <a:extLst>
                    <a:ext uri="{9D8B030D-6E8A-4147-A177-3AD203B41FA5}">
                      <a16:colId xmlns:a16="http://schemas.microsoft.com/office/drawing/2014/main" val="2407604809"/>
                    </a:ext>
                  </a:extLst>
                </a:gridCol>
                <a:gridCol w="658368">
                  <a:extLst>
                    <a:ext uri="{9D8B030D-6E8A-4147-A177-3AD203B41FA5}">
                      <a16:colId xmlns:a16="http://schemas.microsoft.com/office/drawing/2014/main" val="3050861587"/>
                    </a:ext>
                  </a:extLst>
                </a:gridCol>
                <a:gridCol w="658368">
                  <a:extLst>
                    <a:ext uri="{9D8B030D-6E8A-4147-A177-3AD203B41FA5}">
                      <a16:colId xmlns:a16="http://schemas.microsoft.com/office/drawing/2014/main" val="1792444289"/>
                    </a:ext>
                  </a:extLst>
                </a:gridCol>
                <a:gridCol w="658368">
                  <a:extLst>
                    <a:ext uri="{9D8B030D-6E8A-4147-A177-3AD203B41FA5}">
                      <a16:colId xmlns:a16="http://schemas.microsoft.com/office/drawing/2014/main" val="1657024814"/>
                    </a:ext>
                  </a:extLst>
                </a:gridCol>
                <a:gridCol w="658368">
                  <a:extLst>
                    <a:ext uri="{9D8B030D-6E8A-4147-A177-3AD203B41FA5}">
                      <a16:colId xmlns:a16="http://schemas.microsoft.com/office/drawing/2014/main" val="3656763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489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- 2018-01-25 09:44:26</a:t>
                      </a:r>
                      <a:r>
                        <a:rPr kumimoji="0" lang="es-ES" sz="1000" b="0" i="0" u="none" strike="noStrike" kern="1200" cap="none" spc="0" normalizeH="0" baseline="0" noProof="0">
                          <a:ln>
                            <a:noFill/>
                          </a:ln>
                          <a:solidFill>
                            <a:prstClr val="black"/>
                          </a:solidFill>
                          <a:effectLst/>
                          <a:uLnTx/>
                          <a:uFillTx/>
                          <a:latin typeface="+mn-lt"/>
                          <a:ea typeface="+mn-ea"/>
                          <a:cs typeface="+mn-cs"/>
                        </a:rPr>
                        <a:t>
Períodos de apoyo, mesas examinadoras, entrevistas con familiares son algunas de las actividades que las familias mendocinas tienen que tener en cuenta para acompañar a sus hijos en el inicio del ciclo lectivo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544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- 2018-01-04 13:46:04</a:t>
                      </a:r>
                      <a:r>
                        <a:rPr kumimoji="0" lang="es-ES" sz="1000" b="0" i="0" u="none" strike="noStrike" kern="1200" cap="none" spc="0" normalizeH="0" baseline="0" noProof="0">
                          <a:ln>
                            <a:noFill/>
                          </a:ln>
                          <a:solidFill>
                            <a:prstClr val="black"/>
                          </a:solidFill>
                          <a:effectLst/>
                          <a:uLnTx/>
                          <a:uFillTx/>
                          <a:latin typeface="+mn-lt"/>
                          <a:ea typeface="+mn-ea"/>
                          <a:cs typeface="+mn-cs"/>
                        </a:rPr>
                        <a:t>
Mañana, viernes 5 de enero, se realizará la trasferencia correspondiente a las escuelas de gestión privada y SEOS por el bono compensatorio anunciado por el gobierno provincial. Cada institución lo hará efectivo cuando estas lo dispongan.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671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- 2018-01-25 09:46:10</a:t>
                      </a:r>
                      <a:r>
                        <a:rPr kumimoji="0" lang="es-ES" sz="1000" b="0" i="0" u="none" strike="noStrike" kern="1200" cap="none" spc="0" normalizeH="0" baseline="0" noProof="0">
                          <a:ln>
                            <a:noFill/>
                          </a:ln>
                          <a:solidFill>
                            <a:prstClr val="black"/>
                          </a:solidFill>
                          <a:effectLst/>
                          <a:uLnTx/>
                          <a:uFillTx/>
                          <a:latin typeface="+mn-lt"/>
                          <a:ea typeface="+mn-ea"/>
                          <a:cs typeface="+mn-cs"/>
                        </a:rPr>
                        <a:t>
A través de un acta acuerdo firmada el pasado 29 de diciembre con el Sindicato Unido de los Trabajadores de la Educación (SUTE), la Dirección General de Escuelas estableció que el alta de todos los movimientos de traslados se realizará el próximo 1° de marzo.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9207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- 2018-01-13 00:02:49</a:t>
                      </a:r>
                      <a:r>
                        <a:rPr kumimoji="0" lang="es-ES" sz="1000" b="0" i="0" u="none" strike="noStrike" kern="1200" cap="none" spc="0" normalizeH="0" baseline="0" noProof="0">
                          <a:ln>
                            <a:noFill/>
                          </a:ln>
                          <a:solidFill>
                            <a:prstClr val="black"/>
                          </a:solidFill>
                          <a:effectLst/>
                          <a:uLnTx/>
                          <a:uFillTx/>
                          <a:latin typeface="+mn-lt"/>
                          <a:ea typeface="+mn-ea"/>
                          <a:cs typeface="+mn-cs"/>
                        </a:rPr>
                        <a:t>
Se registró que la promoción de los estudiantes mejoró en un 1.76 por ciento con respecto al año 2016. Esto significa que durante diciembre del 2017 un 63.93 por ciento de alumnos promovieron y en diciembre del 2016 promovió un 62.17 por ciento de estudiantes.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9228493"/>
                  </a:ext>
                </a:extLst>
              </a:tr>
            </a:tbl>
          </a:graphicData>
        </a:graphic>
      </p:graphicFrame>
      <p:sp>
        <p:nvSpPr>
          <p:cNvPr id="4" name="Text Placeholder 3">
            <a:extLst>
              <a:ext uri="{FF2B5EF4-FFF2-40B4-BE49-F238E27FC236}">
                <a16:creationId xmlns:a16="http://schemas.microsoft.com/office/drawing/2014/main" id="{0DDDE537-E695-4E81-85DE-E2A0BA7BDE1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81579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502C3-A37D-4063-8820-09DDE5456AAB}"/>
              </a:ext>
            </a:extLst>
          </p:cNvPr>
          <p:cNvSpPr>
            <a:spLocks noGrp="1"/>
          </p:cNvSpPr>
          <p:nvPr>
            <p:ph type="title"/>
          </p:nvPr>
        </p:nvSpPr>
        <p:spPr/>
        <p:txBody>
          <a:bodyPr/>
          <a:lstStyle/>
          <a:p>
            <a:r>
              <a:rPr lang="en-US"/>
              <a:t>Facebook Own Posts Table - 2 of 3</a:t>
            </a:r>
          </a:p>
        </p:txBody>
      </p:sp>
      <p:graphicFrame>
        <p:nvGraphicFramePr>
          <p:cNvPr id="5" name="Table Placeholder 4">
            <a:extLst>
              <a:ext uri="{FF2B5EF4-FFF2-40B4-BE49-F238E27FC236}">
                <a16:creationId xmlns:a16="http://schemas.microsoft.com/office/drawing/2014/main" id="{B022F1F5-D5BB-4C5A-9815-5C1C6198FFFB}"/>
              </a:ext>
            </a:extLst>
          </p:cNvPr>
          <p:cNvGraphicFramePr>
            <a:graphicFrameLocks noGrp="1"/>
          </p:cNvGraphicFramePr>
          <p:nvPr>
            <p:ph type="tbl" sz="quarter" idx="13"/>
            <p:extLst>
              <p:ext uri="{D42A27DB-BD31-4B8C-83A1-F6EECF244321}">
                <p14:modId xmlns:p14="http://schemas.microsoft.com/office/powerpoint/2010/main" val="3648666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8091196"/>
                    </a:ext>
                  </a:extLst>
                </a:gridCol>
                <a:gridCol w="658368">
                  <a:extLst>
                    <a:ext uri="{9D8B030D-6E8A-4147-A177-3AD203B41FA5}">
                      <a16:colId xmlns:a16="http://schemas.microsoft.com/office/drawing/2014/main" val="3062816698"/>
                    </a:ext>
                  </a:extLst>
                </a:gridCol>
                <a:gridCol w="658368">
                  <a:extLst>
                    <a:ext uri="{9D8B030D-6E8A-4147-A177-3AD203B41FA5}">
                      <a16:colId xmlns:a16="http://schemas.microsoft.com/office/drawing/2014/main" val="3966180422"/>
                    </a:ext>
                  </a:extLst>
                </a:gridCol>
                <a:gridCol w="658368">
                  <a:extLst>
                    <a:ext uri="{9D8B030D-6E8A-4147-A177-3AD203B41FA5}">
                      <a16:colId xmlns:a16="http://schemas.microsoft.com/office/drawing/2014/main" val="3273830176"/>
                    </a:ext>
                  </a:extLst>
                </a:gridCol>
                <a:gridCol w="658368">
                  <a:extLst>
                    <a:ext uri="{9D8B030D-6E8A-4147-A177-3AD203B41FA5}">
                      <a16:colId xmlns:a16="http://schemas.microsoft.com/office/drawing/2014/main" val="3952864829"/>
                    </a:ext>
                  </a:extLst>
                </a:gridCol>
                <a:gridCol w="658368">
                  <a:extLst>
                    <a:ext uri="{9D8B030D-6E8A-4147-A177-3AD203B41FA5}">
                      <a16:colId xmlns:a16="http://schemas.microsoft.com/office/drawing/2014/main" val="1517543588"/>
                    </a:ext>
                  </a:extLst>
                </a:gridCol>
                <a:gridCol w="658368">
                  <a:extLst>
                    <a:ext uri="{9D8B030D-6E8A-4147-A177-3AD203B41FA5}">
                      <a16:colId xmlns:a16="http://schemas.microsoft.com/office/drawing/2014/main" val="3913364507"/>
                    </a:ext>
                  </a:extLst>
                </a:gridCol>
                <a:gridCol w="658368">
                  <a:extLst>
                    <a:ext uri="{9D8B030D-6E8A-4147-A177-3AD203B41FA5}">
                      <a16:colId xmlns:a16="http://schemas.microsoft.com/office/drawing/2014/main" val="3434840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821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- 2018-01-04 13:59:17</a:t>
                      </a:r>
                      <a:r>
                        <a:rPr kumimoji="0" lang="es-ES" sz="1000" b="0" i="0" u="none" strike="noStrike" kern="1200" cap="none" spc="0" normalizeH="0" baseline="0" noProof="0">
                          <a:ln>
                            <a:noFill/>
                          </a:ln>
                          <a:solidFill>
                            <a:prstClr val="black"/>
                          </a:solidFill>
                          <a:effectLst/>
                          <a:uLnTx/>
                          <a:uFillTx/>
                          <a:latin typeface="+mn-lt"/>
                          <a:ea typeface="+mn-ea"/>
                          <a:cs typeface="+mn-cs"/>
                        </a:rPr>
                        <a:t>
El Jurado de Nivel Primario para el concurso de jerarquía directiva valora el esfuerzo y el compromiso de los concursantes puestos de manifiesto en esta primera instancia de evaluación.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253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- 2018-01-09 22:34:43</a:t>
                      </a:r>
                      <a:r>
                        <a:rPr kumimoji="0" lang="es-ES" sz="1000" b="0" i="0" u="none" strike="noStrike" kern="1200" cap="none" spc="0" normalizeH="0" baseline="0" noProof="0">
                          <a:ln>
                            <a:noFill/>
                          </a:ln>
                          <a:solidFill>
                            <a:prstClr val="black"/>
                          </a:solidFill>
                          <a:effectLst/>
                          <a:uLnTx/>
                          <a:uFillTx/>
                          <a:latin typeface="+mn-lt"/>
                          <a:ea typeface="+mn-ea"/>
                          <a:cs typeface="+mn-cs"/>
                        </a:rPr>
                        <a:t>
El director general de Escuelas, Jaime Correas formalizó el acuerdo de colaboración que involucra un servicio de consultas lingüísticas en el Portal Educativo.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427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- 2018-01-04 14:11:29</a:t>
                      </a:r>
                      <a:r>
                        <a:rPr kumimoji="0" lang="es-ES" sz="1000" b="0" i="0" u="none" strike="noStrike" kern="1200" cap="none" spc="0" normalizeH="0" baseline="0" noProof="0">
                          <a:ln>
                            <a:noFill/>
                          </a:ln>
                          <a:solidFill>
                            <a:prstClr val="black"/>
                          </a:solidFill>
                          <a:effectLst/>
                          <a:uLnTx/>
                          <a:uFillTx/>
                          <a:latin typeface="+mn-lt"/>
                          <a:ea typeface="+mn-ea"/>
                          <a:cs typeface="+mn-cs"/>
                        </a:rPr>
                        <a:t>
La Dirección de Educación Privada, dependiente de la DGE, realizó acciones significativas que tuvieron por objetivo obtener información concreta de la situación de cada institución que recibe aportes del Estado.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1495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- 2018-01-25 09:48:40</a:t>
                      </a:r>
                      <a:r>
                        <a:rPr kumimoji="0" lang="es-ES" sz="1000" b="0" i="0" u="none" strike="noStrike" kern="1200" cap="none" spc="0" normalizeH="0" baseline="0" noProof="0">
                          <a:ln>
                            <a:noFill/>
                          </a:ln>
                          <a:solidFill>
                            <a:prstClr val="black"/>
                          </a:solidFill>
                          <a:effectLst/>
                          <a:uLnTx/>
                          <a:uFillTx/>
                          <a:latin typeface="+mn-lt"/>
                          <a:ea typeface="+mn-ea"/>
                          <a:cs typeface="+mn-cs"/>
                        </a:rPr>
                        <a:t>
Si bien es una enfermedad denominada común, puede presentar complicaciones. Por esta razón, la cartera sanitaria reitera información sobre prevención y cuidados a tener en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1733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- 2018-01-25 09:45:37</a:t>
                      </a:r>
                      <a:r>
                        <a:rPr kumimoji="0" lang="es-ES" sz="1000" b="0" i="0" u="none" strike="noStrike" kern="1200" cap="none" spc="0" normalizeH="0" baseline="0" noProof="0">
                          <a:ln>
                            <a:noFill/>
                          </a:ln>
                          <a:solidFill>
                            <a:prstClr val="black"/>
                          </a:solidFill>
                          <a:effectLst/>
                          <a:uLnTx/>
                          <a:uFillTx/>
                          <a:latin typeface="+mn-lt"/>
                          <a:ea typeface="+mn-ea"/>
                          <a:cs typeface="+mn-cs"/>
                        </a:rPr>
                        <a:t>
La Dirección de Educación Inicial ha implementado en el ciclo lectivo 2017 estrategias y acciones educativas que permitieron fortalecer el inicio de las trayectorias escolares de los niños de 4 y 5 años que ingresan al nivel inicial.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0775470"/>
                  </a:ext>
                </a:extLst>
              </a:tr>
            </a:tbl>
          </a:graphicData>
        </a:graphic>
      </p:graphicFrame>
      <p:sp>
        <p:nvSpPr>
          <p:cNvPr id="4" name="Text Placeholder 3">
            <a:extLst>
              <a:ext uri="{FF2B5EF4-FFF2-40B4-BE49-F238E27FC236}">
                <a16:creationId xmlns:a16="http://schemas.microsoft.com/office/drawing/2014/main" id="{15AFBADA-1DD1-406F-A80A-EE0A0EF361C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52870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E6BD9-C116-4ADC-ABA4-76730561812A}"/>
              </a:ext>
            </a:extLst>
          </p:cNvPr>
          <p:cNvSpPr>
            <a:spLocks noGrp="1"/>
          </p:cNvSpPr>
          <p:nvPr>
            <p:ph type="title"/>
          </p:nvPr>
        </p:nvSpPr>
        <p:spPr/>
        <p:txBody>
          <a:bodyPr/>
          <a:lstStyle/>
          <a:p>
            <a:r>
              <a:rPr lang="en-US"/>
              <a:t>Facebook Own Posts Table - 3 of 3</a:t>
            </a:r>
          </a:p>
        </p:txBody>
      </p:sp>
      <p:graphicFrame>
        <p:nvGraphicFramePr>
          <p:cNvPr id="5" name="Table Placeholder 4">
            <a:extLst>
              <a:ext uri="{FF2B5EF4-FFF2-40B4-BE49-F238E27FC236}">
                <a16:creationId xmlns:a16="http://schemas.microsoft.com/office/drawing/2014/main" id="{9525A28E-92EC-4119-9E83-8DAFF37FF4E4}"/>
              </a:ext>
            </a:extLst>
          </p:cNvPr>
          <p:cNvGraphicFramePr>
            <a:graphicFrameLocks noGrp="1"/>
          </p:cNvGraphicFramePr>
          <p:nvPr>
            <p:ph type="tbl" sz="quarter" idx="13"/>
            <p:extLst>
              <p:ext uri="{D42A27DB-BD31-4B8C-83A1-F6EECF244321}">
                <p14:modId xmlns:p14="http://schemas.microsoft.com/office/powerpoint/2010/main" val="2965301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9755602"/>
                    </a:ext>
                  </a:extLst>
                </a:gridCol>
                <a:gridCol w="658368">
                  <a:extLst>
                    <a:ext uri="{9D8B030D-6E8A-4147-A177-3AD203B41FA5}">
                      <a16:colId xmlns:a16="http://schemas.microsoft.com/office/drawing/2014/main" val="4259270100"/>
                    </a:ext>
                  </a:extLst>
                </a:gridCol>
                <a:gridCol w="658368">
                  <a:extLst>
                    <a:ext uri="{9D8B030D-6E8A-4147-A177-3AD203B41FA5}">
                      <a16:colId xmlns:a16="http://schemas.microsoft.com/office/drawing/2014/main" val="3586982319"/>
                    </a:ext>
                  </a:extLst>
                </a:gridCol>
                <a:gridCol w="658368">
                  <a:extLst>
                    <a:ext uri="{9D8B030D-6E8A-4147-A177-3AD203B41FA5}">
                      <a16:colId xmlns:a16="http://schemas.microsoft.com/office/drawing/2014/main" val="3173112193"/>
                    </a:ext>
                  </a:extLst>
                </a:gridCol>
                <a:gridCol w="658368">
                  <a:extLst>
                    <a:ext uri="{9D8B030D-6E8A-4147-A177-3AD203B41FA5}">
                      <a16:colId xmlns:a16="http://schemas.microsoft.com/office/drawing/2014/main" val="2115868747"/>
                    </a:ext>
                  </a:extLst>
                </a:gridCol>
                <a:gridCol w="658368">
                  <a:extLst>
                    <a:ext uri="{9D8B030D-6E8A-4147-A177-3AD203B41FA5}">
                      <a16:colId xmlns:a16="http://schemas.microsoft.com/office/drawing/2014/main" val="898278704"/>
                    </a:ext>
                  </a:extLst>
                </a:gridCol>
                <a:gridCol w="658368">
                  <a:extLst>
                    <a:ext uri="{9D8B030D-6E8A-4147-A177-3AD203B41FA5}">
                      <a16:colId xmlns:a16="http://schemas.microsoft.com/office/drawing/2014/main" val="622920626"/>
                    </a:ext>
                  </a:extLst>
                </a:gridCol>
                <a:gridCol w="658368">
                  <a:extLst>
                    <a:ext uri="{9D8B030D-6E8A-4147-A177-3AD203B41FA5}">
                      <a16:colId xmlns:a16="http://schemas.microsoft.com/office/drawing/2014/main" val="474864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614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- 2018-01-04 14:01:40</a:t>
                      </a:r>
                      <a:r>
                        <a:rPr kumimoji="0" lang="es-ES" sz="1000" b="0" i="0" u="none" strike="noStrike" kern="1200" cap="none" spc="0" normalizeH="0" baseline="0" noProof="0">
                          <a:ln>
                            <a:noFill/>
                          </a:ln>
                          <a:solidFill>
                            <a:prstClr val="black"/>
                          </a:solidFill>
                          <a:effectLst/>
                          <a:uLnTx/>
                          <a:uFillTx/>
                          <a:latin typeface="+mn-lt"/>
                          <a:ea typeface="+mn-ea"/>
                          <a:cs typeface="+mn-cs"/>
                        </a:rPr>
                        <a:t>
Con el objetivo de generar espacios y estrategias de fomento de la práctica deportiva en los estudiantes de Nivel Superior, como parte de su formación integral, la Dirección General de Escuelas presentó el Programa de Actividades Físicas.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03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- 2018-01-04 14:05:29</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6288979"/>
                  </a:ext>
                </a:extLst>
              </a:tr>
            </a:tbl>
          </a:graphicData>
        </a:graphic>
      </p:graphicFrame>
      <p:sp>
        <p:nvSpPr>
          <p:cNvPr id="4" name="Text Placeholder 3">
            <a:extLst>
              <a:ext uri="{FF2B5EF4-FFF2-40B4-BE49-F238E27FC236}">
                <a16:creationId xmlns:a16="http://schemas.microsoft.com/office/drawing/2014/main" id="{81692B17-F1EA-402B-BC8C-72F202DACBD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33684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ADBD-697C-4D7D-AA8A-BA6934991304}"/>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5E6D1EF0-46FB-437F-81E2-BB7232411971}"/>
              </a:ext>
            </a:extLst>
          </p:cNvPr>
          <p:cNvGraphicFramePr>
            <a:graphicFrameLocks noGrp="1"/>
          </p:cNvGraphicFramePr>
          <p:nvPr>
            <p:ph type="chart" sz="quarter" idx="13"/>
            <p:extLst>
              <p:ext uri="{D42A27DB-BD31-4B8C-83A1-F6EECF244321}">
                <p14:modId xmlns:p14="http://schemas.microsoft.com/office/powerpoint/2010/main" val="52116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26635-F5CA-468B-92D6-2A409F9B9E39}"/>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602831AB-EFD4-434A-A194-E376A84DB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8069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378CD-57C5-488A-9BA1-EA42D667D7F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0B21EB2B-CE3B-4147-A3EE-53EB5A75F326}"/>
              </a:ext>
            </a:extLst>
          </p:cNvPr>
          <p:cNvGraphicFramePr>
            <a:graphicFrameLocks noGrp="1"/>
          </p:cNvGraphicFramePr>
          <p:nvPr>
            <p:ph type="chart" sz="quarter" idx="13"/>
            <p:extLst>
              <p:ext uri="{D42A27DB-BD31-4B8C-83A1-F6EECF244321}">
                <p14:modId xmlns:p14="http://schemas.microsoft.com/office/powerpoint/2010/main" val="2953731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BB0D99-79DF-4E01-A290-447854EEE88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C067F291-7EF7-4C5E-8E1A-A58FA8F49C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668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7C656-C2E5-4CB4-9D94-90D4DA7EE879}"/>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38264E79-3B2E-4D78-8834-7ABB30D1B91E}"/>
              </a:ext>
            </a:extLst>
          </p:cNvPr>
          <p:cNvGraphicFramePr>
            <a:graphicFrameLocks noGrp="1"/>
          </p:cNvGraphicFramePr>
          <p:nvPr>
            <p:ph type="chart" sz="quarter" idx="13"/>
            <p:extLst>
              <p:ext uri="{D42A27DB-BD31-4B8C-83A1-F6EECF244321}">
                <p14:modId xmlns:p14="http://schemas.microsoft.com/office/powerpoint/2010/main" val="1383601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2DD019-53FB-4097-8EA3-605520BC31B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7E8A7669-E686-48F6-82F3-D56FA1EB14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0024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D2AF8-AB10-4C21-9256-C484F189F86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03BD573A-14E6-4929-A22A-8D9793DC6C16}"/>
              </a:ext>
            </a:extLst>
          </p:cNvPr>
          <p:cNvGraphicFramePr>
            <a:graphicFrameLocks noGrp="1"/>
          </p:cNvGraphicFramePr>
          <p:nvPr>
            <p:ph type="chart" sz="quarter" idx="13"/>
            <p:extLst>
              <p:ext uri="{D42A27DB-BD31-4B8C-83A1-F6EECF244321}">
                <p14:modId xmlns:p14="http://schemas.microsoft.com/office/powerpoint/2010/main" val="2600902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67514E-34E2-4CA0-8EEC-ACC4EEC7A04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0B4D9E8-F7F0-46A6-82A2-C54CAFB0AB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246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D5EB9-3035-4543-A6CD-1A00C6270314}"/>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FF90870B-A2F6-4E72-B213-2D95D57CB9A4}"/>
              </a:ext>
            </a:extLst>
          </p:cNvPr>
          <p:cNvGraphicFramePr>
            <a:graphicFrameLocks noGrp="1"/>
          </p:cNvGraphicFramePr>
          <p:nvPr>
            <p:ph type="chart" sz="quarter" idx="13"/>
            <p:extLst>
              <p:ext uri="{D42A27DB-BD31-4B8C-83A1-F6EECF244321}">
                <p14:modId xmlns:p14="http://schemas.microsoft.com/office/powerpoint/2010/main" val="2731941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8A1388-E75A-414F-897B-BBC60E84C8B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0DDEAD4-AF78-4A86-B256-4DA4292F28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3009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D5083-F227-44B0-9158-96AC617E350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2971F246-F40C-4FC5-B259-BF52B31337C7}"/>
              </a:ext>
            </a:extLst>
          </p:cNvPr>
          <p:cNvGraphicFramePr>
            <a:graphicFrameLocks noGrp="1"/>
          </p:cNvGraphicFramePr>
          <p:nvPr>
            <p:ph type="chart" sz="quarter" idx="13"/>
            <p:extLst>
              <p:ext uri="{D42A27DB-BD31-4B8C-83A1-F6EECF244321}">
                <p14:modId xmlns:p14="http://schemas.microsoft.com/office/powerpoint/2010/main" val="860746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202DE-6A1D-4120-8C1D-3955AEC7AFE9}"/>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AE03C86-F9EF-450A-B685-62A61EBC04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2377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66416-BA4E-4BB6-A936-9ECAD1357D0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7ABCE5B-1855-4B33-BA90-A0DFBB62B91D}"/>
              </a:ext>
            </a:extLst>
          </p:cNvPr>
          <p:cNvGraphicFramePr>
            <a:graphicFrameLocks noGrp="1"/>
          </p:cNvGraphicFramePr>
          <p:nvPr>
            <p:ph type="chart" sz="quarter" idx="13"/>
            <p:extLst>
              <p:ext uri="{D42A27DB-BD31-4B8C-83A1-F6EECF244321}">
                <p14:modId xmlns:p14="http://schemas.microsoft.com/office/powerpoint/2010/main" val="2044690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2195FD-59EE-46E0-AF5C-4E0C311569CD}"/>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705302F-84EA-4F15-81B7-5A9AE04903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9092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78825-D0DA-43C4-9F9C-83A7A2BCF80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07E326B3-2C67-4DA8-8D3D-002A40D9B64D}"/>
              </a:ext>
            </a:extLst>
          </p:cNvPr>
          <p:cNvGraphicFramePr>
            <a:graphicFrameLocks noGrp="1"/>
          </p:cNvGraphicFramePr>
          <p:nvPr>
            <p:ph type="chart" sz="quarter" idx="13"/>
            <p:extLst>
              <p:ext uri="{D42A27DB-BD31-4B8C-83A1-F6EECF244321}">
                <p14:modId xmlns:p14="http://schemas.microsoft.com/office/powerpoint/2010/main" val="4272257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0B4B0B-AA9D-48F7-9AA8-B1E2BA02ACBA}"/>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FA1EDD8-024E-4029-ADD2-B45902BFC6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609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13D9D-B672-4833-BA8E-DFDDCA602EB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21756B8D-8D38-45BC-BC67-C2C4A1A4B969}"/>
              </a:ext>
            </a:extLst>
          </p:cNvPr>
          <p:cNvGraphicFramePr>
            <a:graphicFrameLocks noGrp="1"/>
          </p:cNvGraphicFramePr>
          <p:nvPr>
            <p:ph type="tbl" sz="quarter" idx="13"/>
            <p:extLst>
              <p:ext uri="{D42A27DB-BD31-4B8C-83A1-F6EECF244321}">
                <p14:modId xmlns:p14="http://schemas.microsoft.com/office/powerpoint/2010/main" val="4068995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97295813"/>
                    </a:ext>
                  </a:extLst>
                </a:gridCol>
                <a:gridCol w="2468880">
                  <a:extLst>
                    <a:ext uri="{9D8B030D-6E8A-4147-A177-3AD203B41FA5}">
                      <a16:colId xmlns:a16="http://schemas.microsoft.com/office/drawing/2014/main" val="4146012174"/>
                    </a:ext>
                  </a:extLst>
                </a:gridCol>
                <a:gridCol w="822960">
                  <a:extLst>
                    <a:ext uri="{9D8B030D-6E8A-4147-A177-3AD203B41FA5}">
                      <a16:colId xmlns:a16="http://schemas.microsoft.com/office/drawing/2014/main" val="4038834212"/>
                    </a:ext>
                  </a:extLst>
                </a:gridCol>
                <a:gridCol w="822960">
                  <a:extLst>
                    <a:ext uri="{9D8B030D-6E8A-4147-A177-3AD203B41FA5}">
                      <a16:colId xmlns:a16="http://schemas.microsoft.com/office/drawing/2014/main" val="546071933"/>
                    </a:ext>
                  </a:extLst>
                </a:gridCol>
                <a:gridCol w="822960">
                  <a:extLst>
                    <a:ext uri="{9D8B030D-6E8A-4147-A177-3AD203B41FA5}">
                      <a16:colId xmlns:a16="http://schemas.microsoft.com/office/drawing/2014/main" val="1568288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6174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Gabriela Guayama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25773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 Casanova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6219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Miriam Gil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14102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Fernanda Baigorria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4403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Carla Nazaretto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61793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Johana Ortiz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643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Marcela Pagani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7077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Laura Emilia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209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Natalia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7949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Paulita 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55707035"/>
                  </a:ext>
                </a:extLst>
              </a:tr>
            </a:tbl>
          </a:graphicData>
        </a:graphic>
      </p:graphicFrame>
      <p:sp>
        <p:nvSpPr>
          <p:cNvPr id="4" name="Text Placeholder 3">
            <a:extLst>
              <a:ext uri="{FF2B5EF4-FFF2-40B4-BE49-F238E27FC236}">
                <a16:creationId xmlns:a16="http://schemas.microsoft.com/office/drawing/2014/main" id="{1D508CE4-A777-40FE-BD94-87AFBBE1EC0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123083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BAE0F-DF46-468E-A270-56A0E62C698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EE5768B2-E1FA-4383-9074-CA1235A35C8D}"/>
              </a:ext>
            </a:extLst>
          </p:cNvPr>
          <p:cNvGraphicFramePr>
            <a:graphicFrameLocks noGrp="1"/>
          </p:cNvGraphicFramePr>
          <p:nvPr>
            <p:ph type="tbl" sz="quarter" idx="13"/>
            <p:extLst>
              <p:ext uri="{D42A27DB-BD31-4B8C-83A1-F6EECF244321}">
                <p14:modId xmlns:p14="http://schemas.microsoft.com/office/powerpoint/2010/main" val="487399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0841139"/>
                    </a:ext>
                  </a:extLst>
                </a:gridCol>
                <a:gridCol w="2468880">
                  <a:extLst>
                    <a:ext uri="{9D8B030D-6E8A-4147-A177-3AD203B41FA5}">
                      <a16:colId xmlns:a16="http://schemas.microsoft.com/office/drawing/2014/main" val="578247022"/>
                    </a:ext>
                  </a:extLst>
                </a:gridCol>
                <a:gridCol w="822960">
                  <a:extLst>
                    <a:ext uri="{9D8B030D-6E8A-4147-A177-3AD203B41FA5}">
                      <a16:colId xmlns:a16="http://schemas.microsoft.com/office/drawing/2014/main" val="2407879739"/>
                    </a:ext>
                  </a:extLst>
                </a:gridCol>
                <a:gridCol w="822960">
                  <a:extLst>
                    <a:ext uri="{9D8B030D-6E8A-4147-A177-3AD203B41FA5}">
                      <a16:colId xmlns:a16="http://schemas.microsoft.com/office/drawing/2014/main" val="2322308516"/>
                    </a:ext>
                  </a:extLst>
                </a:gridCol>
                <a:gridCol w="822960">
                  <a:extLst>
                    <a:ext uri="{9D8B030D-6E8A-4147-A177-3AD203B41FA5}">
                      <a16:colId xmlns:a16="http://schemas.microsoft.com/office/drawing/2014/main" val="2959753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5476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Lia Mercado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8813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Eugenia Bobillo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85883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Cristina Vellettaz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741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Lala Corts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53716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Paula Ronzoni Farina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53202760"/>
                  </a:ext>
                </a:extLst>
              </a:tr>
            </a:tbl>
          </a:graphicData>
        </a:graphic>
      </p:graphicFrame>
      <p:sp>
        <p:nvSpPr>
          <p:cNvPr id="4" name="Text Placeholder 3">
            <a:extLst>
              <a:ext uri="{FF2B5EF4-FFF2-40B4-BE49-F238E27FC236}">
                <a16:creationId xmlns:a16="http://schemas.microsoft.com/office/drawing/2014/main" id="{396B5606-7BE2-4D85-AF40-5B3EC8A3623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4584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810B4-B37E-4A6D-95C7-221E3766FB36}"/>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7F7F84E4-1F7C-45F6-8D2D-91D48A1DDAF2}"/>
              </a:ext>
            </a:extLst>
          </p:cNvPr>
          <p:cNvGraphicFramePr>
            <a:graphicFrameLocks noGrp="1"/>
          </p:cNvGraphicFramePr>
          <p:nvPr>
            <p:ph type="chart" sz="quarter" idx="13"/>
            <p:extLst>
              <p:ext uri="{D42A27DB-BD31-4B8C-83A1-F6EECF244321}">
                <p14:modId xmlns:p14="http://schemas.microsoft.com/office/powerpoint/2010/main" val="2131431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55DF69-2FB1-4504-A158-24D34F1CD3E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C1DEAF0-05DA-4FE3-A11A-62493EE68D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021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E19F-8F1B-44DB-A87D-F4F45817EA1A}"/>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F1244E35-864B-4373-B916-837CD6DA00DD}"/>
              </a:ext>
            </a:extLst>
          </p:cNvPr>
          <p:cNvGraphicFramePr>
            <a:graphicFrameLocks noGrp="1"/>
          </p:cNvGraphicFramePr>
          <p:nvPr>
            <p:ph type="chart" sz="quarter" idx="13"/>
            <p:extLst>
              <p:ext uri="{D42A27DB-BD31-4B8C-83A1-F6EECF244321}">
                <p14:modId xmlns:p14="http://schemas.microsoft.com/office/powerpoint/2010/main" val="3853051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EBE382-84F2-45C4-BEFF-C21A589DACCD}"/>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3D89998-9351-4B4B-AEE1-07C4BC7936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33677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593</Words>
  <Application>Microsoft Office PowerPoint</Application>
  <PresentationFormat>On-screen Show (4:3)</PresentationFormat>
  <Paragraphs>276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3</vt:lpstr>
      <vt:lpstr>Facebook Own Posts Table - 2 of 3</vt:lpstr>
      <vt:lpstr>Facebook Own Posts Table - 3 of 3</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2018-02-01T11:48:48Z</dcterms:created>
  <dcterms:modified xsi:type="dcterms:W3CDTF">2018-02-01T11:49:30Z</dcterms:modified>
</cp:coreProperties>
</file>