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3A-4257-B9A3-33F0AAFD51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3340928"/>
        <c:axId val="233341256"/>
      </c:radarChart>
      <c:catAx>
        <c:axId val="233340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341256"/>
        <c:crosses val="autoZero"/>
        <c:auto val="1"/>
        <c:lblAlgn val="ctr"/>
        <c:lblOffset val="100"/>
        <c:noMultiLvlLbl val="0"/>
      </c:catAx>
      <c:valAx>
        <c:axId val="233341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340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2418</c:v>
                </c:pt>
                <c:pt idx="1">
                  <c:v>2419</c:v>
                </c:pt>
                <c:pt idx="2">
                  <c:v>2425</c:v>
                </c:pt>
                <c:pt idx="3">
                  <c:v>2431</c:v>
                </c:pt>
                <c:pt idx="4">
                  <c:v>2433</c:v>
                </c:pt>
                <c:pt idx="5">
                  <c:v>2435</c:v>
                </c:pt>
                <c:pt idx="6">
                  <c:v>2442</c:v>
                </c:pt>
                <c:pt idx="7">
                  <c:v>2443</c:v>
                </c:pt>
                <c:pt idx="8">
                  <c:v>2449</c:v>
                </c:pt>
                <c:pt idx="9">
                  <c:v>2452</c:v>
                </c:pt>
                <c:pt idx="10">
                  <c:v>2457</c:v>
                </c:pt>
                <c:pt idx="11">
                  <c:v>2460</c:v>
                </c:pt>
                <c:pt idx="12">
                  <c:v>2461</c:v>
                </c:pt>
                <c:pt idx="13">
                  <c:v>2460</c:v>
                </c:pt>
                <c:pt idx="14">
                  <c:v>2463</c:v>
                </c:pt>
                <c:pt idx="15">
                  <c:v>2468</c:v>
                </c:pt>
                <c:pt idx="16">
                  <c:v>2474</c:v>
                </c:pt>
                <c:pt idx="17">
                  <c:v>2475</c:v>
                </c:pt>
                <c:pt idx="18">
                  <c:v>2504</c:v>
                </c:pt>
                <c:pt idx="19">
                  <c:v>2508</c:v>
                </c:pt>
                <c:pt idx="20">
                  <c:v>2516</c:v>
                </c:pt>
                <c:pt idx="21">
                  <c:v>2526</c:v>
                </c:pt>
                <c:pt idx="22">
                  <c:v>2544</c:v>
                </c:pt>
                <c:pt idx="23">
                  <c:v>2550</c:v>
                </c:pt>
                <c:pt idx="24">
                  <c:v>2554</c:v>
                </c:pt>
                <c:pt idx="25">
                  <c:v>2557</c:v>
                </c:pt>
                <c:pt idx="26">
                  <c:v>2559</c:v>
                </c:pt>
                <c:pt idx="27">
                  <c:v>2562</c:v>
                </c:pt>
                <c:pt idx="28">
                  <c:v>2562</c:v>
                </c:pt>
                <c:pt idx="29">
                  <c:v>2566</c:v>
                </c:pt>
                <c:pt idx="30">
                  <c:v>2569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E0-4DBD-874C-828299870E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772000"/>
        <c:axId val="234773640"/>
      </c:lineChart>
      <c:dateAx>
        <c:axId val="234772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773640"/>
        <c:crosses val="autoZero"/>
        <c:auto val="1"/>
        <c:lblOffset val="100"/>
        <c:baseTimeUnit val="days"/>
      </c:dateAx>
      <c:valAx>
        <c:axId val="234773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772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7</c:v>
                </c:pt>
                <c:pt idx="2">
                  <c:v>5</c:v>
                </c:pt>
                <c:pt idx="3">
                  <c:v>4</c:v>
                </c:pt>
                <c:pt idx="4">
                  <c:v>9</c:v>
                </c:pt>
                <c:pt idx="5">
                  <c:v>2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47-4348-A034-8A6B2A1C23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4734696"/>
        <c:axId val="174729448"/>
      </c:barChart>
      <c:catAx>
        <c:axId val="174734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729448"/>
        <c:crosses val="autoZero"/>
        <c:auto val="1"/>
        <c:lblAlgn val="ctr"/>
        <c:lblOffset val="100"/>
        <c:noMultiLvlLbl val="0"/>
      </c:catAx>
      <c:valAx>
        <c:axId val="174729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734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35-4A95-80A9-417807F379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727152"/>
        <c:axId val="174721904"/>
      </c:lineChart>
      <c:catAx>
        <c:axId val="174727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721904"/>
        <c:crosses val="autoZero"/>
        <c:auto val="1"/>
        <c:lblAlgn val="ctr"/>
        <c:lblOffset val="100"/>
        <c:noMultiLvlLbl val="0"/>
      </c:catAx>
      <c:valAx>
        <c:axId val="174721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727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3.4095467308464</c:v>
                </c:pt>
                <c:pt idx="13">
                  <c:v>0</c:v>
                </c:pt>
                <c:pt idx="14">
                  <c:v>3.0485359005214998</c:v>
                </c:pt>
                <c:pt idx="15">
                  <c:v>0</c:v>
                </c:pt>
                <c:pt idx="16">
                  <c:v>1.2434817488969001</c:v>
                </c:pt>
                <c:pt idx="17">
                  <c:v>0</c:v>
                </c:pt>
                <c:pt idx="18">
                  <c:v>2.2462896109104999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F1-4B1C-9696-48184E05D3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728792"/>
        <c:axId val="174721248"/>
      </c:lineChart>
      <c:catAx>
        <c:axId val="174728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721248"/>
        <c:crosses val="autoZero"/>
        <c:auto val="1"/>
        <c:lblAlgn val="ctr"/>
        <c:lblOffset val="100"/>
        <c:noMultiLvlLbl val="0"/>
      </c:catAx>
      <c:valAx>
        <c:axId val="174721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728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B4-4469-951B-2914BAC733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4731088"/>
        <c:axId val="174734040"/>
      </c:barChart>
      <c:catAx>
        <c:axId val="174731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734040"/>
        <c:crosses val="autoZero"/>
        <c:auto val="1"/>
        <c:lblAlgn val="ctr"/>
        <c:lblOffset val="100"/>
        <c:noMultiLvlLbl val="0"/>
      </c:catAx>
      <c:valAx>
        <c:axId val="174734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731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2.2430684287567</c:v>
                </c:pt>
                <c:pt idx="1">
                  <c:v>0</c:v>
                </c:pt>
                <c:pt idx="2">
                  <c:v>3.1340206185567001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5E-40FE-A430-E51AC6D470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5957960"/>
        <c:axId val="315959600"/>
      </c:barChart>
      <c:catAx>
        <c:axId val="315957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959600"/>
        <c:crosses val="autoZero"/>
        <c:auto val="1"/>
        <c:lblAlgn val="ctr"/>
        <c:lblOffset val="100"/>
        <c:noMultiLvlLbl val="0"/>
      </c:catAx>
      <c:valAx>
        <c:axId val="315959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957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C0-4104-A094-BD8EDDDB35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C0-4104-A094-BD8EDDDB35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5958944"/>
        <c:axId val="315960256"/>
      </c:barChart>
      <c:catAx>
        <c:axId val="315958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960256"/>
        <c:crosses val="autoZero"/>
        <c:auto val="1"/>
        <c:lblAlgn val="ctr"/>
        <c:lblOffset val="100"/>
        <c:noMultiLvlLbl val="0"/>
      </c:catAx>
      <c:valAx>
        <c:axId val="315960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958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3.0485359005214998</c:v>
                </c:pt>
                <c:pt idx="3">
                  <c:v>2.2462896109104999</c:v>
                </c:pt>
                <c:pt idx="4">
                  <c:v>2.3265142398715999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3D-4205-8AC6-D01957D10D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5951728"/>
        <c:axId val="315949104"/>
      </c:barChart>
      <c:catAx>
        <c:axId val="315951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949104"/>
        <c:crosses val="autoZero"/>
        <c:auto val="1"/>
        <c:lblAlgn val="ctr"/>
        <c:lblOffset val="100"/>
        <c:noMultiLvlLbl val="0"/>
      </c:catAx>
      <c:valAx>
        <c:axId val="315949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951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EB-47F5-B9AF-4C3BB90D96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EB-47F5-B9AF-4C3BB90D96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5950088"/>
        <c:axId val="315954024"/>
      </c:barChart>
      <c:catAx>
        <c:axId val="315950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954024"/>
        <c:crosses val="autoZero"/>
        <c:auto val="1"/>
        <c:lblAlgn val="ctr"/>
        <c:lblOffset val="100"/>
        <c:noMultiLvlLbl val="0"/>
      </c:catAx>
      <c:valAx>
        <c:axId val="315954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950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60391-ACA4-44F1-A032-F9C101F29D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33A37-26DB-4222-B96E-688A307169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096774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0A3B6-9A5B-48DB-8EC4-B9F82E54B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24369E-0218-4316-8AE8-1FBE737B0A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0934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7029246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903351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150739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99108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68103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224580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3488128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1232288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5308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1878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215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gruporamosrd (Grupo Ramos)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2.4870%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1831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5DBF41-A19B-4048-AC70-8BF920D2C8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455209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5A5BA-B379-4C3A-9C63-4181EA037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BADD5C-87EB-4169-8765-3D551CC8BB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54425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7373C0-D588-4C70-AD76-8A31B8CF02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9C33E9-A7B5-4CC9-BE97-877393196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536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3A918-BEA2-4584-B9BD-0C50036B7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B7B03F-1805-4E7C-83FC-C420CCB2C5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32563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C56843-11FD-47CD-9F24-98CA36634B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D449C-4E78-4A6A-8B2D-82E81D0B2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140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BA286-7601-4766-922B-5059B97EA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A8A48A-253F-4A41-AE6C-C352EC0F8B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20000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536A23-12F6-450A-B682-F41085B8CC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E3F64-7DAF-4A86-B667-A133A49C6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422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95748-741B-42AC-A619-0BDF57866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4BAB06-F094-48B3-9AC0-41097EE385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92468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311D4D-3491-4152-A89D-4CE62FEE76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656934-9632-4E25-B98D-66CE1D56D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707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D7A3D-7EFF-472F-8DE4-0C6856E86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431FA3-E589-4A56-89AD-AFE634625B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80985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F10986-337A-415B-A26C-7A195FE9FE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57834-CE39-43BD-A370-E0EB84F27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066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CE83D-0E2C-443E-A24B-A872853BF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5A028B-C6E7-4000-9717-740BA60BB6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62209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72A609-74D4-4E43-95B3-E0D854C46D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262747-5A50-476A-B6DE-3181A6EF5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62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05451-57D2-48B4-87B7-76C0E1746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4E7D9F-E1AE-4D55-8D61-7CDEBB97E3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47602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6E6F22-C7DA-48D5-8870-9BF000736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163978-DE94-4DC6-B359-908F5ADB2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656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600D7-0B53-4FC6-AF64-815D6CB07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F62BD9-A939-46B9-AE6D-39FDC8DA30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260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32CF3B-77EE-40DF-A56F-4715E60A6D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F92C6A-E65F-45F1-8157-FC9C290CF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3006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44058-F833-4ABA-AF8B-7F4D2E0DD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DD9DCF-F95C-4F0B-9D20-4587354A59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32235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7ECA24-F184-4D11-B490-38FEC5ADD8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0B044A-37D9-4EFC-9588-0D335E6FE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8637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B6624-E19E-4CF4-86BC-FD54FDDE4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052B65-7041-46AC-A74F-EC5E59B896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96549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05DA6-FD9E-46D7-84D1-4C8F01AEC3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9E9E63-032C-4F90-AE03-5F2033815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5859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FC83C-45D7-4A6B-B2DE-D86DA1BB9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1600B7-6BEF-4F57-AE32-7B6547A288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93032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3443680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152374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016410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786057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57937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414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- 2018-01-26 12:04:48</a:t>
                      </a:r>
                      <a:r>
                        <a:rPr lang="es-ES" sz="1000"/>
                        <a:t>
Hoy recordamos el 205 aniversario del nacimiento, vida y legado de uno de nuestros máximos héroes nacionales, Juan Pablo Duarte y Díez.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3.3242%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844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- 2018-01-03 14:10:24</a:t>
                      </a:r>
                      <a:r>
                        <a:rPr lang="es-ES" sz="1000"/>
                        <a:t>
Ayer dimos cierre a la campaña “Árbol de Ángeles” con la entrega de juguetes en Moca. Esta actividad, que es preparada en conjunto con la organización cristiana Ejército de Salvación, nos permitió conocer e interactuar con los protagonistas de esta hermosa iniciativa: los más de 120 niños que allí se dieron cita. Con campañas como esta, buscamos contribuir al desarrollo de las localidades donde operamos. #somossolidarios #somosgruporamos #responsabilidadsocial #arboldeangeles #GrupoRamos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3.1340%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792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gruporamosrd (Grupo Ramos) - 2018-01-25 18:54:28</a:t>
                      </a:r>
                      <a:r>
                        <a:rPr lang="en-US" sz="1000"/>
                        <a:t>
Aviso importante para nuestros clientes.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2.1926%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878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- 2018-01-26 16:07:45</a:t>
                      </a:r>
                      <a:r>
                        <a:rPr lang="es-ES" sz="1000"/>
                        <a:t>
Celebramos junto al periódico @elfaro_rd sus casi 5 décadas formando parte de la tradición de los Puertoplateños. ¡Felicidades!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1.2124%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854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BCD55B-CDE1-473B-9092-F80EC1BEB9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9622191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201</Words>
  <Application>Microsoft Office PowerPoint</Application>
  <PresentationFormat>On-screen Show (4:3)</PresentationFormat>
  <Paragraphs>81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2018-02-01T10:12:17Z</dcterms:created>
  <dcterms:modified xsi:type="dcterms:W3CDTF">2018-02-01T10:12:42Z</dcterms:modified>
</cp:coreProperties>
</file>