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5-46A5-A0F7-F67617706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8288400"/>
        <c:axId val="218288728"/>
      </c:radarChart>
      <c:catAx>
        <c:axId val="21828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288728"/>
        <c:crosses val="autoZero"/>
        <c:auto val="1"/>
        <c:lblAlgn val="ctr"/>
        <c:lblOffset val="100"/>
        <c:noMultiLvlLbl val="0"/>
      </c:catAx>
      <c:valAx>
        <c:axId val="21828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28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2418</c:v>
                </c:pt>
                <c:pt idx="1">
                  <c:v>2419</c:v>
                </c:pt>
                <c:pt idx="2">
                  <c:v>2425</c:v>
                </c:pt>
                <c:pt idx="3">
                  <c:v>2431</c:v>
                </c:pt>
                <c:pt idx="4">
                  <c:v>2433</c:v>
                </c:pt>
                <c:pt idx="5">
                  <c:v>2435</c:v>
                </c:pt>
                <c:pt idx="6">
                  <c:v>2442</c:v>
                </c:pt>
                <c:pt idx="7">
                  <c:v>2443</c:v>
                </c:pt>
                <c:pt idx="8">
                  <c:v>2449</c:v>
                </c:pt>
                <c:pt idx="9">
                  <c:v>2452</c:v>
                </c:pt>
                <c:pt idx="10">
                  <c:v>2457</c:v>
                </c:pt>
                <c:pt idx="11">
                  <c:v>2460</c:v>
                </c:pt>
                <c:pt idx="12">
                  <c:v>2461</c:v>
                </c:pt>
                <c:pt idx="13">
                  <c:v>2460</c:v>
                </c:pt>
                <c:pt idx="14">
                  <c:v>2463</c:v>
                </c:pt>
                <c:pt idx="15">
                  <c:v>2468</c:v>
                </c:pt>
                <c:pt idx="16">
                  <c:v>2474</c:v>
                </c:pt>
                <c:pt idx="17">
                  <c:v>2475</c:v>
                </c:pt>
                <c:pt idx="18">
                  <c:v>2504</c:v>
                </c:pt>
                <c:pt idx="19">
                  <c:v>2508</c:v>
                </c:pt>
                <c:pt idx="20">
                  <c:v>2516</c:v>
                </c:pt>
                <c:pt idx="21">
                  <c:v>2526</c:v>
                </c:pt>
                <c:pt idx="22">
                  <c:v>2544</c:v>
                </c:pt>
                <c:pt idx="23">
                  <c:v>2550</c:v>
                </c:pt>
                <c:pt idx="24">
                  <c:v>2554</c:v>
                </c:pt>
                <c:pt idx="25">
                  <c:v>2557</c:v>
                </c:pt>
                <c:pt idx="26">
                  <c:v>2559</c:v>
                </c:pt>
                <c:pt idx="27">
                  <c:v>2562</c:v>
                </c:pt>
                <c:pt idx="28">
                  <c:v>2562</c:v>
                </c:pt>
                <c:pt idx="29">
                  <c:v>2566</c:v>
                </c:pt>
                <c:pt idx="30">
                  <c:v>2569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7F-44C8-9CD8-565EC8EA23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93184"/>
        <c:axId val="283193840"/>
      </c:lineChart>
      <c:dateAx>
        <c:axId val="28319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3840"/>
        <c:crosses val="autoZero"/>
        <c:auto val="1"/>
        <c:lblOffset val="100"/>
        <c:baseTimeUnit val="days"/>
      </c:dateAx>
      <c:valAx>
        <c:axId val="28319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9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C-47E6-9A13-C2BB8EBE8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368400"/>
        <c:axId val="283368728"/>
      </c:barChart>
      <c:catAx>
        <c:axId val="28336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68728"/>
        <c:crosses val="autoZero"/>
        <c:auto val="1"/>
        <c:lblAlgn val="ctr"/>
        <c:lblOffset val="100"/>
        <c:noMultiLvlLbl val="0"/>
      </c:catAx>
      <c:valAx>
        <c:axId val="28336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6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8C-452D-8869-711A4DD06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482272"/>
        <c:axId val="213478336"/>
      </c:lineChart>
      <c:catAx>
        <c:axId val="21348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78336"/>
        <c:crosses val="autoZero"/>
        <c:auto val="1"/>
        <c:lblAlgn val="ctr"/>
        <c:lblOffset val="100"/>
        <c:noMultiLvlLbl val="0"/>
      </c:catAx>
      <c:valAx>
        <c:axId val="21347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3.4095467308464</c:v>
                </c:pt>
                <c:pt idx="13">
                  <c:v>0</c:v>
                </c:pt>
                <c:pt idx="14">
                  <c:v>3.0485359005214998</c:v>
                </c:pt>
                <c:pt idx="15">
                  <c:v>0</c:v>
                </c:pt>
                <c:pt idx="16">
                  <c:v>1.2434817488969001</c:v>
                </c:pt>
                <c:pt idx="17">
                  <c:v>0</c:v>
                </c:pt>
                <c:pt idx="18">
                  <c:v>2.2462896109104999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9-4C3C-A96F-14174F292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479648"/>
        <c:axId val="213480632"/>
      </c:lineChart>
      <c:catAx>
        <c:axId val="21347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80632"/>
        <c:crosses val="autoZero"/>
        <c:auto val="1"/>
        <c:lblAlgn val="ctr"/>
        <c:lblOffset val="100"/>
        <c:noMultiLvlLbl val="0"/>
      </c:catAx>
      <c:valAx>
        <c:axId val="21348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7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5-48F9-B6FA-A0074CB3B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89208"/>
        <c:axId val="285786256"/>
      </c:barChart>
      <c:catAx>
        <c:axId val="28578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86256"/>
        <c:crosses val="autoZero"/>
        <c:auto val="1"/>
        <c:lblAlgn val="ctr"/>
        <c:lblOffset val="100"/>
        <c:noMultiLvlLbl val="0"/>
      </c:catAx>
      <c:valAx>
        <c:axId val="28578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8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2.2430684287567</c:v>
                </c:pt>
                <c:pt idx="1">
                  <c:v>0</c:v>
                </c:pt>
                <c:pt idx="2">
                  <c:v>3.1340206185567001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F1-4E5E-8F00-9101F277B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87568"/>
        <c:axId val="285783632"/>
      </c:barChart>
      <c:catAx>
        <c:axId val="28578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83632"/>
        <c:crosses val="autoZero"/>
        <c:auto val="1"/>
        <c:lblAlgn val="ctr"/>
        <c:lblOffset val="100"/>
        <c:noMultiLvlLbl val="0"/>
      </c:catAx>
      <c:valAx>
        <c:axId val="28578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8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B-4F80-AAB5-3BECBA45B6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0B-4F80-AAB5-3BECBA45B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8290040"/>
        <c:axId val="218289056"/>
      </c:barChart>
      <c:catAx>
        <c:axId val="21829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289056"/>
        <c:crosses val="autoZero"/>
        <c:auto val="1"/>
        <c:lblAlgn val="ctr"/>
        <c:lblOffset val="100"/>
        <c:noMultiLvlLbl val="0"/>
      </c:catAx>
      <c:valAx>
        <c:axId val="21828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29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3.0485359005214998</c:v>
                </c:pt>
                <c:pt idx="3">
                  <c:v>2.2462896109104999</c:v>
                </c:pt>
                <c:pt idx="4">
                  <c:v>2.3265142398715999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37-4980-B7F6-C94F5BAAE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076048"/>
        <c:axId val="281068832"/>
      </c:barChart>
      <c:catAx>
        <c:axId val="28107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68832"/>
        <c:crosses val="autoZero"/>
        <c:auto val="1"/>
        <c:lblAlgn val="ctr"/>
        <c:lblOffset val="100"/>
        <c:noMultiLvlLbl val="0"/>
      </c:catAx>
      <c:valAx>
        <c:axId val="28106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7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0-4976-A7E1-7EBC7FB1F5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E0-4976-A7E1-7EBC7FB1F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069160"/>
        <c:axId val="281067848"/>
      </c:barChart>
      <c:catAx>
        <c:axId val="28106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67848"/>
        <c:crosses val="autoZero"/>
        <c:auto val="1"/>
        <c:lblAlgn val="ctr"/>
        <c:lblOffset val="100"/>
        <c:noMultiLvlLbl val="0"/>
      </c:catAx>
      <c:valAx>
        <c:axId val="28106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6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ABA63-5BF3-4FD6-8399-ACC3A01FDB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D2EBA-A17F-4E84-9C95-CA0D5CC781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42161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F316-6032-4C21-9BD5-C1728B960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4F20B-BAB7-4188-9056-07C7433DD5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637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03353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41729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55892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527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641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6420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09391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175479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8838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8711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6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235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8CF74-569A-4906-8C4A-2591D7A45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94514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2839D-8E98-4BFF-A441-BF06FD1A3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BA8009-0964-4070-ADF2-4CBC8879CB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266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18F18-59E9-4863-9B8C-F2833B247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FC3EA-9D42-4529-BDE9-54ADDBD1C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79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041-CDC9-49E7-B619-903CC45C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43DDF4-82D9-4C63-8F06-DBEEC10CE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694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BE67E-B756-40D6-8B7C-D529A35EA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D574F-5145-4D58-B9A6-60C20780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122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55EB-8A74-4BC3-BF28-FFD3BA567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63B743-6CEF-4045-BD0F-CE0E87049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7660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F31CB-FB0E-43AA-89FC-D4D0255CB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B3A79-F681-4F0A-9038-BD5EA5C2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5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98159-5D4E-4327-8478-B8AEE524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CB69F-6C5B-4CE0-9FF7-0725723FC0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9037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80A8A-1F16-480D-BA95-2BFA33D1C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84066-0EB1-4822-A985-B107655B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4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5140-0B88-4BDA-8EA9-FEBB74C2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929900-8B50-4875-A054-00909737FD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315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D911E-66F0-4D04-B209-475E7521D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B0D6A-BAD5-4E6E-A810-AE7CCF8F3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6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974E5-0065-4E05-913F-21148B6CA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38313-FEEA-4777-AEB6-61293BE525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801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1D489-8859-442B-AE90-F23BC5347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B5470-2ADA-45F0-8B26-CD73C815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69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BDF17-EB4F-44A6-BCE5-7A65C3A3F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44CB84-1946-4C62-86ED-A279330768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4959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F9123-59D8-4475-8058-0E6EEA490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EAB35-C46C-473E-B162-421A53A40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23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7692-6C9C-4BC3-BE2A-ADF9F8ECE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E83E62-0357-49B0-886E-9463243CA2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927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2435D-CDC1-45BB-A1B2-9128756E4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33F98-5988-44DC-8C86-D83FBFFE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89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1B350-6DF5-4C32-B15A-284CD5F1F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F221F0-E623-4100-81B7-45CBD5F74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4256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9ACCE-8AFC-4614-B5BD-F0AB4242B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F52D9-9052-45BE-AF0A-067610EA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89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F78E7-9BAA-404A-A690-027F46BD1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9C6ED-029E-438E-88E8-9FFF5FDE6A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9328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363C4-3F2D-4762-83DA-2DA57B437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D966D-0EBE-468E-8BF1-4D5B56775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202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D07C8-F142-4DB2-BA60-0FA612DE4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35C6F-A481-484B-BE51-9460ECE7A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1324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2504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538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1980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2293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464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90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- 2018-01-26 12:04:48</a:t>
                      </a:r>
                      <a:r>
                        <a:rPr lang="es-ES" sz="1000"/>
                        <a:t>
Hoy recordamos el 205 aniversario del nacimiento, vida y legado de uno de nuestros máximos héroes nacionales, Juan Pablo Duarte y Díez.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8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- 2018-01-03 14:10:24</a:t>
                      </a:r>
                      <a:r>
                        <a:rPr lang="es-ES" sz="1000"/>
                        <a:t>
Ayer dimos cierre a la campaña “Árbol de Ángeles” con la entrega de juguetes en Moca. Esta actividad, que es preparada en conjunto con la organización cristiana Ejército de Salvación, nos permitió conocer e interactuar con los protagonistas de esta hermosa iniciativa: los más de 120 niños que allí se dieron cita. Con campañas como esta, buscamos contribuir al desarrollo de las localidades donde operamos. #somossolidarios #somosgruporamos #responsabilidadsocial #arboldeangeles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1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gruporamosrd (Grupo Ramos) - 2018-01-25 18:54:28</a:t>
                      </a:r>
                      <a:r>
                        <a:rPr lang="en-US" sz="1000"/>
                        <a:t>
Aviso importante para nuestros clientes.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79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- 2018-01-26 16:07:45</a:t>
                      </a:r>
                      <a:r>
                        <a:rPr lang="es-ES" sz="1000"/>
                        <a:t>
Celebramos junto al periódico @elfaro_rd sus casi 5 décadas formando parte de la tradición de los Puertoplateños.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816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24059-31BF-4339-B84D-6E3E65789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67790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201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2018-02-01T10:09:16Z</dcterms:created>
  <dcterms:modified xsi:type="dcterms:W3CDTF">2018-02-01T10:09:46Z</dcterms:modified>
</cp:coreProperties>
</file>