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22695</c:v>
                </c:pt>
                <c:pt idx="1">
                  <c:v>22697</c:v>
                </c:pt>
                <c:pt idx="2">
                  <c:v>22697</c:v>
                </c:pt>
                <c:pt idx="3">
                  <c:v>22698</c:v>
                </c:pt>
                <c:pt idx="4">
                  <c:v>22701</c:v>
                </c:pt>
                <c:pt idx="5">
                  <c:v>22703</c:v>
                </c:pt>
                <c:pt idx="6">
                  <c:v>22707</c:v>
                </c:pt>
                <c:pt idx="7">
                  <c:v>22709</c:v>
                </c:pt>
                <c:pt idx="8">
                  <c:v>22712</c:v>
                </c:pt>
                <c:pt idx="9">
                  <c:v>22712</c:v>
                </c:pt>
                <c:pt idx="10">
                  <c:v>22711</c:v>
                </c:pt>
                <c:pt idx="11">
                  <c:v>22713</c:v>
                </c:pt>
                <c:pt idx="12">
                  <c:v>22715</c:v>
                </c:pt>
                <c:pt idx="13">
                  <c:v>22715</c:v>
                </c:pt>
                <c:pt idx="14">
                  <c:v>22717</c:v>
                </c:pt>
                <c:pt idx="15">
                  <c:v>22716</c:v>
                </c:pt>
                <c:pt idx="16">
                  <c:v>22718</c:v>
                </c:pt>
                <c:pt idx="17">
                  <c:v>22717</c:v>
                </c:pt>
                <c:pt idx="18">
                  <c:v>22720</c:v>
                </c:pt>
                <c:pt idx="19">
                  <c:v>22721</c:v>
                </c:pt>
                <c:pt idx="20">
                  <c:v>22722</c:v>
                </c:pt>
                <c:pt idx="21">
                  <c:v>22725</c:v>
                </c:pt>
                <c:pt idx="22">
                  <c:v>22725</c:v>
                </c:pt>
                <c:pt idx="23">
                  <c:v>22729</c:v>
                </c:pt>
                <c:pt idx="24">
                  <c:v>22728</c:v>
                </c:pt>
                <c:pt idx="25">
                  <c:v>22723</c:v>
                </c:pt>
                <c:pt idx="26">
                  <c:v>22722</c:v>
                </c:pt>
                <c:pt idx="27">
                  <c:v>22723</c:v>
                </c:pt>
                <c:pt idx="28">
                  <c:v>22721</c:v>
                </c:pt>
                <c:pt idx="29">
                  <c:v>22723</c:v>
                </c:pt>
                <c:pt idx="30">
                  <c:v>22723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11-4AB1-99C5-CD46A6E42C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496376"/>
        <c:axId val="291496704"/>
      </c:lineChart>
      <c:dateAx>
        <c:axId val="291496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96704"/>
        <c:crosses val="autoZero"/>
        <c:auto val="1"/>
        <c:lblOffset val="100"/>
        <c:baseTimeUnit val="days"/>
      </c:dateAx>
      <c:valAx>
        <c:axId val="29149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9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BD-4BFA-92C9-991C8C8732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3130504"/>
        <c:axId val="293131488"/>
      </c:radarChart>
      <c:catAx>
        <c:axId val="293130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31488"/>
        <c:crosses val="autoZero"/>
        <c:auto val="1"/>
        <c:lblAlgn val="ctr"/>
        <c:lblOffset val="100"/>
        <c:noMultiLvlLbl val="0"/>
      </c:catAx>
      <c:valAx>
        <c:axId val="29313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3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0.12336432127594001</c:v>
                </c:pt>
                <c:pt idx="3">
                  <c:v>0.19826408776490001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0.11879619852165001</c:v>
                </c:pt>
                <c:pt idx="25">
                  <c:v>0.11441144114411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C8-4D41-A5F8-2290852690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381080"/>
        <c:axId val="296383376"/>
      </c:lineChart>
      <c:dateAx>
        <c:axId val="296381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83376"/>
        <c:crosses val="autoZero"/>
        <c:auto val="1"/>
        <c:lblOffset val="100"/>
        <c:baseTimeUnit val="days"/>
      </c:dateAx>
      <c:valAx>
        <c:axId val="29638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81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-1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61-4F7D-922F-95A27D9E98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380096"/>
        <c:axId val="296380424"/>
      </c:barChart>
      <c:catAx>
        <c:axId val="29638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80424"/>
        <c:crosses val="autoZero"/>
        <c:auto val="1"/>
        <c:lblAlgn val="ctr"/>
        <c:lblOffset val="100"/>
        <c:noMultiLvlLbl val="0"/>
      </c:catAx>
      <c:valAx>
        <c:axId val="29638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8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-4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4</c:v>
                </c:pt>
                <c:pt idx="7">
                  <c:v>2</c:v>
                </c:pt>
                <c:pt idx="8">
                  <c:v>3</c:v>
                </c:pt>
                <c:pt idx="9">
                  <c:v>0</c:v>
                </c:pt>
                <c:pt idx="10">
                  <c:v>-1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2</c:v>
                </c:pt>
                <c:pt idx="15">
                  <c:v>-1</c:v>
                </c:pt>
                <c:pt idx="16">
                  <c:v>2</c:v>
                </c:pt>
                <c:pt idx="17">
                  <c:v>-1</c:v>
                </c:pt>
                <c:pt idx="18">
                  <c:v>3</c:v>
                </c:pt>
                <c:pt idx="19">
                  <c:v>1</c:v>
                </c:pt>
                <c:pt idx="20">
                  <c:v>1</c:v>
                </c:pt>
                <c:pt idx="21">
                  <c:v>3</c:v>
                </c:pt>
                <c:pt idx="22">
                  <c:v>0</c:v>
                </c:pt>
                <c:pt idx="23">
                  <c:v>4</c:v>
                </c:pt>
                <c:pt idx="24">
                  <c:v>-1</c:v>
                </c:pt>
                <c:pt idx="25">
                  <c:v>-5</c:v>
                </c:pt>
                <c:pt idx="26">
                  <c:v>-1</c:v>
                </c:pt>
                <c:pt idx="27">
                  <c:v>1</c:v>
                </c:pt>
                <c:pt idx="28">
                  <c:v>-2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FD-4E64-B7A2-89EA0C56E9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188536"/>
        <c:axId val="293190504"/>
      </c:lineChart>
      <c:dateAx>
        <c:axId val="293188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90504"/>
        <c:crosses val="autoZero"/>
        <c:auto val="1"/>
        <c:lblOffset val="100"/>
        <c:baseTimeUnit val="days"/>
      </c:dateAx>
      <c:valAx>
        <c:axId val="29319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88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F5-48A3-B2F6-EF43FE4AF4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249448"/>
        <c:axId val="296248136"/>
      </c:lineChart>
      <c:dateAx>
        <c:axId val="296249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48136"/>
        <c:crosses val="autoZero"/>
        <c:auto val="1"/>
        <c:lblOffset val="100"/>
        <c:baseTimeUnit val="days"/>
      </c:dateAx>
      <c:valAx>
        <c:axId val="29624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49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C2-41AC-B349-D69329A6B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381408"/>
        <c:axId val="299262984"/>
      </c:barChart>
      <c:catAx>
        <c:axId val="29638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62984"/>
        <c:crosses val="autoZero"/>
        <c:auto val="1"/>
        <c:lblAlgn val="ctr"/>
        <c:lblOffset val="100"/>
        <c:noMultiLvlLbl val="0"/>
      </c:catAx>
      <c:valAx>
        <c:axId val="29926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8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0.12329913250253</c:v>
                </c:pt>
                <c:pt idx="3">
                  <c:v>0.15852745607468</c:v>
                </c:pt>
                <c:pt idx="4">
                  <c:v>0.11449205160949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8E-4049-B2A8-BBCB44634C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269872"/>
        <c:axId val="299268888"/>
      </c:barChart>
      <c:catAx>
        <c:axId val="299269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68888"/>
        <c:crosses val="autoZero"/>
        <c:auto val="1"/>
        <c:lblAlgn val="ctr"/>
        <c:lblOffset val="100"/>
        <c:noMultiLvlLbl val="0"/>
      </c:catAx>
      <c:valAx>
        <c:axId val="29926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69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70-4555-A86B-F6A6D57F2D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9269216"/>
        <c:axId val="299263640"/>
      </c:barChart>
      <c:catAx>
        <c:axId val="29926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63640"/>
        <c:crosses val="autoZero"/>
        <c:auto val="1"/>
        <c:lblAlgn val="ctr"/>
        <c:lblOffset val="100"/>
        <c:noMultiLvlLbl val="0"/>
      </c:catAx>
      <c:valAx>
        <c:axId val="299263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6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0.18933556426400999</c:v>
                </c:pt>
                <c:pt idx="13">
                  <c:v>0</c:v>
                </c:pt>
                <c:pt idx="14">
                  <c:v>0.12328827440447</c:v>
                </c:pt>
                <c:pt idx="15">
                  <c:v>0.19814186957862001</c:v>
                </c:pt>
                <c:pt idx="16">
                  <c:v>3.9628373915723998E-2</c:v>
                </c:pt>
                <c:pt idx="17">
                  <c:v>0</c:v>
                </c:pt>
                <c:pt idx="18">
                  <c:v>0.11888512174717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83-450A-B969-B7BF1B0664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270528"/>
        <c:axId val="299270856"/>
      </c:lineChart>
      <c:catAx>
        <c:axId val="29927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70856"/>
        <c:crosses val="autoZero"/>
        <c:auto val="1"/>
        <c:lblAlgn val="ctr"/>
        <c:lblOffset val="100"/>
        <c:noMultiLvlLbl val="0"/>
      </c:catAx>
      <c:valAx>
        <c:axId val="29927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7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7D-4914-BDB2-B325AE917B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272824"/>
        <c:axId val="299274464"/>
      </c:lineChart>
      <c:catAx>
        <c:axId val="299272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74464"/>
        <c:crosses val="autoZero"/>
        <c:auto val="1"/>
        <c:lblAlgn val="ctr"/>
        <c:lblOffset val="100"/>
        <c:noMultiLvlLbl val="0"/>
      </c:catAx>
      <c:valAx>
        <c:axId val="29927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7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0.13385177903607001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6F-4F31-8F02-B1EBD8A2A7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942808"/>
        <c:axId val="299941496"/>
      </c:barChart>
      <c:catAx>
        <c:axId val="299942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41496"/>
        <c:crosses val="autoZero"/>
        <c:auto val="1"/>
        <c:lblAlgn val="ctr"/>
        <c:lblOffset val="100"/>
        <c:noMultiLvlLbl val="0"/>
      </c:catAx>
      <c:valAx>
        <c:axId val="29994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4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F1-46A6-8CA7-8E0DE65950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F1-46A6-8CA7-8E0DE65950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F1-46A6-8CA7-8E0DE65950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CF1-46A6-8CA7-8E0DE65950C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F1-46A6-8CA7-8E0DE65950C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CF1-46A6-8CA7-8E0DE65950C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CF1-46A6-8CA7-8E0DE65950C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CF1-46A6-8CA7-8E0DE65950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9937888"/>
        <c:axId val="299943464"/>
      </c:barChart>
      <c:catAx>
        <c:axId val="299937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43464"/>
        <c:crosses val="autoZero"/>
        <c:auto val="1"/>
        <c:lblAlgn val="ctr"/>
        <c:lblOffset val="100"/>
        <c:noMultiLvlLbl val="0"/>
      </c:catAx>
      <c:valAx>
        <c:axId val="29994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3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73-4BE9-9583-A7722E471F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243216"/>
        <c:axId val="174414408"/>
      </c:barChart>
      <c:catAx>
        <c:axId val="29624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414408"/>
        <c:crosses val="autoZero"/>
        <c:auto val="1"/>
        <c:lblAlgn val="ctr"/>
        <c:lblOffset val="100"/>
        <c:noMultiLvlLbl val="0"/>
      </c:catAx>
      <c:valAx>
        <c:axId val="17441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4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438DC-A8DF-4A45-8397-B379648AE4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ADBBB5-C2BC-4B57-AFED-95F553CFA6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237103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A6D93-0A51-4427-9146-82143BCB4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D53738-8CFE-4AB2-9778-6F70790397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3454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0193830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63090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28379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82161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912137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76662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52605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57673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38158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261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088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Grupo Ramos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486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A3566-D984-4A06-B138-DB58F643C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899446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DD829-C251-4225-8792-AB73A4C20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8690B8-A3EC-40CB-8764-E922ECD071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3343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24006-0278-4798-BFAE-E3A9652979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C1F36-95F7-4B09-B862-879918172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193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EBF01-677E-4A94-B9F8-7BCFAB8E6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9BE6D6-6AB7-4FFE-BD90-BE87D388EA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46969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3A591-D214-45A3-8291-1CE97F32E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DEAAB-7753-4F09-8DDD-BCD3D768E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671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15E46-1BB3-49DD-9218-7E9511BB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776800-EFF6-45AF-8A05-8B2AE80AA6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7535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2EDDC5-C01F-48AF-929F-70371501C0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BEA8D-37F1-4774-BADE-6385B15C0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45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E44E8-313B-4C4C-AD87-AD94E5394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31BBD4-AB14-44AE-881A-B492CCC145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65648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035CD-FE4B-491B-B290-B46B08087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816D7-B04C-403A-8682-597E71B0D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608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03C14-FADB-4BB1-84F7-130BE9239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DAB7E0-D396-41F4-A4AA-53D4D95A65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2928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E48B7-61CE-4027-AFDF-CF4F306C6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877D6-8909-41E9-9508-289A74D9A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466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3E13A-51C7-49BA-A2C0-8447A1DC9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760726-0981-485D-8EAB-03E4A00E5C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116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51799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559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1529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1142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783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856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7648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3418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498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Grupo Ramos - 2018-01-04 15:59:03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131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- 2018-01-26 12:00:00</a:t>
                      </a:r>
                      <a:r>
                        <a:rPr lang="es-ES" sz="1000"/>
                        <a:t>
Hoy recordamos el 205 aniversario del nacimiento, vida y legado de uno de nuestros máximos héroes nacionales, Juan Pablo Duarte y Díez.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673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- 2018-01-03 14:06:11</a:t>
                      </a:r>
                      <a:r>
                        <a:rPr lang="es-ES" sz="1000"/>
                        <a:t>
Ayer dimos cierre a la campaña “Árbol de Ángeles” con la entrega de juguetes en Moca. Esta actividad, que es preparada en conjunto con la organización cristiana Ejército de Salvación, nos permitió conocer e interactuar con los protagonistas de esta hermosa iniciativa: los más de 120 niños que allí se dieron cita. Con campañas como esta, buscamos contribuir al desarrollo de las localidades donde operamos. #somossolidarios #somosgruporamos #responsabilidadsocial #arboldeangeles #GrupoRamos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503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Grupo Ramos - 2018-01-25 18:56:54</a:t>
                      </a:r>
                      <a:r>
                        <a:rPr lang="en-US" sz="1000"/>
                        <a:t>
Aviso importante para nuestros clientes.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026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- 2018-01-26 16:00:00</a:t>
                      </a:r>
                      <a:r>
                        <a:rPr lang="es-ES" sz="1000"/>
                        <a:t>
Celebramos junto al Periódico El Faro sus casi 5 décadas formando parte de la tradición de los Puertoplateños. ¡Felicidades!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723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3CE72-265E-41C7-90EE-9091127E7A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991934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08C44-FC0C-43D6-A58A-E42B583AD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806983-F64A-4896-BFF1-88FD7719C8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43786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E7673-9AF2-4A46-90F9-6502051E92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AF926-40E7-4588-B652-1BFEB6765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107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EDB63-120D-4739-93E6-A796E6E81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BE95F5-524E-4217-963F-F0CFE6F18B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6591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00D75-804E-43F2-89BD-2A14B7B1A4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E0814-A373-4B2C-86F1-D3862B9D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738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A7057-AA07-4593-B8EE-05B06F6D8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DCB48D-3A7E-4DED-AFFE-25D711AF7E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46435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4138B-437E-4202-A6E5-53ADFE832C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C1F3BC-5C8F-49A5-BCE1-EE2261D0A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896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E980C-8385-4995-A5FC-9C14C5235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6323E3-5780-4F00-845C-AADF606FE5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3777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FE887-DE42-48C1-B181-6B671784D5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343EB-00E6-44A2-8A87-49C0DE311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45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1B0A0-810C-4311-A3BE-C52FDB5A1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49CD9D-98A2-42AB-AF03-849502633A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854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583E9-AAA3-4F28-A181-A19D6140D1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7A683-3094-4E77-9C27-7BD8D3C87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734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67ACC-B448-4783-9DC6-B6916F677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F46F1F-C770-4418-9BF6-B2990BCA96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0519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40FBE1-4997-4CC3-BA9B-4E76B42286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4A900-5EB3-48FA-B616-E12ABFE76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37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55FD4-1149-40F0-B3C0-8A8C5BFD3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1E3195-78C2-4745-9D4A-3A5B3EC944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8545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BDF1A-A15A-48A7-8DB9-27C0228C5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3975F-3E60-4B1A-8BC5-E2C8DC147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915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DA3DB-14BD-4981-8E4F-E3D19C8A1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C0205A-961A-4591-B98E-A4DC8134A6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2549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B3163D-1E11-4F24-A197-58A343785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EECC8-4281-450E-BC7F-3B5B786AD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027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66FA8-94B6-4151-9473-8757A5BCA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C3EB38-1071-4009-8DA6-3988BE6B69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2162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B9EB4-5DC5-4593-AA1A-F400EE2EA8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F81D2-8A14-4132-8746-600FEFC4C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5726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263</Words>
  <Application>Microsoft Office PowerPoint</Application>
  <PresentationFormat>On-screen Show (4:3)</PresentationFormat>
  <Paragraphs>116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2018-02-01T09:59:59Z</dcterms:created>
  <dcterms:modified xsi:type="dcterms:W3CDTF">2018-02-01T10:00:31Z</dcterms:modified>
</cp:coreProperties>
</file>