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3" r:id="rId17"/>
    <p:sldId id="274" r:id="rId18"/>
    <p:sldId id="275" r:id="rId19"/>
    <p:sldId id="276" r:id="rId20"/>
    <p:sldId id="278" r:id="rId21"/>
    <p:sldId id="279" r:id="rId22"/>
    <p:sldId id="280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@jpgodoyvelez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C5-4B55-AEF9-1DE2120479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9874232"/>
        <c:axId val="209875872"/>
      </c:radarChart>
      <c:catAx>
        <c:axId val="209874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875872"/>
        <c:crosses val="autoZero"/>
        <c:auto val="1"/>
        <c:lblAlgn val="ctr"/>
        <c:lblOffset val="100"/>
        <c:noMultiLvlLbl val="0"/>
      </c:catAx>
      <c:valAx>
        <c:axId val="209875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9874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@jpgodoyvelez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  <c:pt idx="8">
                  <c:v>43116</c:v>
                </c:pt>
                <c:pt idx="9">
                  <c:v>43117</c:v>
                </c:pt>
                <c:pt idx="10">
                  <c:v>43118</c:v>
                </c:pt>
                <c:pt idx="11">
                  <c:v>43119</c:v>
                </c:pt>
                <c:pt idx="12">
                  <c:v>43120</c:v>
                </c:pt>
                <c:pt idx="13">
                  <c:v>43121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43127</c:v>
                </c:pt>
                <c:pt idx="20">
                  <c:v>43128</c:v>
                </c:pt>
                <c:pt idx="21">
                  <c:v>43129</c:v>
                </c:pt>
                <c:pt idx="22">
                  <c:v>43130</c:v>
                </c:pt>
                <c:pt idx="23">
                  <c:v>43131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2847</c:v>
                </c:pt>
                <c:pt idx="1">
                  <c:v>2847</c:v>
                </c:pt>
                <c:pt idx="2">
                  <c:v>2848</c:v>
                </c:pt>
                <c:pt idx="3">
                  <c:v>2848</c:v>
                </c:pt>
                <c:pt idx="4">
                  <c:v>2847</c:v>
                </c:pt>
                <c:pt idx="5">
                  <c:v>2847</c:v>
                </c:pt>
                <c:pt idx="6">
                  <c:v>2847</c:v>
                </c:pt>
                <c:pt idx="7">
                  <c:v>2848</c:v>
                </c:pt>
                <c:pt idx="8">
                  <c:v>2851</c:v>
                </c:pt>
                <c:pt idx="9">
                  <c:v>2857</c:v>
                </c:pt>
                <c:pt idx="10">
                  <c:v>2857</c:v>
                </c:pt>
                <c:pt idx="11">
                  <c:v>2861</c:v>
                </c:pt>
                <c:pt idx="12">
                  <c:v>2862</c:v>
                </c:pt>
                <c:pt idx="13">
                  <c:v>2862</c:v>
                </c:pt>
                <c:pt idx="14">
                  <c:v>2862</c:v>
                </c:pt>
                <c:pt idx="15">
                  <c:v>2864</c:v>
                </c:pt>
                <c:pt idx="16">
                  <c:v>2867</c:v>
                </c:pt>
                <c:pt idx="17">
                  <c:v>2868</c:v>
                </c:pt>
                <c:pt idx="18">
                  <c:v>2885</c:v>
                </c:pt>
                <c:pt idx="19">
                  <c:v>2887</c:v>
                </c:pt>
                <c:pt idx="20">
                  <c:v>2891</c:v>
                </c:pt>
                <c:pt idx="21">
                  <c:v>2894</c:v>
                </c:pt>
                <c:pt idx="22">
                  <c:v>2898</c:v>
                </c:pt>
                <c:pt idx="23">
                  <c:v>2899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F2-4F87-9027-8F223CF8C4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848400"/>
        <c:axId val="286843480"/>
      </c:lineChart>
      <c:dateAx>
        <c:axId val="286848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843480"/>
        <c:crosses val="autoZero"/>
        <c:auto val="1"/>
        <c:lblOffset val="100"/>
        <c:baseTimeUnit val="days"/>
      </c:dateAx>
      <c:valAx>
        <c:axId val="286843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848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@jpgodoyvelez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  <c:pt idx="8">
                  <c:v>43116</c:v>
                </c:pt>
                <c:pt idx="9">
                  <c:v>43117</c:v>
                </c:pt>
                <c:pt idx="10">
                  <c:v>43118</c:v>
                </c:pt>
                <c:pt idx="11">
                  <c:v>43119</c:v>
                </c:pt>
                <c:pt idx="12">
                  <c:v>43120</c:v>
                </c:pt>
                <c:pt idx="13">
                  <c:v>43121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43127</c:v>
                </c:pt>
                <c:pt idx="20">
                  <c:v>43128</c:v>
                </c:pt>
                <c:pt idx="21">
                  <c:v>43129</c:v>
                </c:pt>
                <c:pt idx="22">
                  <c:v>43130</c:v>
                </c:pt>
                <c:pt idx="23">
                  <c:v>43131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-1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3</c:v>
                </c:pt>
                <c:pt idx="9">
                  <c:v>6</c:v>
                </c:pt>
                <c:pt idx="10">
                  <c:v>0</c:v>
                </c:pt>
                <c:pt idx="11">
                  <c:v>4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3</c:v>
                </c:pt>
                <c:pt idx="17">
                  <c:v>1</c:v>
                </c:pt>
                <c:pt idx="18">
                  <c:v>17</c:v>
                </c:pt>
                <c:pt idx="19">
                  <c:v>2</c:v>
                </c:pt>
                <c:pt idx="20">
                  <c:v>4</c:v>
                </c:pt>
                <c:pt idx="21">
                  <c:v>3</c:v>
                </c:pt>
                <c:pt idx="22">
                  <c:v>4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DA-4B83-8799-C667665468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126112"/>
        <c:axId val="293128408"/>
      </c:lineChart>
      <c:dateAx>
        <c:axId val="293126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128408"/>
        <c:crosses val="autoZero"/>
        <c:auto val="1"/>
        <c:lblOffset val="100"/>
        <c:baseTimeUnit val="days"/>
      </c:dateAx>
      <c:valAx>
        <c:axId val="293128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126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@jpgodoyvelez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0</c:v>
                </c:pt>
                <c:pt idx="4">
                  <c:v>7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14-4331-8D59-0E866FDD65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3127096"/>
        <c:axId val="293131360"/>
      </c:barChart>
      <c:catAx>
        <c:axId val="293127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131360"/>
        <c:crosses val="autoZero"/>
        <c:auto val="1"/>
        <c:lblAlgn val="ctr"/>
        <c:lblOffset val="100"/>
        <c:noMultiLvlLbl val="0"/>
      </c:catAx>
      <c:valAx>
        <c:axId val="293131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127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@jpgodoyvelez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  <c:pt idx="8">
                  <c:v>43116</c:v>
                </c:pt>
                <c:pt idx="9">
                  <c:v>43117</c:v>
                </c:pt>
                <c:pt idx="10">
                  <c:v>43118</c:v>
                </c:pt>
                <c:pt idx="11">
                  <c:v>43119</c:v>
                </c:pt>
                <c:pt idx="12">
                  <c:v>43120</c:v>
                </c:pt>
                <c:pt idx="13">
                  <c:v>43121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43127</c:v>
                </c:pt>
                <c:pt idx="20">
                  <c:v>43128</c:v>
                </c:pt>
                <c:pt idx="21">
                  <c:v>43129</c:v>
                </c:pt>
                <c:pt idx="22">
                  <c:v>43130</c:v>
                </c:pt>
                <c:pt idx="23">
                  <c:v>43131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8E-42B4-AB5A-7229BB52FE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059272"/>
        <c:axId val="292053368"/>
      </c:lineChart>
      <c:dateAx>
        <c:axId val="292059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053368"/>
        <c:crosses val="autoZero"/>
        <c:auto val="1"/>
        <c:lblOffset val="100"/>
        <c:baseTimeUnit val="days"/>
      </c:dateAx>
      <c:valAx>
        <c:axId val="292053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059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@jpgodoyvelez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74-48A2-9DD6-BFAEFF430D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@jpgodoyvelez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074-48A2-9DD6-BFAEFF430D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2054352"/>
        <c:axId val="292054680"/>
      </c:barChart>
      <c:catAx>
        <c:axId val="292054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054680"/>
        <c:crosses val="autoZero"/>
        <c:auto val="1"/>
        <c:lblAlgn val="ctr"/>
        <c:lblOffset val="100"/>
        <c:noMultiLvlLbl val="0"/>
      </c:catAx>
      <c:valAx>
        <c:axId val="292054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054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@jpgodoyvelez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4E-46D8-A5C3-5C183034D3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8537792"/>
        <c:axId val="208536480"/>
      </c:barChart>
      <c:catAx>
        <c:axId val="208537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536480"/>
        <c:crosses val="autoZero"/>
        <c:auto val="1"/>
        <c:lblAlgn val="ctr"/>
        <c:lblOffset val="100"/>
        <c:noMultiLvlLbl val="0"/>
      </c:catAx>
      <c:valAx>
        <c:axId val="208536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537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@jpgodoyvelez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2">
                  <c:v>0.55690915419422005</c:v>
                </c:pt>
                <c:pt idx="3">
                  <c:v>0.87017055342847005</c:v>
                </c:pt>
                <c:pt idx="4">
                  <c:v>1.253045596937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BB-4674-8B9F-51CD7EE6A4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8536152"/>
        <c:axId val="208538776"/>
      </c:barChart>
      <c:catAx>
        <c:axId val="208536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538776"/>
        <c:crosses val="autoZero"/>
        <c:auto val="1"/>
        <c:lblAlgn val="ctr"/>
        <c:lblOffset val="100"/>
        <c:noMultiLvlLbl val="0"/>
      </c:catAx>
      <c:valAx>
        <c:axId val="208538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536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@jpgodoyvelez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19-4828-8115-A2DFEF3DF3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8528280"/>
        <c:axId val="208528608"/>
      </c:lineChart>
      <c:catAx>
        <c:axId val="208528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528608"/>
        <c:crosses val="autoZero"/>
        <c:auto val="1"/>
        <c:lblAlgn val="ctr"/>
        <c:lblOffset val="100"/>
        <c:noMultiLvlLbl val="0"/>
      </c:catAx>
      <c:valAx>
        <c:axId val="208528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528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@jpgodoyvelez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0.55710306406684995</c:v>
                </c:pt>
                <c:pt idx="17">
                  <c:v>0</c:v>
                </c:pt>
                <c:pt idx="18">
                  <c:v>0</c:v>
                </c:pt>
                <c:pt idx="19">
                  <c:v>1.0445682451253</c:v>
                </c:pt>
                <c:pt idx="20">
                  <c:v>0</c:v>
                </c:pt>
                <c:pt idx="21">
                  <c:v>0.97493036211699002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65-4128-BF27-062EB2F27B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8526640"/>
        <c:axId val="208534512"/>
      </c:lineChart>
      <c:catAx>
        <c:axId val="208526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534512"/>
        <c:crosses val="autoZero"/>
        <c:auto val="1"/>
        <c:lblAlgn val="ctr"/>
        <c:lblOffset val="100"/>
        <c:noMultiLvlLbl val="0"/>
      </c:catAx>
      <c:valAx>
        <c:axId val="208534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526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@jpgodoyvelez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43108</c:v>
                </c:pt>
                <c:pt idx="1">
                  <c:v>43109</c:v>
                </c:pt>
                <c:pt idx="2">
                  <c:v>43110</c:v>
                </c:pt>
                <c:pt idx="3">
                  <c:v>43111</c:v>
                </c:pt>
                <c:pt idx="4">
                  <c:v>43112</c:v>
                </c:pt>
                <c:pt idx="5">
                  <c:v>43113</c:v>
                </c:pt>
                <c:pt idx="6">
                  <c:v>43114</c:v>
                </c:pt>
                <c:pt idx="7">
                  <c:v>43115</c:v>
                </c:pt>
                <c:pt idx="8">
                  <c:v>43116</c:v>
                </c:pt>
                <c:pt idx="9">
                  <c:v>43117</c:v>
                </c:pt>
                <c:pt idx="10">
                  <c:v>43118</c:v>
                </c:pt>
                <c:pt idx="11">
                  <c:v>43119</c:v>
                </c:pt>
                <c:pt idx="12">
                  <c:v>43120</c:v>
                </c:pt>
                <c:pt idx="13">
                  <c:v>43121</c:v>
                </c:pt>
                <c:pt idx="14">
                  <c:v>43122</c:v>
                </c:pt>
                <c:pt idx="15">
                  <c:v>43123</c:v>
                </c:pt>
                <c:pt idx="16">
                  <c:v>43124</c:v>
                </c:pt>
                <c:pt idx="17">
                  <c:v>43125</c:v>
                </c:pt>
                <c:pt idx="18">
                  <c:v>43126</c:v>
                </c:pt>
                <c:pt idx="19">
                  <c:v>43127</c:v>
                </c:pt>
                <c:pt idx="20">
                  <c:v>43128</c:v>
                </c:pt>
                <c:pt idx="21">
                  <c:v>43129</c:v>
                </c:pt>
                <c:pt idx="22">
                  <c:v>43130</c:v>
                </c:pt>
                <c:pt idx="23">
                  <c:v>43131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17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10</c:v>
                </c:pt>
                <c:pt idx="16">
                  <c:v>0</c:v>
                </c:pt>
                <c:pt idx="17">
                  <c:v>0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3B-4E49-9139-9F20D0B832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411144"/>
        <c:axId val="361402944"/>
      </c:lineChart>
      <c:dateAx>
        <c:axId val="361411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402944"/>
        <c:crosses val="autoZero"/>
        <c:auto val="1"/>
        <c:lblOffset val="100"/>
        <c:baseTimeUnit val="days"/>
      </c:dateAx>
      <c:valAx>
        <c:axId val="361402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411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@jpgodoyvelez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54-4036-ABE1-093A6B437B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1028128"/>
        <c:axId val="381029768"/>
      </c:barChart>
      <c:catAx>
        <c:axId val="381028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029768"/>
        <c:crosses val="autoZero"/>
        <c:auto val="1"/>
        <c:lblAlgn val="ctr"/>
        <c:lblOffset val="100"/>
        <c:noMultiLvlLbl val="0"/>
      </c:catAx>
      <c:valAx>
        <c:axId val="381029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028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93960-A100-4CFF-9981-51466927E06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B20052-0B9B-4F86-B4DD-A91AA4CE2B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838089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5F09B-91D5-40B4-BE6B-FBF48C379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1723D3-5693-476C-8339-924F876578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41084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240301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03688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35218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26835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97518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9565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74346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22966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22135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07454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71641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7373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79325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74613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781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@jpgodoyvelez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0.8879%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4901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EE4C5B-70F9-4C30-A985-996E4E9398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615669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ED7FC-C373-4199-B6F5-41D0119BB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53E411-97B0-47CF-BEA4-AFF17CE31E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434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A6CEE4-77CA-4441-85A3-2E33F01BF2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CCB69-B88C-4B1C-A0C4-134D89B8E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17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A571B-19C9-4E97-A1A7-909932467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B62BC9-662B-4539-8422-54C53B1822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50681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DFE4B9-35A6-4C31-913D-0C43EBB48B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FC894-A343-4EA5-92DA-3FBEE5B97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8546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5CCAB-1871-4DEE-85DD-9EC9D4D75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1EFE10-9795-4832-B57F-6E3D2FF755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48292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66BB85-D697-47FF-8704-193FC4E589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D9CEE8-4E46-442C-9A37-0F7955299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8383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58AF8-89E1-4AF4-8A9E-78477644E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A6D802-F965-4930-B71C-45CB9AF1CF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79875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A31170-5E71-4929-A396-7EADB922DF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8A2C5B-0F19-4595-BB98-18FF93F3F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3801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04B7B-9B14-42C5-B970-870F24D54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1507D3-9A08-4CC6-B0AE-1E60728A0F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58054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2AF4BB-7E97-4D05-A53E-160C1117B8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9880A7-D70F-43D3-8AB4-F8074E132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722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13F65-6068-4BFF-BAEE-744C47B2F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A556A5-F8CF-429E-88E4-560066B003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13577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67850B-2238-41A5-BE5D-856A281C78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A823E7-4AC5-43E7-993C-01A51EDBE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586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90E58-ACC5-437E-946B-6A50CE9F8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6DE7F1-ABE4-4B31-A8BC-CA91B63A0F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28325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49984E-1962-4247-86D5-4C97621D7B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5A1BD6-74A0-4213-A87C-7A17F5C56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212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C320F-5AAB-4AAA-BCA3-0665925D1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65E75B-91A1-4B13-9EB2-770CD0C546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65282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B05A95-939D-4354-97DC-0DE36F6616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D69F5A-7D48-41B3-A03A-E4D2B7258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9492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462A2-AE77-4187-9BAB-4F7D1C203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596884-1A19-47C9-B894-CF01358B6B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47982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15696E-0300-4DB0-A9E3-037FC55D23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0CC6B4-D42E-4434-846D-FCF233577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1925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FB043-DB3D-4662-9BA5-19E5F85FA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3D3259-FCDA-4220-83BA-38D1AE1005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46515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294958-F418-4ECD-8ADB-213AEC87C0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F322BD-9279-4309-AF98-E4C2F77BB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1884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4488B-E409-41ED-82F7-8CC4503E0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9A9B69-14D0-43EE-B168-39033B94CE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51590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62466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9611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75781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58573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64589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4028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176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- 2018-01-08 23:53:52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@fabianatunez: "Es lamentable que un referente de la cultura popular como Cacho Castaña minimice un delito como la violación #NoEsNo , s…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336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- 2018-01-30 14:52:44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@consejomcaba: Accede a la Guía del Poder Judicial de la Ciudad de Buenos Aires en https://t.co/yEk0JfNjsd https://t.co/TtyG4xm89G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39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- 2018-01-12 21:10:58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#ReformaLaboral La relación contractual se da entre personas que no están en condiciones de igualdad para negociar, y esto podría generar graves abusos por parte del empleador. https://t.co/9PNSvOwNnr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1.2645%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656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- 2018-01-25 19:43:59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claro ejemplo de por qué en casos de empresas tercerizadas no debe eximirse de responsabilidad a la empresa para la cual los trabajadores realmente prestan tareas.
Ituzaingó: un operario de Edenor murió electrocutado https://t.co/JUMLZEy3Ok vía @Pagina12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861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- 2018-01-22 22:10:01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@consejomcaba: En estos momentos se lleva a cabo la Reunión de Plenario de Consejeros https://t.co/oAy1oqJmOO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779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- 2018-01-22 22:10:04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@consejomcaba: El Administrador General saliente @alejandro1323 recibe un reconocimiento por parte del Plenario de Consejeros https://t.…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5321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0DA78E-4974-4255-A719-14DD8B759E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2755419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5EE6C-0E95-4361-BD42-F7428C32C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77E5B9-1FF8-41FD-83A4-30E9573969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77305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83666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03046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8225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92287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3039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2720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7933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- 2018-01-18 21:04:19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#ReformaLaboral Este principio es la mejor defensa de los trabajadores frente a eventuales insolvencias patronales, ya que se reclama a su empleador directo y en paralelo al empleador para quien se realiza la actividad principal. https://t.co/VjcoHgW1BT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766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- 2018-01-12 17:27:10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@consejomcaba: Toda la información del Poder Judicial de la Ciudad, también en Facebook. Ingresá en https://t.co/TveB3quoTH https://t.co…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43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- 2018-01-10 16:08:50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Reflexiones de mi amiga @MLaura_Lastres sobre los lamentables dichos de Cacho Castaña, ícono de una mentalidad que queremos erradicar https://t.co/zN7nUzv70m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802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- 2018-01-25 20:39:25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@estudiovescio: El "disfraz" del blanqueo y reforma: en  realidad implica  eliminación de conquistas y derechos laborales https://t.co/X…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1861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C502BB-265C-4D2B-8BBE-F95FAF78BC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41533218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83186-8B77-48B3-AF2E-DD2679231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114CAE-4E99-4653-A7FF-1E6741A14B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81078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930B4E-F812-4920-9C49-54AA99FA18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AFC9E1-84FA-487C-AFCF-C48C5ACD0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4794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16299-83E0-4E09-9DC6-A96AD2D9B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0AC605-EA8B-4FDE-8C2D-3D172408D6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05988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7421725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95810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34816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70817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603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@lavacaatada - 2018-01-23 01:50:40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Dr Jorge Rizzo (@DrJorgeRizzo)  -Presidente del Colegio Público de Abogados. "Godoy Vélez (@jpgodoyvelez ) es un corrupto, un caradura"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462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@drmarcosali - 2018-01-23 02:37:32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@lavacaatada @DrJorgeRizzo @jpgodoyvelez Falto de códigos también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239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@eugevseuge - 2018-01-23 02:15:44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@lavacaatada @DrJorgeRizzo @jpgodoyvelez Acá es para contar que Arengaba a @DrJorgeRizzo cantando arriba de las mes… https://t.co/c5dSc7wRqa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959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@BirdieMarcelo - 2018-01-22 15:13:59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Mucha hipocresía en los medios. Hace cuatro años VOTAMOS por amplia mayoría a @jpgodoyvelez y a @MarcelaBasterra po… https://t.co/1UBNAG1pkA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435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@lavacaatada - 2018-01-23 01:26:58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Juan Pablo Godoy Vélez (@jpgodoyvelez) sobre el plan de ajuste firmado en el @consejomcaba: "Nosotros ya teníamos u… https://t.co/RCMFfSjbf2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560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@lavacaatada - 2018-01-23 01:25:45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Juan Pablo Godoy Vélez (@jpgodoyvelez) sobre el plan de ajuste firmado en el @consejomcaba: "Esto es algo que se ve… https://t.co/lJBTNIeHzR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914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@lamilitantecris - 2018-01-14 20:14:01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@consejomcaba @VaneFerrazzuolo @jpgodoyvelez @marcelaBasterra @AGfernandezOK @javieroncero @marcelopvazquez… https://t.co/R97uKWTGi7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9063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99A5D6-622B-4487-9688-55FE9D6639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0768527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9E62E-2CE0-4567-96D1-77CC06CCC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6F0755-A32C-49C1-BDD4-5CB32AA841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33570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47134789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941792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3297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8304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015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@lavacaatada - 2018-01-23 01:30:33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Juan Pablo Godoy Vélez (@jpgodoyvelez) sobre el plan de ajuste firmado en el @consejomcaba: "No hubo ninguna audito… https://t.co/LIv1b1minL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206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@lavacaatada - 2018-01-23 01:21:57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Ahora hablamos con Juan Pablo Godoy Vélez (@jpgodoyvelez) - Consejero del @consejomcaba - en @fmmilenium… https://t.co/z6fHzgRBDH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698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@lavacaatada - 2018-01-23 01:31:54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Juan Pablo Godoy Vélez (@jpgodoyvelez) sobre el plan de ajuste firmado en el @consejomcaba: "Los gremios no han vis… https://t.co/mVsh5qpT2S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542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@consejomcaba - 2018-01-26 16:09:09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Comisión la preside la consejera @VaneFerrazzuolo y la integran los consejeros Lidia Lago y @jpgodoyvelez https://t.co/H7nPWvDplz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761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@MMGustavo22 - 2018-01-26 01:15:42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@jpgodoyvelez @MartinSabadini @pagina12 @DrJorgeRizzo Godoy ud antes de hablar de solidaridad laboral debería de da… https://t.co/QI29TfvlHe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809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@lavacaatada - 2018-01-23 01:32:54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Juan Pablo Godoy Vélez (@jpgodoyvelez) sobre el plan de ajuste firmado en el @consejomcaba: "La decisión fue nuestr… https://t.co/N4Jyqw0x7e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207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@asguerreroz - 2018-01-14 16:26:58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@VaneFerrazzuolo @jpgodoyvelez @consejomcaba @MarcelaBasterra @AGfernandezOK @javieroncero @marcelopvazquez… https://t.co/klkw2pOpW6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4792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7381A7-8E9E-405E-8B19-6835FCFCC9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7138663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463D1-4B7A-4B48-B8F4-5635B9A20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5C10CD-4240-4DDE-952A-AF10A849B4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57351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67032674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675316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5150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2584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965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@lavacaatada - 2018-01-23 01:31:17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Juan Pablo Godoy Vélez (@jpgodoyvelez) sobre el plan de ajuste firmado en el @consejomcaba: "En la capacitación uno… https://t.co/PUxQ9BF3Gh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137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@asguerreroz - 2018-01-14 16:26:00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@VaneFerrazzuolo @jpgodoyvelez @consejomcaba @MarcelaBasterra @AGfernandezOK @javieroncero @marcelopvazquez… https://t.co/8e8SUg2COW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256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@LaQuiquedePedro - 2018-01-14 14:34:16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@VaneFerrazzuolo @jpgodoyvelez @consejomcaba @MarcelaBasterra @AGfernandezOK @javieroncero @marcelopvazquez… https://t.co/iQsKF7Hnud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729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@LaQuiquedePedro - 2018-01-14 14:34:29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@VaneFerrazzuolo @jpgodoyvelez @consejomcaba @MarcelaBasterra @AGfernandezOK @javieroncero @marcelopvazquez… https://t.co/76hWYP2Z9J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316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@LaQuiquedePedro - 2018-01-14 14:34:05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@VaneFerrazzuolo @jpgodoyvelez @consejomcaba @MarcelaBasterra @AGfernandezOK @javieroncero @marcelopvazquez… https://t.co/fc7nJglChe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4636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5A8E36-277B-4471-87E1-8B5B54920E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8085057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0236A-6D52-40BA-92D6-112E4C3B9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EABC4E-B01B-479B-8244-AE1F11514D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17800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453451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673074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20716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12296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888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@mederoeliana - 2018-01-14 14:34:04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@consejomcaba
@MarcelaBasterra
@AGFernandezOK
@jpgodoyvelez
@VaneFerrazzuolo https://t.co/j1x6wp6aTg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1570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0DCEAF-03D8-454E-9B48-E47EE2E2F5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9211728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DC540-187F-4290-BC26-36704824D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2AAF5B-9559-4B31-8FAF-DF47D770A9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93713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7488972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901777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067306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811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@lavacaatada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431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@alicianneubert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710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@DrJorgeRizzo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533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@tania_dandrea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280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@LaQuiquedePedro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146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@GaLopezMendez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215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@MartinSabadini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504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@drmarcosali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499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@JuFranSegui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754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@borchia77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9610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852183-25FA-410C-B6F2-6D546C3620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4271913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08DE0-AB3B-435B-8D74-95F4176F7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F560BF-3B26-4001-BCED-B66829AF80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25524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066166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165019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281857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609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@asguerreroz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266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@JuanPabloIrrera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095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@fabianwainstok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394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@eugevseuge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138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@CruzClaudiae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793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@PalomaPi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870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@SantiagoLLamas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894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@guitambornini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459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@Noelia_laralam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067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@aidagar26598411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@jpgodoyvelez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4649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5A5CF7-E460-48E0-BD9C-DD366262D2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8121383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BAD84-F926-471B-9749-AEB27376E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247099-0292-4D40-9765-B77F060AFE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13524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EA1601-A34A-47E8-8DF5-5025872DFD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F5DDA7-C6BE-442A-BC06-E9D3A5E94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5490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885</Words>
  <Application>Microsoft Office PowerPoint</Application>
  <PresentationFormat>On-screen Show (4:3)</PresentationFormat>
  <Paragraphs>318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2</vt:lpstr>
      <vt:lpstr>Twitter Own and Retweeted Tweets Table - 2 of 2</vt:lpstr>
      <vt:lpstr>Twitter Mentions</vt:lpstr>
      <vt:lpstr>Twitter Mentions Table - 1 of 4</vt:lpstr>
      <vt:lpstr>Twitter Mentions Table - 2 of 4</vt:lpstr>
      <vt:lpstr>Twitter Mentions Table - 3 of 4</vt:lpstr>
      <vt:lpstr>Twitter Mentions Table - 4 of 4</vt:lpstr>
      <vt:lpstr>Twitter Key Influencers - 1 of 2</vt:lpstr>
      <vt:lpstr>Twitter Key Influencers - 2 of 2</vt:lpstr>
      <vt:lpstr>Twitter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2018-02-01T09:35:42Z</dcterms:created>
  <dcterms:modified xsi:type="dcterms:W3CDTF">2018-02-01T09:36:26Z</dcterms:modified>
</cp:coreProperties>
</file>