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A3-4159-8B82-4ABAF89D4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840632"/>
        <c:axId val="289838336"/>
      </c:radarChart>
      <c:catAx>
        <c:axId val="28984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38336"/>
        <c:crosses val="autoZero"/>
        <c:auto val="1"/>
        <c:lblAlgn val="ctr"/>
        <c:lblOffset val="100"/>
        <c:noMultiLvlLbl val="0"/>
      </c:catAx>
      <c:valAx>
        <c:axId val="28983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3494</c:v>
                </c:pt>
                <c:pt idx="1">
                  <c:v>3494</c:v>
                </c:pt>
                <c:pt idx="2">
                  <c:v>3492</c:v>
                </c:pt>
                <c:pt idx="3">
                  <c:v>3484</c:v>
                </c:pt>
                <c:pt idx="4">
                  <c:v>3489</c:v>
                </c:pt>
                <c:pt idx="5">
                  <c:v>3491</c:v>
                </c:pt>
                <c:pt idx="6">
                  <c:v>3490</c:v>
                </c:pt>
                <c:pt idx="7">
                  <c:v>3488</c:v>
                </c:pt>
                <c:pt idx="8">
                  <c:v>3488</c:v>
                </c:pt>
                <c:pt idx="9">
                  <c:v>3488</c:v>
                </c:pt>
                <c:pt idx="10">
                  <c:v>3490</c:v>
                </c:pt>
                <c:pt idx="11">
                  <c:v>3490</c:v>
                </c:pt>
                <c:pt idx="12">
                  <c:v>3493</c:v>
                </c:pt>
                <c:pt idx="13">
                  <c:v>3493</c:v>
                </c:pt>
                <c:pt idx="14">
                  <c:v>3493</c:v>
                </c:pt>
                <c:pt idx="15">
                  <c:v>3493</c:v>
                </c:pt>
                <c:pt idx="16">
                  <c:v>3494</c:v>
                </c:pt>
                <c:pt idx="17">
                  <c:v>3495</c:v>
                </c:pt>
                <c:pt idx="18">
                  <c:v>3494</c:v>
                </c:pt>
                <c:pt idx="19">
                  <c:v>3494</c:v>
                </c:pt>
                <c:pt idx="20">
                  <c:v>3494</c:v>
                </c:pt>
                <c:pt idx="21">
                  <c:v>3495</c:v>
                </c:pt>
                <c:pt idx="22">
                  <c:v>3497</c:v>
                </c:pt>
                <c:pt idx="23">
                  <c:v>3496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6-4027-BB4D-A140A752F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37352"/>
        <c:axId val="289841616"/>
      </c:lineChart>
      <c:dateAx>
        <c:axId val="289837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1616"/>
        <c:crosses val="autoZero"/>
        <c:auto val="1"/>
        <c:lblOffset val="100"/>
        <c:baseTimeUnit val="days"/>
      </c:dateAx>
      <c:valAx>
        <c:axId val="28984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3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-2</c:v>
                </c:pt>
                <c:pt idx="3">
                  <c:v>-8</c:v>
                </c:pt>
                <c:pt idx="4">
                  <c:v>5</c:v>
                </c:pt>
                <c:pt idx="5">
                  <c:v>2</c:v>
                </c:pt>
                <c:pt idx="6">
                  <c:v>-1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-1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A-451F-8BAB-64FA2663F7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72208"/>
        <c:axId val="290272536"/>
      </c:lineChart>
      <c:dateAx>
        <c:axId val="29027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72536"/>
        <c:crosses val="autoZero"/>
        <c:auto val="1"/>
        <c:lblOffset val="100"/>
        <c:baseTimeUnit val="days"/>
      </c:dateAx>
      <c:valAx>
        <c:axId val="29027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7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-1</c:v>
                </c:pt>
                <c:pt idx="3">
                  <c:v>-2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7-4D35-BAD6-D8DC68FBD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416224"/>
        <c:axId val="286739944"/>
      </c:barChart>
      <c:catAx>
        <c:axId val="21341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9944"/>
        <c:crosses val="autoZero"/>
        <c:auto val="1"/>
        <c:lblAlgn val="ctr"/>
        <c:lblOffset val="100"/>
        <c:noMultiLvlLbl val="0"/>
      </c:catAx>
      <c:valAx>
        <c:axId val="28673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41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CA-4C70-8706-EEAC6D741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31000"/>
        <c:axId val="292127720"/>
      </c:lineChart>
      <c:dateAx>
        <c:axId val="29213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27720"/>
        <c:crosses val="autoZero"/>
        <c:auto val="1"/>
        <c:lblOffset val="100"/>
        <c:baseTimeUnit val="days"/>
      </c:dateAx>
      <c:valAx>
        <c:axId val="29212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3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@ClaudiaGiaccone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D-4733-980E-99C4067618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@ClaudiaGiaccone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ED-4733-980E-99C406761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128048"/>
        <c:axId val="292129032"/>
      </c:barChart>
      <c:catAx>
        <c:axId val="29212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29032"/>
        <c:crosses val="autoZero"/>
        <c:auto val="1"/>
        <c:lblAlgn val="ctr"/>
        <c:lblOffset val="100"/>
        <c:noMultiLvlLbl val="0"/>
      </c:catAx>
      <c:valAx>
        <c:axId val="29212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2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3-4D9B-A2BF-5989E996C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740984"/>
        <c:axId val="218740328"/>
      </c:barChart>
      <c:catAx>
        <c:axId val="21874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40328"/>
        <c:crosses val="autoZero"/>
        <c:auto val="1"/>
        <c:lblAlgn val="ctr"/>
        <c:lblOffset val="100"/>
        <c:noMultiLvlLbl val="0"/>
      </c:catAx>
      <c:valAx>
        <c:axId val="21874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4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0.11444921316166</c:v>
                </c:pt>
                <c:pt idx="1">
                  <c:v>0.2002861230329</c:v>
                </c:pt>
                <c:pt idx="2">
                  <c:v>0.34334763948497998</c:v>
                </c:pt>
                <c:pt idx="3">
                  <c:v>0.28612303290414998</c:v>
                </c:pt>
                <c:pt idx="4">
                  <c:v>0.77253218884120001</c:v>
                </c:pt>
                <c:pt idx="6">
                  <c:v>0.40057224606580999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6-4630-92C6-776725232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732128"/>
        <c:axId val="218737704"/>
      </c:barChart>
      <c:catAx>
        <c:axId val="21873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37704"/>
        <c:crosses val="autoZero"/>
        <c:auto val="1"/>
        <c:lblAlgn val="ctr"/>
        <c:lblOffset val="100"/>
        <c:noMultiLvlLbl val="0"/>
      </c:catAx>
      <c:valAx>
        <c:axId val="21873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3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B4-46AD-8F57-4954E1574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728520"/>
        <c:axId val="218731800"/>
      </c:lineChart>
      <c:catAx>
        <c:axId val="218728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31800"/>
        <c:crosses val="autoZero"/>
        <c:auto val="1"/>
        <c:lblAlgn val="ctr"/>
        <c:lblOffset val="100"/>
        <c:noMultiLvlLbl val="0"/>
      </c:catAx>
      <c:valAx>
        <c:axId val="21873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28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0.1859799713877</c:v>
                </c:pt>
                <c:pt idx="3">
                  <c:v>0.37195994277539002</c:v>
                </c:pt>
                <c:pt idx="4">
                  <c:v>0.74391988555079003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0.2002861230329</c:v>
                </c:pt>
                <c:pt idx="12">
                  <c:v>0.2002861230329</c:v>
                </c:pt>
                <c:pt idx="13">
                  <c:v>0.22889842632332</c:v>
                </c:pt>
                <c:pt idx="14">
                  <c:v>0.2002861230329</c:v>
                </c:pt>
                <c:pt idx="15">
                  <c:v>0.14306151645206999</c:v>
                </c:pt>
                <c:pt idx="16">
                  <c:v>0</c:v>
                </c:pt>
                <c:pt idx="17">
                  <c:v>0</c:v>
                </c:pt>
                <c:pt idx="18">
                  <c:v>0.48640915593704998</c:v>
                </c:pt>
                <c:pt idx="19">
                  <c:v>5.7224606580829999E-2</c:v>
                </c:pt>
                <c:pt idx="20">
                  <c:v>0.17167381974248999</c:v>
                </c:pt>
                <c:pt idx="21">
                  <c:v>0.37195994277539002</c:v>
                </c:pt>
                <c:pt idx="22">
                  <c:v>0</c:v>
                </c:pt>
                <c:pt idx="23">
                  <c:v>0.48640915593704998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CF-4980-A782-10BDAA106A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737376"/>
        <c:axId val="218735080"/>
      </c:lineChart>
      <c:catAx>
        <c:axId val="21873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35080"/>
        <c:crosses val="autoZero"/>
        <c:auto val="1"/>
        <c:lblAlgn val="ctr"/>
        <c:lblOffset val="100"/>
        <c:noMultiLvlLbl val="0"/>
      </c:catAx>
      <c:valAx>
        <c:axId val="2187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73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C0-4E6F-BBBF-00E022659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75888"/>
        <c:axId val="293682448"/>
      </c:lineChart>
      <c:dateAx>
        <c:axId val="29367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82448"/>
        <c:crosses val="autoZero"/>
        <c:auto val="1"/>
        <c:lblOffset val="100"/>
        <c:baseTimeUnit val="days"/>
      </c:dateAx>
      <c:valAx>
        <c:axId val="29368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7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@ClaudiaGiaccone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32-4058-B97B-5F20D24D9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845168"/>
        <c:axId val="408846480"/>
      </c:barChart>
      <c:catAx>
        <c:axId val="40884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846480"/>
        <c:crosses val="autoZero"/>
        <c:auto val="1"/>
        <c:lblAlgn val="ctr"/>
        <c:lblOffset val="100"/>
        <c:noMultiLvlLbl val="0"/>
      </c:catAx>
      <c:valAx>
        <c:axId val="40884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84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4A359-D9D3-4F31-8967-D8E8989A27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530C0-D11D-465D-AC92-B27FF1A0FB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9662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C1A5-D4D2-4E95-9B3B-3BE8B5933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DDA93-2E05-4D3C-8BED-16CE3E0D2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721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7123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038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369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9833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256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690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464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84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19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945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28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248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129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558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2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@ClaudiaGiaccone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68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6DF63-6482-4DA0-A4F9-7544E9127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819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6CC8-98C9-41C1-810D-C6147C4C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B3EE8-FA9F-424F-9195-BA49EC5058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142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34338-6942-4AA4-BD72-26A0140A4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CD7D-66D5-4709-BF5F-B595E05C8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6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4A3C4-25D4-4566-B76C-49CCAC9DB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DFA1A2-ED2E-4909-9B0D-DF237A769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0740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F18A2-BF5E-434A-8044-3AD4BA36B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41594-9AAF-4EF1-9233-5031B73C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58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38205-3F80-43DB-BDD0-7A27E0736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056AA3-67D8-4095-8DB7-66E8DBA577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586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01E56-DEBF-422D-A65E-50B6BFDF1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812B7-35E8-4E24-A297-AF98D268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8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F186-F5FC-4E35-A189-3242D31A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1186F-738F-475D-84AE-98205F7630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235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2F402-A713-46E4-B8AB-70CB47D16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56EEE-A850-41B8-90FD-1341C6E52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88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506D3-7A9F-4138-B265-5E1BF4B4E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FF7F6-CA3F-413A-9F96-AA9CB1379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953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276E9-A9E6-4322-985C-3D37DAB1A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6C886-1418-4DEE-8103-7E9189D9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39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1E2C8-2855-4646-8B35-7A841EDD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8D8C5-CF73-45D6-9F8B-EC6DB07729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493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D8E9D-98CE-43C9-9EA1-82A01D485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7B9D7-E82F-4F82-B766-8770C086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78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F2A74-6B47-413C-9403-89FD24ED1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765B31-F80B-4D8D-AE16-A083F886CE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6768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613B9-DB80-4707-B8FA-C4709A8AA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3E975-E572-43A4-88A2-DFD94470D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57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DABC-2FD3-44E2-8884-9D30AE823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5282AC-9D31-417C-927E-187FD025B5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255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D5A14-186C-4A02-B70D-E8B93A511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A6188-47DB-4AB3-B53E-4D3F0D8C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3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B269-F96A-4DE3-AF92-E5EF9059C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CB6EF-5DF5-44C4-881E-4D6C0BCB6C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234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AAA33-BF0D-4976-889A-0D26302C7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830BD-962E-4899-A986-431D3D5EA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949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C0778-1815-4A4C-B784-4B22BD16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2F51F-5BA7-4191-9569-CE093ACF2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389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1D180-3323-468A-B331-FE4DECCC2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63EA8-5B33-4B0C-99EE-E9F9B604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037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1DF9E-3DE3-4DE3-B407-A6D5D77D8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76A5D-2A05-482F-AD0B-9B7D5A3E3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89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0986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97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7387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069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365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034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46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- 2018-01-12 18:08:41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que un #DNU es un #GolpeInstitucional lo que hace el gob nac. Un atentado a la República, a la Constitución, al Congreso. Ni Necesidad ni Urgencia justifican este atropello que se lleva puesto cantidad de leyes y disposiciones que nos amparan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3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- 2018-01-17 04:29:18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el Ministro de Trabajo de la Nación tenga empleada en negro produce la inmediata desautorización de su palabra y de su función. La AUTORIDAD se gana con el ejemplo y es condición para ejercer el poder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3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- 2018-01-09 18:39:59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#Rosario Estuve en @RDTarde , destacando que el  peronismo tiene el deber histórico de organizarse y presentar un proyecto para gobernar  #SantaFe en 2019 https://t.co/eevCr2jyd6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38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- 2018-01-17 21:42:19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Chau #ParitariaDocente nacional! Qué enero estamos viviendo! A decretazos contra los trabajadores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58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- 2018-01-16 15:05:24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@marinamendez: "Está muy bien no hacer el mal... pero ¡Está muy mal no hacer el bien!". San Alberto Hurtado en palabras de Francisco.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68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1FC40-32EB-46B6-9FC3-D81E1982D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58005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2C081-859A-4509-9FB6-F8E1091B6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E55AFE-C625-408A-8730-B50064972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346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58452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8572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11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397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766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37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7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- 2018-01-25 18:15:22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Faltan llegar otros aumentos y con un panorama donde no hay dudas de que el Gobierno Nacional no quiere ir más allá de un 15 % en las paritarias, el techo que le quieren poner a los aumentos salariales es un saqueo. https://t.co/IfMChbl3CY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2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- 2018-01-14 02:38:50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verdadero atropello, una burla a la población, un desprecio absoluto de la función pública q debe ser de servicio, encima en medio de un tarifazo de energia. https://t.co/2LDbDYS7oo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3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- 2018-01-14 23:46:30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peronistas en Santa Fe tenemos que presentar una alternativa de gobierno que sea superadora y se ocupe de los problemas de los santafesinos. https://t.co/1Tb6srYqR0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8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- 2018-01-21 03:03:20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#Cosquín por @NuevaRadioMix #FestivalNacionaldelFolklore junto a Martín Luna, Secretario de Cultura de #MariaJuana #santafe https://t.co/9Mhqle4ssd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5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- 2018-01-13 18:11:01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@LasRosasDigital: https://t.co/ZqpplHJIvk
@ClaudiaGiaccone: el Gobierno Nacional se lleva por delante la Constitución 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9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0A740-3F6D-40D0-912C-6DDB339B8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8888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E97C9-EFDC-43EF-B3BD-86710883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05DB1-1AD1-4473-ABF9-8746C6261B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08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64754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711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201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623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10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72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7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- 2018-01-17 20:59:35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"Sean valientes" les dice @Pontifex_es a los jóvenes "nunca abandones a nadie tirado en el camino"  #PapaFranciscoenChile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77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- 2018-01-16 15:04:36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"Está bien no hacer mal a nadie pero no alcanza, hay que hacer el bien al prójimo". Hay que recordarlo en esta cultura que prioriza el individuo #FranciscoEnChile @victorflupo @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58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- 2018-01-09 14:23:27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a las 13:30hs estaré con los periodistas @SusanaRueda , @danilenini y @guslorenzati ,en el programa Rosario de Tarde @RDTarde por @Canal5deRosario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02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- 2018-01-26 04:23:30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@victorflupo: @ClaudiaGiaccone "Los precios x el ascensor mientras los salarios x la escalera". Cuanta sabiduría del Maestro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6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- 2018-01-24 13:02:31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#COSQUIN2018 Muchas gracias por sus entrevistas a los periodistas José Iturra -de 95.5 Radio Las Parejas- y Juan Manuel Ferreyra -de San Jerónimo Sud-. #FESTIVALNACIONALdelFOLKLORE @AquiCosquinOk https://t.co/qKDOG3zZV1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913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0B45D-131D-473D-8BD0-02F20E837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70035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E0F9-4635-4FAF-A770-AB4898D46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C173A-828B-4A8E-8D14-F641FB2A5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4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0599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5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71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144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888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133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06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- 2018-01-24 11:56:21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#FESTIVALNACIONALdelFOLKLORE @AquiCosquinOk
Imponente actuación de la rafaelina Patricia Ratti sobre el escenario mayor, en la cuarta luna de #COSQUIN2018 . ¡¡A seguir adelante con tu carisma y talento!!! https://t.co/RxeNVqYKoE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12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- 2018-01-29 12:13:01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#COSQUIN2018 9a. Luna del conversando con @PaiNocetti y MarianoCarreras, de #lt8  @laochoam830 de #Rosario  . Charlamos sobre la importancia de incorporar la enseñanza del folklore en la escuelas de #SantaFe . Aquí Cosquín #FestivalPais2018 #EnteCulturalSantafesino10Años https://t.co/PMPcYu5clY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73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- 2018-01-29 02:03:38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Estuve conversando con Mario Gaset y José D´Abarno, de la Cadena @RenacerRegional, integrada por varias emisoras de Santa Fe y Buenos Aires, y hablamos de la importancia de reconocer, revalidar y difundir la cultura de nuestra provincia. https://t.co/1XytmBOfen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86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- 2018-01-09 19:24:40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@Canal5deRosario con @SusanaRueda y @danilenini expresando que Ley de Derechos Formación en el Deporte está vigente, pero es judicializada por los clubes grandes https://t.co/EFwVjcrOLt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75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40863-2197-4D73-ACC3-CC7F5AEA0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46921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8315-CFD7-4D2E-9D35-22C6AD6B1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F158A1-02AC-428F-873D-E51C45EB65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866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AEE85-41FA-4223-B8D8-3D2EA520F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457F4-0C3A-4680-976A-80A57D05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94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04C3-790C-4B36-BD02-83F5928C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31BAC-6F35-4671-99F5-6DEF3D5E7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188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946882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8748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294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7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.@ClaudiaGiaccone: "Los intereses de los clubes más grandes hacen que esté judicializada la #LeyDeDeporte"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02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17:03:15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.@ClaudiaGiaccone: "La concepción nuestra es que el club es como una segunda escuela. Debería haber una alianza per… https://t.co/En34bZHPM6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38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17:01:01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.@ClaudiaGiaccone: "Los clubes generalmente tiene aportes para obras, pero, para pagar servicios, profesores, aport… https://t.co/mIGaaAJu5a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62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@SantafeNoticias - 2018-01-17 21:53:19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📌Dip Prov @ClaudiaGiaccone https://t.co/0fvw79jGU4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7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@Escoby85 - 2018-01-17 04:35:28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que cualquier funcionario político tenga empleados en negro (ya le pasó a la vicepresidente, ni ha… https://t.co/OyEnjL2iX8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46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@niqplotquin - 2018-01-15 19:32:49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más vale eso que llevarse entero el PBI de un año y que vos no mugieras ni una sílaba.
Tu sueldo… https://t.co/PMffMuDjL5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6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@KarenRegreso - 2018-01-15 19:34:17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@facucalderone @ClaudiaGiaccone cREO Q NI SABEN Q EXISTE.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778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7FBD0-8AA7-4D9F-A39E-E0662607C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12663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A618-5CFB-4A58-8A18-13F58D934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06D42-D205-494A-BD5E-1C439D2F4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871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009810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8639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607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41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59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@maugianzo - 2018-01-17 04:36:35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O sea que en materia de defensa Agustin Rossi no tuvo ninguna autoridad. Por citar un ejemplo.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3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@rosarionoticias - 2018-01-18 16:56:24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#GolpeAlBolsillo Aumentos y más aumentos: un dolor de cabeza para muchos @ClaudiaGiaccone https://t.co/DUiXRMJBiN https://t.co/vw045ow2EL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67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@roroobj - 2018-01-28 03:09:16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@AquiCosquinOk @JRojasoficial @achibevi 👋👋👋👋👋👋👋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22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@LasRosasDigital - 2018-01-29 01:59:44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@RenacerRegional El Ente Cultural Santafesino este 2018 cumple 10 Años, siendo una  herramienta de… https://t.co/KtQxQPFNBV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82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@victorflupo - 2018-01-25 19:57:07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"Los precios x el ascensor mientras los salarios x la escalera". Cuanta sabiduría del Maestro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06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@AgenciaDERF - 2018-01-24 20:20:58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 https://t.co/EYyLm0DG1w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5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@Andres_Batt - 2018-01-24 19:39:47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#Entrevista 👉 Diputada Provincial @ClaudiaGiaccone: “Aumento de todos los servicios y techo a las paritarias es un… https://t.co/EuYHN6MXEk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44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8533-DD0E-4923-802E-64C528537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52322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47DB5-64A5-412A-A3A1-9C8ED2054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B1DDE-3D1E-485E-AFF7-9B24FB8807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592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185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900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037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70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52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@ElMunicipalOK - 2018-01-24 20:00:18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#Entrevista 👉 Dip. Prov. @ClaudiaGiaccone: “Aumento de todos los servicios y techo a las paritarias es un saqueo” |… https://t.co/2UfGVwpWz0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3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@facucalderone - 2018-01-15 19:30:13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.@ClaudiaGiaccone : “El gobierno nacional se lleva por delante la Constitución Nacional” – NCN https://t.co/ErHe1OtToH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20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@LasRosasDigital - 2018-01-13 16:26:16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https://t.co/ZqpplHJIvk
@ClaudiaGiaccone: el Gobierno Nacional se lleva por delante la Constitución 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90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"El peronismo tiene figuras, tiene banderas y tiene deber histórico. Debe consolidar lo que viene… https://t.co/R6IY2joJoV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"Siempre fuimos frentistas"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 - 2018-01-09 16:50:08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@ClaudiaGiaccone: "En este 2018 la política debe ponerse del lado de la gente. El Peronismo tiene una gran tarea"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01/09/2018 18:39:59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46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E117A-D004-4398-8A38-E6B46E3C2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17873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7DECA-D751-4F0C-B62E-9011EF62B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5274E-4C3F-4378-9FC4-8382FDD15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271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80865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28614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7286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6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@jpaladini1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7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@RDTarde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6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@ErnestoGriego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98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@DanielDascani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5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@victorflupo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55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@omiguel56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86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@PierucciAntonia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@ernestopaulon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1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@REzeBustamante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50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@HDA1983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97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C1F54-9E74-42BD-A951-0DB4CC7FD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81240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4699F-2400-4ABB-BA48-26F11567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7C6C5-86B8-449D-BFA5-39E8F8A6E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872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89299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79257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8034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8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@ricardogaboto1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27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@LasRosasDigital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91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@Andres_Rossini_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3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@roroobj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3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@PirataunicoLuis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7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@nosinsnc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7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@fernandoguntren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7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@lucasrudy2845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64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@ElMunicipalOK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87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@53e865cc5356436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@ClaudiaGiaccone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431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F2579-3FFC-4A90-A3C5-3904268FE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16501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D7C53-7839-4C27-ACEB-B8644A347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0EEC6-C6A3-4DD0-BEF0-E0FF7B547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639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6EB10-E9B9-490E-B26A-B5CB1C9C6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A885-0873-4FE3-A441-ED0A8D47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52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1001</Words>
  <Application>Microsoft Office PowerPoint</Application>
  <PresentationFormat>On-screen Show (4:3)</PresentationFormat>
  <Paragraphs>381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2018-02-01T09:33:57Z</dcterms:created>
  <dcterms:modified xsi:type="dcterms:W3CDTF">2018-02-01T09:34:45Z</dcterms:modified>
</cp:coreProperties>
</file>