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7" r:id="rId20"/>
    <p:sldId id="278" r:id="rId21"/>
    <p:sldId id="279" r:id="rId22"/>
    <p:sldId id="280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8F-4B8A-ACE0-86557C78A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280808"/>
        <c:axId val="293128984"/>
      </c:radarChart>
      <c:catAx>
        <c:axId val="29428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28984"/>
        <c:crosses val="autoZero"/>
        <c:auto val="1"/>
        <c:lblAlgn val="ctr"/>
        <c:lblOffset val="100"/>
        <c:noMultiLvlLbl val="0"/>
      </c:catAx>
      <c:valAx>
        <c:axId val="29312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8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980</c:v>
                </c:pt>
                <c:pt idx="1">
                  <c:v>984</c:v>
                </c:pt>
                <c:pt idx="2">
                  <c:v>985</c:v>
                </c:pt>
                <c:pt idx="3">
                  <c:v>983</c:v>
                </c:pt>
                <c:pt idx="4">
                  <c:v>985</c:v>
                </c:pt>
                <c:pt idx="5">
                  <c:v>985</c:v>
                </c:pt>
                <c:pt idx="6">
                  <c:v>984</c:v>
                </c:pt>
                <c:pt idx="7">
                  <c:v>986</c:v>
                </c:pt>
                <c:pt idx="8">
                  <c:v>986</c:v>
                </c:pt>
                <c:pt idx="9">
                  <c:v>988</c:v>
                </c:pt>
                <c:pt idx="10">
                  <c:v>989</c:v>
                </c:pt>
                <c:pt idx="11">
                  <c:v>989</c:v>
                </c:pt>
                <c:pt idx="12">
                  <c:v>989</c:v>
                </c:pt>
                <c:pt idx="13">
                  <c:v>988</c:v>
                </c:pt>
                <c:pt idx="14">
                  <c:v>991</c:v>
                </c:pt>
                <c:pt idx="15">
                  <c:v>991</c:v>
                </c:pt>
                <c:pt idx="16">
                  <c:v>993</c:v>
                </c:pt>
                <c:pt idx="17">
                  <c:v>992</c:v>
                </c:pt>
                <c:pt idx="18">
                  <c:v>993</c:v>
                </c:pt>
                <c:pt idx="19">
                  <c:v>994</c:v>
                </c:pt>
                <c:pt idx="20">
                  <c:v>994</c:v>
                </c:pt>
                <c:pt idx="21">
                  <c:v>993</c:v>
                </c:pt>
                <c:pt idx="22">
                  <c:v>993</c:v>
                </c:pt>
                <c:pt idx="23">
                  <c:v>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6B-49C8-96E4-21E54763C4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395016"/>
        <c:axId val="218393048"/>
      </c:lineChart>
      <c:dateAx>
        <c:axId val="21839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393048"/>
        <c:crosses val="autoZero"/>
        <c:auto val="1"/>
        <c:lblOffset val="100"/>
        <c:baseTimeUnit val="days"/>
      </c:dateAx>
      <c:valAx>
        <c:axId val="21839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39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-2</c:v>
                </c:pt>
                <c:pt idx="4">
                  <c:v>2</c:v>
                </c:pt>
                <c:pt idx="5">
                  <c:v>0</c:v>
                </c:pt>
                <c:pt idx="6">
                  <c:v>-1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-1</c:v>
                </c:pt>
                <c:pt idx="14">
                  <c:v>3</c:v>
                </c:pt>
                <c:pt idx="15">
                  <c:v>0</c:v>
                </c:pt>
                <c:pt idx="16">
                  <c:v>2</c:v>
                </c:pt>
                <c:pt idx="17">
                  <c:v>-1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-1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E9-4925-9AF5-D43ED8D01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929592"/>
        <c:axId val="296931888"/>
      </c:lineChart>
      <c:dateAx>
        <c:axId val="296929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31888"/>
        <c:crosses val="autoZero"/>
        <c:auto val="1"/>
        <c:lblOffset val="100"/>
        <c:baseTimeUnit val="days"/>
      </c:dateAx>
      <c:valAx>
        <c:axId val="29693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2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-1</c:v>
                </c:pt>
                <c:pt idx="4">
                  <c:v>1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9D-432F-ADB7-5F1504914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334648"/>
        <c:axId val="298340552"/>
      </c:barChart>
      <c:catAx>
        <c:axId val="29833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40552"/>
        <c:crosses val="autoZero"/>
        <c:auto val="1"/>
        <c:lblAlgn val="ctr"/>
        <c:lblOffset val="100"/>
        <c:noMultiLvlLbl val="0"/>
      </c:catAx>
      <c:valAx>
        <c:axId val="29834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3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7A-44ED-A9E4-90CC5C856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930904"/>
        <c:axId val="218397968"/>
      </c:lineChart>
      <c:dateAx>
        <c:axId val="296930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397968"/>
        <c:crosses val="autoZero"/>
        <c:auto val="1"/>
        <c:lblOffset val="100"/>
        <c:baseTimeUnit val="days"/>
      </c:dateAx>
      <c:valAx>
        <c:axId val="21839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3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@MPDefensaCABA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49-439F-890C-E41E14C60D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@MPDefensaCABA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49-439F-890C-E41E14C60D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206752"/>
        <c:axId val="300208064"/>
      </c:barChart>
      <c:catAx>
        <c:axId val="30020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08064"/>
        <c:crosses val="autoZero"/>
        <c:auto val="1"/>
        <c:lblAlgn val="ctr"/>
        <c:lblOffset val="100"/>
        <c:noMultiLvlLbl val="0"/>
      </c:catAx>
      <c:valAx>
        <c:axId val="30020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0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EE-4235-A14A-B9E4B3D72A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854232"/>
        <c:axId val="298853248"/>
      </c:barChart>
      <c:catAx>
        <c:axId val="29885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53248"/>
        <c:crosses val="autoZero"/>
        <c:auto val="1"/>
        <c:lblAlgn val="ctr"/>
        <c:lblOffset val="100"/>
        <c:noMultiLvlLbl val="0"/>
      </c:catAx>
      <c:valAx>
        <c:axId val="29885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5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1.1651469098278</c:v>
                </c:pt>
                <c:pt idx="2">
                  <c:v>0.96251266464032004</c:v>
                </c:pt>
                <c:pt idx="4">
                  <c:v>1.5197568389058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6B-46EF-98F3-0BF8DB9E5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857512"/>
        <c:axId val="298850624"/>
      </c:barChart>
      <c:catAx>
        <c:axId val="29885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50624"/>
        <c:crosses val="autoZero"/>
        <c:auto val="1"/>
        <c:lblAlgn val="ctr"/>
        <c:lblOffset val="100"/>
        <c:noMultiLvlLbl val="0"/>
      </c:catAx>
      <c:valAx>
        <c:axId val="29885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5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6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81-448D-A7BE-32983DB2E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860464"/>
        <c:axId val="298862760"/>
      </c:lineChart>
      <c:catAx>
        <c:axId val="29886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62760"/>
        <c:crosses val="autoZero"/>
        <c:auto val="1"/>
        <c:lblAlgn val="ctr"/>
        <c:lblOffset val="100"/>
        <c:noMultiLvlLbl val="0"/>
      </c:catAx>
      <c:valAx>
        <c:axId val="29886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6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1.3677811550151999</c:v>
                </c:pt>
                <c:pt idx="13">
                  <c:v>1.1144883485309001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0.91185410334345995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B4-4782-9D8C-CD0F9589CB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859480"/>
        <c:axId val="298862432"/>
      </c:lineChart>
      <c:catAx>
        <c:axId val="29885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62432"/>
        <c:crosses val="autoZero"/>
        <c:auto val="1"/>
        <c:lblAlgn val="ctr"/>
        <c:lblOffset val="100"/>
        <c:noMultiLvlLbl val="0"/>
      </c:catAx>
      <c:valAx>
        <c:axId val="29886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5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8E-47C2-AE7D-3D9E98281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492600"/>
        <c:axId val="366465048"/>
      </c:lineChart>
      <c:dateAx>
        <c:axId val="366492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65048"/>
        <c:crosses val="autoZero"/>
        <c:auto val="1"/>
        <c:lblOffset val="100"/>
        <c:baseTimeUnit val="days"/>
      </c:dateAx>
      <c:valAx>
        <c:axId val="36646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9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1E-4957-8201-AA303F955E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437016"/>
        <c:axId val="388437672"/>
      </c:barChart>
      <c:catAx>
        <c:axId val="38843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37672"/>
        <c:crosses val="autoZero"/>
        <c:auto val="1"/>
        <c:lblAlgn val="ctr"/>
        <c:lblOffset val="100"/>
        <c:noMultiLvlLbl val="0"/>
      </c:catAx>
      <c:valAx>
        <c:axId val="38843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3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73BAE-FD49-4E50-B67E-F9FD8A56BE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26648F-2F5D-434E-8F03-2611591B9A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344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A0D9D-D501-437E-B018-5134F5058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59373B-83C2-47B4-8800-A799F7A9EE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3854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5781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676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2225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254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3107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8634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1583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6560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5581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1427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2188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5886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6940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7751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43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@MPDefensaCABA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1.1882%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452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DEBF7-41DC-4EC9-8BC5-7D59C6ECC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081845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367EC-857C-48EC-954C-0D04467AB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DABAB7-FDE1-413C-BF10-F8C32D9930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8438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089A2-A9A9-4730-9AD8-3E06845B2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C8D0B-669D-4320-B7B1-1631EC08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38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572F8-C881-4BDA-9465-E3A52F37F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C030F3-3C80-49CB-AF7C-BA5ECD5CA0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17023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68FE-A7F3-4DAC-8C9D-8D43E98D3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6B79D-DEB4-4B4F-8B4E-2471EDB4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491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21E88-E3D6-4501-BC76-37A01BEE5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F356C4-99EC-43E0-8540-35666BA507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8294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A1EE1-22F6-4320-B74B-B3F1C57BA1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21CE8-87AC-4FE4-972F-A177677F3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992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8AF55-F4EE-4210-BE3A-031F23C8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467574-3989-451E-B9E2-7696AC3B52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0955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1ECA4-873D-4D3F-89C7-738B54DDB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1E5F1-3EC9-49FC-B175-B9964F129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256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E072D-54EE-419E-8041-AD7D1B91B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B4C67D-7FAE-4AA3-8265-755452D32D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8882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E2F4B-6037-4D99-B4DD-643148B33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1FE4B-EB91-4BC7-B0F1-B6226386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071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1DF92-835E-4804-A249-E6A16DC43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933186-5F60-4679-A02E-D75DACE773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1182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FCE03-8EAB-46CD-A917-2709C988C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8D905-E464-4832-9DB7-444900B88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273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3CDF8-CA84-419E-A629-E784F81FC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BC76DF-F910-41F6-A8C9-B684C512D8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6758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21C4B-DFD3-498A-937E-CFF623926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18110-8DF0-4DC5-960F-D8177A7E9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417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D8EAA-143B-4471-9D7B-B3AC918D7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896A12-B21D-4206-9563-E05B7170E7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5154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7BFFA-A44E-42A8-8B88-76ED33DF6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8E5F3-6268-424E-8586-33775BA09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065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B22C8-F003-428B-9997-FE2B422CB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140577-0A64-4016-8221-5E29E1CB87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9645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C8D7C-FAD8-48C8-80B3-162570FE8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710FA-B325-41C6-AA4C-97EE409F7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758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22452-EBFE-442A-9379-41366D869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217A60-08F2-4AFB-A990-2B2D4EF9FC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3082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2B40C-26E9-4FB8-8E8A-723BA31405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F906F-C170-42DD-B8FF-55006D995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554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B811-1FAB-4C81-9010-F089A7AC2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DDC5CD-17F8-4F21-AFF0-00BDA71338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1235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95095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6461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052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2512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3159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699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605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- 2018-01-12 13:00:03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notaste alguna de estas señales de alerta, podés estar sufriendo #ViolenciaDeGenero ¡Pedí ayuda! https://t.co/bAd5AtfrIf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96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- 2018-01-29 12:25:42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organismos institucionales y organizaciones sociales somos parte del Foro contra la #ViolenciaInstitucional 
Conocé algunos de los derechos que tenés en caso de que alguna fuerza de seguridad te detenga. https://t.co/sxkT78kdTw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92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- 2018-01-17 17:44:16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#SaludMental
Si necesitás información sobre cómo ejercer tus derechos o los derechos de alguna persona que tiene padecimiento mental, llamanos.
0800-DEFENDER (33-336-337) https://t.co/gGdi0ruVDu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90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- 2018-01-19 13:00:01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causa “Mendoza” es inseparable de la violencia institucional: se sabe por los relevos que la mayoría de las personas que deben ser relocalizadas por vivir en la zona fueron alguna vez víctimas de maltratos.
https://t.co/IoTRi188CL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371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DCE2B-4831-4423-B9E5-0639632DC0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25216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BB65F-775E-46C1-BF3A-E4D95A182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AAEB7B-3461-4F65-84F9-CFB8F10F10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033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22831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817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9803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6342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5005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522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08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- 2018-01-24 12:30:02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equipos de la Defensa Pública vienen acompañando muy de cerca a las familias de la villa 26, tanto en las mesas de trabajo como en las audiencias judiciales y las asambleas. Via @SurCapitalino 
https://t.co/27rVqoWKcW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19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- 2018-01-08 13:00:03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https://t.co/WBZtTc2I0S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7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- 2018-01-15 13:00:01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Durante la #FeriaJudicial, también podés acercarte a la #DefensaPublica o llamarnos al 0800-DEFENDER (33-336-337) https://t.co/GdDvazkwQm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5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- 2018-01-10 13:00:09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2017 editamos "La Revolución de las Mariposas" y tres Revistas Institucionales sobre #RestriccionesFinancieras y #DDHH, #DerechoPenalJuvenil y #ProtestaSocial 
Disponibles 👉 https://t.co/0RtGkS8Eil https://t.co/GvjSpGn7RL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29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- 2018-01-26 12:30:01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Llamanos. https://t.co/18f9FE0SpJ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71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- 2018-01-31 13:00:04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https://t.co/zxyuDLaHBl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49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D87D8-2310-4AD3-984A-545D03BE6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628059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5734E-6649-447C-9CF5-C7AEFEC11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4AE005-BA78-4CFA-8CF4-25A87F8853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742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37698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5115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2862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040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2194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71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462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- 2018-01-22 12:49:14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#DerechosCulturales
Conocé la Revista Institucional Nº 9 sobre "Patrimonio Cultural en la Ciudad de Buenos Aires" de la Defensoria Pública https://t.co/OWuSq3XAtl https://t.co/QOHw4qc8Vs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640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A70D0-BF36-4699-B435-3492CEB9E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061188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69C51-D6C5-4C5B-8768-CC75F797B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BD8D87-BE96-47D2-AB6D-348C4E167B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1645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1F8E7-9B34-4375-8458-5FB5D43BD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D70A8-05CA-4392-954E-C0BD11756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126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09080-C629-4334-964B-63E4B6F1B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E30F68-4A5F-44AD-9915-6349396451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915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449014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568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0460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2251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893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@gildorossi - 2018-01-15 12:22:37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@dzapatillas @informatenlinea @MPDefensaCABA Si tu pareja hace algo de eso, déjala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27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@derechoradial - 2018-01-18 06:29:41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@MPDefensaCABA Hola mi cuñado es discapacitado mental. Tiene pensión. Puede tener Osecac?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21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@oorquera - 2018-01-29 19:34:57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MPDEFENSA (@MPDefensaCABA):
Junto a organismos institucionales y organizaciones sociales somos parte... https://t.co/s4DFn3x7s6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7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@oorquera - 2018-01-29 19:35:51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MPDEFENSA (@MPDefensaCABA):
#DerechosCulturales
Conocé la Revista Institucional Nº 9 sobre "Patrimonio... https://t.co/DetqYTwtjL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34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@cmdrhamilton - 2018-01-14 17:06:55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@dzapatillas @MPDefensaCABA Cómo es esto? Ya no pueden simplemente terminar una relación, y si la otra parte sigue… https://t.co/QMIcbHs6PE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34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@NolaAddams - 2018-01-14 16:26:13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@dzapatillas @MPDefensaCABA Es joda? Si te pasa eso anda a psicoanalizarte a ver por qué no podes dejar de estar c alguien así 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471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8EDE8-365B-43BA-BA12-987ABA1AC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140761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EBFD3-FB3E-4B1B-A1CF-1D2813C22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FC142A-E86F-4B50-9732-ED4626255B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546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978097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94261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049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2907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29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@almeidacatriel - 2018-01-14 13:22:51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@dzapatillas @MPDefensaCABA si tenes que llamar por teléfono sos medio pelotudo... Más vale dejala!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9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@viejodelamorgue - 2018-01-14 13:25:33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@dzapatillas @MPDefensaCABA No sea boluda/o... si su novia/o, macho/hembra, "nueva relación" o lo q sea, comete uno… https://t.co/wRepLivmoQ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62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@_aleare - 2018-01-14 14:50:00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@dzapatillas @MPDefensaCABA Ya con cualquiera de esas conductas, por más ligera que sea, es señal de que tenés que… https://t.co/LbRKeZN40H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89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@Laluzbelita - 2018-01-14 13:14:12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@dzapatillas @MPDefensaCABA esta perfecto 👌 difundir esto. También se puede hacer mutis por el foro.. Y 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685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0085B-F0D9-4CDC-8F6A-45EA0201C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549878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588E3-AF53-4FCF-8E83-2BA6579FF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0882CD-7A9D-435C-A6A5-019CCB6888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150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353046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62201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55297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2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@JavierTelias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12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@Sergioszym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4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@lduacastella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75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@VaneFerrazzuolo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75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@oorquera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824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@silvialaruffa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5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@GraduadosUCA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13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@angiecarnevali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87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@guitambornini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@Laluzbelita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662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F57A8-6A1E-448B-819B-F3789D791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373848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080C3-B93B-4C95-9F4E-D4A2A94ED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65DB68-6E0D-4E88-80E7-05E8F29A9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732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47420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8062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1107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5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@allmonicap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162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@SENDA_VdG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63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@lupolleschi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49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@derechoradial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211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@CMFlor90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02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@QuarnetiS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0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@iturraldeepatri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035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@blopaturnes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447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@jesssssip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41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@cielo_enblanco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318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4D314-98F3-426E-9DDC-18E3AF79BC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226515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4FDBC-9883-43EA-A4A2-EFAADD80D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BEC18F-A91E-4065-A41E-A74B2DF6A5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39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0295A-619E-4AC6-92DC-95A55D73A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C077C-EB63-440A-A71A-FDA35602B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271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CD2C1-7D41-4FC6-A18F-C7CC44776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0DEFDF-1192-40FA-9F2B-0237925717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659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654100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86043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7082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494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44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@MPDefensaCABA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@derechoradial - 2018-01-18 06:29:41</a:t>
                      </a:r>
                      <a:r>
                        <a:rPr lang="es-ES" sz="1000"/>
                        <a:t>
@MPDefensaCABA Hola mi cuñado es discapacitado mental. Tiene pensión. Puede tener Osecac?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276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D3B62-DCAE-4FA0-B33E-761D9C73E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64502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757</Words>
  <Application>Microsoft Office PowerPoint</Application>
  <PresentationFormat>On-screen Show (4:3)</PresentationFormat>
  <Paragraphs>290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3</vt:lpstr>
      <vt:lpstr>Twitter Own and Retweeted Tweets Table - 2 of 3</vt:lpstr>
      <vt:lpstr>Twitter Own and Retweeted Tweets Table - 3 of 3</vt:lpstr>
      <vt:lpstr>Twitter Mentions</vt:lpstr>
      <vt:lpstr>Twitter Mentions Table - 1 of 2</vt:lpstr>
      <vt:lpstr>Twitter Mentions Table - 2 of 2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2018-02-01T09:15:32Z</dcterms:created>
  <dcterms:modified xsi:type="dcterms:W3CDTF">2018-02-01T09:16:13Z</dcterms:modified>
</cp:coreProperties>
</file>