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B9-4BD5-AEF8-46FFFAF98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569616"/>
        <c:axId val="287570928"/>
      </c:radarChart>
      <c:catAx>
        <c:axId val="28756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70928"/>
        <c:crosses val="autoZero"/>
        <c:auto val="1"/>
        <c:lblAlgn val="ctr"/>
        <c:lblOffset val="100"/>
        <c:noMultiLvlLbl val="0"/>
      </c:catAx>
      <c:valAx>
        <c:axId val="28757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6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235168</c:v>
                </c:pt>
                <c:pt idx="1">
                  <c:v>235036</c:v>
                </c:pt>
                <c:pt idx="2">
                  <c:v>234847</c:v>
                </c:pt>
                <c:pt idx="3">
                  <c:v>235006</c:v>
                </c:pt>
                <c:pt idx="4">
                  <c:v>235380</c:v>
                </c:pt>
                <c:pt idx="5">
                  <c:v>234636</c:v>
                </c:pt>
                <c:pt idx="6">
                  <c:v>234331</c:v>
                </c:pt>
                <c:pt idx="7">
                  <c:v>234080</c:v>
                </c:pt>
                <c:pt idx="8">
                  <c:v>233823</c:v>
                </c:pt>
                <c:pt idx="9">
                  <c:v>233610</c:v>
                </c:pt>
                <c:pt idx="10">
                  <c:v>233536</c:v>
                </c:pt>
                <c:pt idx="11">
                  <c:v>233397</c:v>
                </c:pt>
                <c:pt idx="12">
                  <c:v>232786</c:v>
                </c:pt>
                <c:pt idx="13">
                  <c:v>232434</c:v>
                </c:pt>
                <c:pt idx="14">
                  <c:v>232115</c:v>
                </c:pt>
                <c:pt idx="15">
                  <c:v>231739</c:v>
                </c:pt>
                <c:pt idx="16">
                  <c:v>231337</c:v>
                </c:pt>
                <c:pt idx="17">
                  <c:v>231294</c:v>
                </c:pt>
                <c:pt idx="18">
                  <c:v>230885</c:v>
                </c:pt>
                <c:pt idx="19">
                  <c:v>230642</c:v>
                </c:pt>
                <c:pt idx="20">
                  <c:v>230057</c:v>
                </c:pt>
                <c:pt idx="21">
                  <c:v>229875</c:v>
                </c:pt>
                <c:pt idx="22">
                  <c:v>228113</c:v>
                </c:pt>
                <c:pt idx="23">
                  <c:v>226821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A5-48D0-89EE-C608906FF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303816"/>
        <c:axId val="227302832"/>
      </c:lineChart>
      <c:dateAx>
        <c:axId val="22730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02832"/>
        <c:crosses val="autoZero"/>
        <c:auto val="1"/>
        <c:lblOffset val="100"/>
        <c:baseTimeUnit val="days"/>
      </c:dateAx>
      <c:valAx>
        <c:axId val="22730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0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275</c:v>
                </c:pt>
                <c:pt idx="1">
                  <c:v>-132</c:v>
                </c:pt>
                <c:pt idx="2">
                  <c:v>-189</c:v>
                </c:pt>
                <c:pt idx="3">
                  <c:v>159</c:v>
                </c:pt>
                <c:pt idx="4">
                  <c:v>374</c:v>
                </c:pt>
                <c:pt idx="5">
                  <c:v>-744</c:v>
                </c:pt>
                <c:pt idx="6">
                  <c:v>-305</c:v>
                </c:pt>
                <c:pt idx="7">
                  <c:v>-251</c:v>
                </c:pt>
                <c:pt idx="8">
                  <c:v>-257</c:v>
                </c:pt>
                <c:pt idx="9">
                  <c:v>-213</c:v>
                </c:pt>
                <c:pt idx="10">
                  <c:v>-74</c:v>
                </c:pt>
                <c:pt idx="11">
                  <c:v>-139</c:v>
                </c:pt>
                <c:pt idx="12">
                  <c:v>-611</c:v>
                </c:pt>
                <c:pt idx="13">
                  <c:v>-352</c:v>
                </c:pt>
                <c:pt idx="14">
                  <c:v>-319</c:v>
                </c:pt>
                <c:pt idx="15">
                  <c:v>-376</c:v>
                </c:pt>
                <c:pt idx="16">
                  <c:v>-402</c:v>
                </c:pt>
                <c:pt idx="17">
                  <c:v>-43</c:v>
                </c:pt>
                <c:pt idx="18">
                  <c:v>-409</c:v>
                </c:pt>
                <c:pt idx="19">
                  <c:v>-243</c:v>
                </c:pt>
                <c:pt idx="20">
                  <c:v>-585</c:v>
                </c:pt>
                <c:pt idx="21">
                  <c:v>-182</c:v>
                </c:pt>
                <c:pt idx="22">
                  <c:v>-1762</c:v>
                </c:pt>
                <c:pt idx="23">
                  <c:v>-1292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9E-4F47-8CF1-45C4307AE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58288"/>
        <c:axId val="289158616"/>
      </c:lineChart>
      <c:dateAx>
        <c:axId val="28915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58616"/>
        <c:crosses val="autoZero"/>
        <c:auto val="1"/>
        <c:lblOffset val="100"/>
        <c:baseTimeUnit val="days"/>
      </c:dateAx>
      <c:valAx>
        <c:axId val="28915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5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-119</c:v>
                </c:pt>
                <c:pt idx="1">
                  <c:v>-632</c:v>
                </c:pt>
                <c:pt idx="2">
                  <c:v>-524</c:v>
                </c:pt>
                <c:pt idx="3">
                  <c:v>14</c:v>
                </c:pt>
                <c:pt idx="4">
                  <c:v>-58</c:v>
                </c:pt>
                <c:pt idx="5">
                  <c:v>-533</c:v>
                </c:pt>
                <c:pt idx="6">
                  <c:v>-414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9A-4EB3-BE76-ACF514643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796624"/>
        <c:axId val="290798920"/>
      </c:barChart>
      <c:catAx>
        <c:axId val="29079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98920"/>
        <c:crosses val="autoZero"/>
        <c:auto val="1"/>
        <c:lblAlgn val="ctr"/>
        <c:lblOffset val="100"/>
        <c:noMultiLvlLbl val="0"/>
      </c:catAx>
      <c:valAx>
        <c:axId val="29079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9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21-400B-8073-06318A6D7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99576"/>
        <c:axId val="290795968"/>
      </c:lineChart>
      <c:dateAx>
        <c:axId val="29079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95968"/>
        <c:crosses val="autoZero"/>
        <c:auto val="1"/>
        <c:lblOffset val="100"/>
        <c:baseTimeUnit val="days"/>
      </c:dateAx>
      <c:valAx>
        <c:axId val="29079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9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@CaroStanley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B-477E-B5B3-8668C504D3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@CaroStanley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2B-477E-B5B3-8668C504D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528064"/>
        <c:axId val="290528720"/>
      </c:barChart>
      <c:catAx>
        <c:axId val="29052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28720"/>
        <c:crosses val="autoZero"/>
        <c:auto val="1"/>
        <c:lblAlgn val="ctr"/>
        <c:lblOffset val="100"/>
        <c:noMultiLvlLbl val="0"/>
      </c:catAx>
      <c:valAx>
        <c:axId val="29052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2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78-4D41-8D36-EF974FD7A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524128"/>
        <c:axId val="290517240"/>
      </c:barChart>
      <c:catAx>
        <c:axId val="29052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17240"/>
        <c:crosses val="autoZero"/>
        <c:auto val="1"/>
        <c:lblAlgn val="ctr"/>
        <c:lblOffset val="100"/>
        <c:noMultiLvlLbl val="0"/>
      </c:catAx>
      <c:valAx>
        <c:axId val="29051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2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0.21710520619582999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ED-450A-8D6A-3130AC4A4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515600"/>
        <c:axId val="290515928"/>
      </c:barChart>
      <c:catAx>
        <c:axId val="29051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15928"/>
        <c:crosses val="autoZero"/>
        <c:auto val="1"/>
        <c:lblAlgn val="ctr"/>
        <c:lblOffset val="100"/>
        <c:noMultiLvlLbl val="0"/>
      </c:catAx>
      <c:valAx>
        <c:axId val="29051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1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7D-448A-9D67-8F929CADA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23144"/>
        <c:axId val="290523472"/>
      </c:lineChart>
      <c:catAx>
        <c:axId val="29052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23472"/>
        <c:crosses val="autoZero"/>
        <c:auto val="1"/>
        <c:lblAlgn val="ctr"/>
        <c:lblOffset val="100"/>
        <c:noMultiLvlLbl val="0"/>
      </c:catAx>
      <c:valAx>
        <c:axId val="29052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2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0.15155779764869001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0.28276354818455002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4B-43AB-8D65-562947EA3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33600"/>
        <c:axId val="287574864"/>
      </c:lineChart>
      <c:catAx>
        <c:axId val="22363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74864"/>
        <c:crosses val="autoZero"/>
        <c:auto val="1"/>
        <c:lblAlgn val="ctr"/>
        <c:lblOffset val="100"/>
        <c:noMultiLvlLbl val="0"/>
      </c:catAx>
      <c:valAx>
        <c:axId val="28757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63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179</c:v>
                </c:pt>
                <c:pt idx="1">
                  <c:v>167</c:v>
                </c:pt>
                <c:pt idx="2">
                  <c:v>72</c:v>
                </c:pt>
                <c:pt idx="3">
                  <c:v>142</c:v>
                </c:pt>
                <c:pt idx="4">
                  <c:v>90</c:v>
                </c:pt>
                <c:pt idx="5">
                  <c:v>252</c:v>
                </c:pt>
                <c:pt idx="6">
                  <c:v>123</c:v>
                </c:pt>
                <c:pt idx="7">
                  <c:v>108</c:v>
                </c:pt>
                <c:pt idx="8">
                  <c:v>94</c:v>
                </c:pt>
                <c:pt idx="9">
                  <c:v>130</c:v>
                </c:pt>
                <c:pt idx="10">
                  <c:v>41</c:v>
                </c:pt>
                <c:pt idx="11">
                  <c:v>41</c:v>
                </c:pt>
                <c:pt idx="12">
                  <c:v>76</c:v>
                </c:pt>
                <c:pt idx="13">
                  <c:v>133</c:v>
                </c:pt>
                <c:pt idx="14">
                  <c:v>136</c:v>
                </c:pt>
                <c:pt idx="15">
                  <c:v>89</c:v>
                </c:pt>
                <c:pt idx="16">
                  <c:v>125</c:v>
                </c:pt>
                <c:pt idx="17">
                  <c:v>101</c:v>
                </c:pt>
                <c:pt idx="18">
                  <c:v>71</c:v>
                </c:pt>
                <c:pt idx="19">
                  <c:v>116</c:v>
                </c:pt>
                <c:pt idx="20">
                  <c:v>79</c:v>
                </c:pt>
                <c:pt idx="21">
                  <c:v>98</c:v>
                </c:pt>
                <c:pt idx="22">
                  <c:v>114</c:v>
                </c:pt>
                <c:pt idx="23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BE-41AE-A760-1E4C35FA8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54552"/>
        <c:axId val="286156192"/>
      </c:lineChart>
      <c:dateAx>
        <c:axId val="286154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6192"/>
        <c:crosses val="autoZero"/>
        <c:auto val="1"/>
        <c:lblOffset val="100"/>
        <c:baseTimeUnit val="days"/>
      </c:dateAx>
      <c:valAx>
        <c:axId val="28615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9F-4407-9D77-6949B7A01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439056"/>
        <c:axId val="294448568"/>
      </c:barChart>
      <c:catAx>
        <c:axId val="29443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48568"/>
        <c:crosses val="autoZero"/>
        <c:auto val="1"/>
        <c:lblAlgn val="ctr"/>
        <c:lblOffset val="100"/>
        <c:noMultiLvlLbl val="0"/>
      </c:catAx>
      <c:valAx>
        <c:axId val="29444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3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2599D-185B-4826-828C-C69853094A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AA6111-8590-47BC-A3CA-0FF9FD9726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46058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1B6C3-59CC-4D9C-B13F-A4A07DED8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508E92-B005-46AC-A6FF-7147E12B5B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9969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08014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883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46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623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76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848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080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197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858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445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177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537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678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740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95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@CaroStanley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096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22645-DCBE-4C9B-9BFB-1C390BF33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62929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BDC31-FF04-4626-94B0-55C5E6D1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73596F-DD45-4FC4-A995-7AACD43236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317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4CE69-2BCB-4CAC-85E7-B57A58E40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17BB9-255E-4368-B5A1-7B6E0D1D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78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5726D-F0FF-4E51-BD80-0F03144E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FA148D-F762-47AE-A831-8E787C58C3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1902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17DB9-E335-4CAF-9794-3B37DFE50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A7AE1-B996-4040-B3B1-3B9ED0CFF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20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8BABA-26D5-4EC6-858A-1FA464ED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952FF3-70C3-4F46-BE0F-40D86ADAA7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6361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AA159-4C4B-46E6-B28F-7021E8E6C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F396F-0E85-41F7-8160-A5BA801C2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824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C9538-33FB-4867-9887-F00E4EF4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7BA213-1A73-4C95-853B-07C9C58204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9621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07A60-A4BE-45DC-B922-68F16EB55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99FAF-69DE-4B32-B7FA-BCFE659C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162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D0017-DE83-4E3A-B4C0-A27A8CA0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9EFC02-D14C-465B-AB5D-56DAC4888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3871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7E3AA-E382-4733-A211-AF8263546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B0BAA-3A69-43C4-BD4E-A625B44CD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46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32479-E62B-4708-B0C7-31922B3DF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D53577-33F0-480D-AFE2-07A0750482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2288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83B6D-E0B5-48A7-95C7-3B50587C6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23DBD-8B38-4790-9CD7-987725887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026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AE543-E8B7-4529-BF8C-D2AF9D2F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31694D-DB28-4689-BA87-21D1D9CA59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815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591E8-2D36-44F7-BC32-D2E24651C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E7641-F286-460B-AE3C-D8BD4CD4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1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CAEE-4BCB-449D-894F-870B7B33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94FBEE-CF4D-4D40-841E-828C988C4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7142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48663-06C0-4D16-A90D-5F1A0FC06B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7DEA-074B-436C-8893-42EEB3BE8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88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12136-79D0-46A6-A96A-BAFDF8F13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0A6BDB-99D2-4AC1-A3F0-A8E41283AF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7556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5EE9C-1F77-4EB2-8222-029166969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844A7-E2E8-46B6-B4B2-631C51E05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501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95C7-774B-4F91-94B3-98319479D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AFEAC4-52FD-4FDB-BACE-FD58099C24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3170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A6E2B-E0F7-4226-A896-5533BF033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A3933-6696-43CA-878B-6D5B5AF60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666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A3AD6-4870-4835-9826-B6E81F1D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56328-FB1F-429E-90B2-A786FC698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225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49749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264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7617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173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756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157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@CaroStanley - 2018-01-16 19:29:06</a:t>
                      </a:r>
                      <a:r>
                        <a:rPr lang="es-ES" sz="1000"/>
                        <a:t>
Reunión de seguimiento con el Presidente. https://t.co/F4rxeHCsLr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65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@CaroStanley - 2018-01-30 13:29:01</a:t>
                      </a:r>
                      <a:r>
                        <a:rPr lang="es-ES" sz="1000"/>
                        <a:t>
Reunión de gabinete en #CasaRosada https://t.co/bytEc1odq8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262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9CDFC-810B-4D0D-9C3A-AFD917BCD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70132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98D9C-F195-4463-870C-690A966A0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914F77-0680-4F60-9FF1-46BDE340AE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5385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F3200-CAFC-4593-B81F-E34ED5C6F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3608D-BF14-4603-982E-5C0949B3E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80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40BF-7DB5-4D99-BE4B-75570D60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463518-DB7F-4FD5-8F95-489BCCFA5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7070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879244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4829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287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614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61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@juantignanelli - 2018-01-29 18:45:49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Suponemos que la Gobernadora @mariuvidal ya le pidió la renuncia a su ministro @fedesalvai (esposo de @CaroStanley)… https://t.co/bhrAXdfOyP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3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 - 2018-01-10 01:04:39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te parece que se siga financiando a la organización social de Grabois? @mauriciomacri @elisacarrio @CaroStanley… https://t.co/SIonRQDMsn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75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@wyndypinrod - 2018-01-31 13:35:55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Seguiré pidiendo para una pronta solución a lo de tu hermana,vamos familia ayudemos @CaroStanley @MinDesarrolloBA . https://t.co/rWeaFSbyr4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2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@HernanCapurro - 2018-01-17 14:06:23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@juanjo_castro @JorgeTriaca @mauriciomacri @CaroStanley @marquitospena Tanta impunidad tiene este gobierno de… https://t.co/DdP2qyzP73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64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@pulsionparcial - 2018-01-19 13:17:43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@CaroStanley, se lo puede ayudar al amigo @nelsonsanabri14. Supongo que sí, 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91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 - 2018-01-08 19:19:30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Basta de financiar a estos delincuentes! INDIGNANTE totalmente! @mauriciomacri @elisacarrio @CaroStanley… https://t.co/CJqpzdtIPK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20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@maxxxz70 - 2018-01-22 01:52:03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@Lubertino @nelsonsanabri14 @CaroStanley @mariuvidal @mauriciomacri @gabimichetti @discapacidadlp @ACCESOYA… https://t.co/aaSrF1MBEh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9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7A9F9-795A-42AE-B242-7FDFCF0E8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94854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1565-221D-43B6-8BAD-0A7934614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159AC4-3D26-46C8-A544-1885BB0BF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4035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674605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46043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178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386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41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@dalobarce - 2018-01-27 23:44:04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Pobre criatura, necesita URGENTE q la trasladen al GARRAHAN
@gracielaocana @CaroStanley @fargosi @salvinamusica… https://t.co/5EgEJtPPtF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6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@fargosi - 2018-01-22 10:51:43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Seguramente con todos los miles problemas masivos que tienen @gabimichetti @CaroStanley o @mariuvidal , su equipo n… https://t.co/CYEAFQqP9A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69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@Jaquelina_03 - 2018-01-31 21:29:04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Voy a seguir hasta que alguien le pueda dar una solución. @CaroStanley @MinDesarrolloBA @AbelPintos @wyndypinrod https://t.co/kZw3ayOZl6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5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@nelsonsanabri14 - 2018-01-21 15:01:52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sra ministra por favor yo necesito hablar con usted, NO con su equipo. RT https://t.co/fdU1KO9n3y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1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@AIglesias2015 - 2018-01-11 03:30:55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verdad ya estamos saturados @CaroStanley eso no era lo que votamos https://t.co/CXvUajGzvx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79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@PaolaPa05 - 2018-01-25 23:52:09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favor @CaroStanley confiamos en que podes ayudar a Nelson!!! https://t.co/7p0vpexmMP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18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@labartaf - 2018-01-22 01:26:37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 intermediarios @CaroStanley https://t.co/cSIKckWj0T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478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BEF36-C7D9-4110-A55F-D32A07905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85753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49B40-4345-48D1-A096-4B450A305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FCE88-A8F6-49C0-A0E2-F266F7E60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3213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446535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2587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767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51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0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 - 2018-01-27 17:27:10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vayan x mas!!!! @CaroStanley @mauriciomacri @Nicolas_Massot @marquitospena @frigeriorogelio @luispetri… https://t.co/kkSlIqSNSm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15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 - 2018-01-13 00:19:26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@horaciorlarreta @diegosantilli @FelipeMiguelBA @mauriciomacri @cambiemos @CaroStanley @Migraciones_AR realmente 1… https://t.co/t1aUKXueQx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8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@pulsionparcial - 2018-01-21 21:39:09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amigo @nelsonsanabri14, qué locura todo. Tirale un centro @CaroStanley.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45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@Kouk1424 - 2018-01-11 20:04:47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Acabo de escuchar q Monteros UOCRA, cobraba un "plan social"!!! Estoy q ardo!!! Por favor, revise a quienes mantenemos!! @CaroStanley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68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@PignataReload - 2018-01-24 20:49:30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@CaroStanley 
RAJÁ YA LA MONADA DE AHÍ. 
#Bala y #Fuego al pardaje reinante.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0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@gebanzas - 2018-01-28 21:01:31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@gabimichetti URGENTE señoras Gracias https://t.co/AsDwjkjw6Z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89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12BDD-7FDD-4A00-9ADB-85552EA52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16185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59D3-5856-4275-ADDC-C30C4C6D6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565A8-7C02-4ED7-B7F7-2E75FB433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856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5701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14104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425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(404)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57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@NandociNancy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45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@segunpasan2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81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@elesacol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63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@Superalitita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16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@cris_brrza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31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@nelsonsanabri14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09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@DarkPunisher00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6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@Maria_e_pt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57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@vivalatoronja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575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30889-6E0A-456E-95E7-87982F020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93577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8507D-6B77-4C5B-B17D-8727EB95F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B0EBE8-D6B5-4D23-80B9-78FD021877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116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52718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770337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6528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19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@lucena_chimi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25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@AzucenaMaceira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89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@NormaBeatrizMu5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25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@4101Olga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05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@IloveRA25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64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@gteresitasv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08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@mariposadefurgo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32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@paulbledel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73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@marcelazadoff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17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@dalobarce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446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F5A3A-0E26-4D09-8750-38AE533D8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36421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3A0C9-9AA8-4F7D-986C-C66DE4935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5AD352-A5FB-4CE4-A234-B8FDBC886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9315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054CD-85A2-4295-A391-36495623F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2A826-A204-4875-A364-5BB6AB39E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008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E55A7-7F7A-4974-8849-18D6C8947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9A76A-66E4-4969-B740-BE3DEC778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8112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29261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7719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433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391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1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@martinzmercedes - 2018-01-31 15:10:50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 ¿Cuando controla la plata nuestra que le regala a los extranjeros ?  Sacan las tarjetas y no dan de b… https://t.co/RgweVOyWYF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95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@wyndypinrod - 2018-01-31 03:04:32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 Puede usted mirar este caso y firmar por Dios? https://t.co/SeNRk9iaZs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87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@marita_quiroz - 2018-01-30 21:56:31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Buenas tardes sra MInistra que se hace con esto ?? los niños quedan desamparados y a la buena de dios,,https://t.co/BJg6ohT0xZ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08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@Gonzalo_1729 - 2018-01-29 22:51:34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Alguno sabe si van a rajar a Piter Robledo ? O va a seguir currando con el trabajo a dónde debería mandar gente @CaroStanley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69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@tipstonga - 2018-01-29 03:05:36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planes los otorgan/distribuyen organizaciones políticas ¿que puede salir mal? cc @CaroStanley https://t.co/n1NcUW5ecj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13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@mabe_tt - 2018-01-28 17:54:36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Sra. @CaroStanley, Favor podría enviar a alguien que revise la situación de Miguel y en qué podemos ayudarlo? https://t.co/YIpXeLC3tS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65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@chechenkaia - 2018-01-28 14:30:52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ESTAS AL TANTO DEL CASO DE #KIKI?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197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CFB47-6332-46F2-B5DF-EE4A6349E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124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E37ED-8C6E-430B-AD76-FB41DC46B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9D3C9-C739-4538-9584-8A9440B235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772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892495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7805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4317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780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6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@sergiobojosian - 2018-01-28 00:32:54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podemos dar una mano con esto, o derivarlo a quien corresponda???! Gracias https://t.co/9fse14g12f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73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@pinksfun - 2018-01-27 22:30:05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 se que es provincial,pero no se puede ayudar? https://t.co/pQTmlZSpTS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60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@nachitoabril11 - 2018-01-26 22:14:21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 se quedaron sin comida, sin tintura y sin esmalte. Hasta cuándo está vagancia?  Los punteros son los… https://t.co/9fgOc1kd4j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48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9D0F4-B6BD-46AF-BB76-A667B0B05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64479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944</Words>
  <Application>Microsoft Office PowerPoint</Application>
  <PresentationFormat>On-screen Show (4:3)</PresentationFormat>
  <Paragraphs>308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2018-02-01T09:13:40Z</dcterms:created>
  <dcterms:modified xsi:type="dcterms:W3CDTF">2018-02-01T09:14:20Z</dcterms:modified>
</cp:coreProperties>
</file>