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F-415D-A073-92F9D5F3B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005352"/>
        <c:axId val="296001416"/>
      </c:radarChart>
      <c:catAx>
        <c:axId val="29600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1416"/>
        <c:crosses val="autoZero"/>
        <c:auto val="1"/>
        <c:lblAlgn val="ctr"/>
        <c:lblOffset val="100"/>
        <c:noMultiLvlLbl val="0"/>
      </c:catAx>
      <c:valAx>
        <c:axId val="29600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13196</c:v>
                </c:pt>
                <c:pt idx="1">
                  <c:v>13204</c:v>
                </c:pt>
                <c:pt idx="2">
                  <c:v>13209</c:v>
                </c:pt>
                <c:pt idx="3">
                  <c:v>13205</c:v>
                </c:pt>
                <c:pt idx="4">
                  <c:v>13220</c:v>
                </c:pt>
                <c:pt idx="5">
                  <c:v>13223</c:v>
                </c:pt>
                <c:pt idx="6">
                  <c:v>13227</c:v>
                </c:pt>
                <c:pt idx="7">
                  <c:v>13232</c:v>
                </c:pt>
                <c:pt idx="8">
                  <c:v>13233</c:v>
                </c:pt>
                <c:pt idx="9">
                  <c:v>13241</c:v>
                </c:pt>
                <c:pt idx="10">
                  <c:v>13252</c:v>
                </c:pt>
                <c:pt idx="11">
                  <c:v>13251</c:v>
                </c:pt>
                <c:pt idx="12">
                  <c:v>13250</c:v>
                </c:pt>
                <c:pt idx="13">
                  <c:v>13253</c:v>
                </c:pt>
                <c:pt idx="14">
                  <c:v>13251</c:v>
                </c:pt>
                <c:pt idx="15">
                  <c:v>13252</c:v>
                </c:pt>
                <c:pt idx="16">
                  <c:v>13255</c:v>
                </c:pt>
                <c:pt idx="17">
                  <c:v>13253</c:v>
                </c:pt>
                <c:pt idx="18">
                  <c:v>13257</c:v>
                </c:pt>
                <c:pt idx="19">
                  <c:v>13263</c:v>
                </c:pt>
                <c:pt idx="20">
                  <c:v>13262</c:v>
                </c:pt>
                <c:pt idx="21">
                  <c:v>13262</c:v>
                </c:pt>
                <c:pt idx="22">
                  <c:v>13258</c:v>
                </c:pt>
                <c:pt idx="23">
                  <c:v>13262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7D-4BAB-989D-5DAF213F2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99776"/>
        <c:axId val="296000760"/>
      </c:lineChart>
      <c:dateAx>
        <c:axId val="29599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0760"/>
        <c:crosses val="autoZero"/>
        <c:auto val="1"/>
        <c:lblOffset val="100"/>
        <c:baseTimeUnit val="days"/>
      </c:dateAx>
      <c:valAx>
        <c:axId val="29600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9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-4</c:v>
                </c:pt>
                <c:pt idx="4">
                  <c:v>15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1</c:v>
                </c:pt>
                <c:pt idx="9">
                  <c:v>8</c:v>
                </c:pt>
                <c:pt idx="10">
                  <c:v>11</c:v>
                </c:pt>
                <c:pt idx="11">
                  <c:v>-1</c:v>
                </c:pt>
                <c:pt idx="12">
                  <c:v>-1</c:v>
                </c:pt>
                <c:pt idx="13">
                  <c:v>3</c:v>
                </c:pt>
                <c:pt idx="14">
                  <c:v>-2</c:v>
                </c:pt>
                <c:pt idx="15">
                  <c:v>1</c:v>
                </c:pt>
                <c:pt idx="16">
                  <c:v>3</c:v>
                </c:pt>
                <c:pt idx="17">
                  <c:v>-2</c:v>
                </c:pt>
                <c:pt idx="18">
                  <c:v>4</c:v>
                </c:pt>
                <c:pt idx="19">
                  <c:v>6</c:v>
                </c:pt>
                <c:pt idx="20">
                  <c:v>-1</c:v>
                </c:pt>
                <c:pt idx="21">
                  <c:v>0</c:v>
                </c:pt>
                <c:pt idx="22">
                  <c:v>-4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50-45E4-B1F2-60E389F2B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91528"/>
        <c:axId val="299396776"/>
      </c:lineChart>
      <c:dateAx>
        <c:axId val="299391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96776"/>
        <c:crosses val="autoZero"/>
        <c:auto val="1"/>
        <c:lblOffset val="100"/>
        <c:baseTimeUnit val="days"/>
      </c:dateAx>
      <c:valAx>
        <c:axId val="29939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9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CC-4C9D-87C4-B30EF1FB5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394152"/>
        <c:axId val="299392184"/>
      </c:barChart>
      <c:catAx>
        <c:axId val="29939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92184"/>
        <c:crosses val="autoZero"/>
        <c:auto val="1"/>
        <c:lblAlgn val="ctr"/>
        <c:lblOffset val="100"/>
        <c:noMultiLvlLbl val="0"/>
      </c:catAx>
      <c:valAx>
        <c:axId val="29939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9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8-4AC8-BB12-74BE57C92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01696"/>
        <c:axId val="299398088"/>
      </c:lineChart>
      <c:dateAx>
        <c:axId val="29940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98088"/>
        <c:crosses val="autoZero"/>
        <c:auto val="1"/>
        <c:lblOffset val="100"/>
        <c:baseTimeUnit val="days"/>
      </c:dateAx>
      <c:valAx>
        <c:axId val="29939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0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CB-4C6A-A04C-0AE7D79D6E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CB-4C6A-A04C-0AE7D79D6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605848"/>
        <c:axId val="296605520"/>
      </c:barChart>
      <c:catAx>
        <c:axId val="29660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05520"/>
        <c:crosses val="autoZero"/>
        <c:auto val="1"/>
        <c:lblAlgn val="ctr"/>
        <c:lblOffset val="100"/>
        <c:noMultiLvlLbl val="0"/>
      </c:catAx>
      <c:valAx>
        <c:axId val="29660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0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98-A9D8-B6D07FE33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35328"/>
        <c:axId val="216082016"/>
      </c:barChart>
      <c:catAx>
        <c:axId val="29323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082016"/>
        <c:crosses val="autoZero"/>
        <c:auto val="1"/>
        <c:lblAlgn val="ctr"/>
        <c:lblOffset val="100"/>
        <c:noMultiLvlLbl val="0"/>
      </c:catAx>
      <c:valAx>
        <c:axId val="2160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0.85670370650339001</c:v>
                </c:pt>
                <c:pt idx="2">
                  <c:v>0.51402222390203001</c:v>
                </c:pt>
                <c:pt idx="3">
                  <c:v>0.80126993725905005</c:v>
                </c:pt>
                <c:pt idx="4">
                  <c:v>0.52914052460503003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05-42B9-9604-A452D0FBE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563648"/>
        <c:axId val="219563976"/>
      </c:barChart>
      <c:catAx>
        <c:axId val="21956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63976"/>
        <c:crosses val="autoZero"/>
        <c:auto val="1"/>
        <c:lblAlgn val="ctr"/>
        <c:lblOffset val="100"/>
        <c:noMultiLvlLbl val="0"/>
      </c:catAx>
      <c:valAx>
        <c:axId val="21956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6B-43A9-A3BC-C91BB8A9D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559056"/>
        <c:axId val="219556432"/>
      </c:lineChart>
      <c:catAx>
        <c:axId val="21955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56432"/>
        <c:crosses val="autoZero"/>
        <c:auto val="1"/>
        <c:lblAlgn val="ctr"/>
        <c:lblOffset val="100"/>
        <c:noMultiLvlLbl val="0"/>
      </c:catAx>
      <c:valAx>
        <c:axId val="21955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5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1.0204852974526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0.82394738831354997</c:v>
                </c:pt>
                <c:pt idx="19">
                  <c:v>0</c:v>
                </c:pt>
                <c:pt idx="20">
                  <c:v>0.34772091616902001</c:v>
                </c:pt>
                <c:pt idx="21">
                  <c:v>0.74457630962279997</c:v>
                </c:pt>
                <c:pt idx="22">
                  <c:v>0.58961372741703999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10-4C5F-A401-66A0D5DC2A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550528"/>
        <c:axId val="219555776"/>
      </c:lineChart>
      <c:catAx>
        <c:axId val="21955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55776"/>
        <c:crosses val="autoZero"/>
        <c:auto val="1"/>
        <c:lblAlgn val="ctr"/>
        <c:lblOffset val="100"/>
        <c:noMultiLvlLbl val="0"/>
      </c:catAx>
      <c:valAx>
        <c:axId val="21955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5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11</c:v>
                </c:pt>
                <c:pt idx="2">
                  <c:v>15</c:v>
                </c:pt>
                <c:pt idx="3">
                  <c:v>10</c:v>
                </c:pt>
                <c:pt idx="4">
                  <c:v>5</c:v>
                </c:pt>
                <c:pt idx="5">
                  <c:v>1</c:v>
                </c:pt>
                <c:pt idx="6">
                  <c:v>4</c:v>
                </c:pt>
                <c:pt idx="7">
                  <c:v>15</c:v>
                </c:pt>
                <c:pt idx="8">
                  <c:v>5</c:v>
                </c:pt>
                <c:pt idx="9">
                  <c:v>10</c:v>
                </c:pt>
                <c:pt idx="10">
                  <c:v>7</c:v>
                </c:pt>
                <c:pt idx="11">
                  <c:v>10</c:v>
                </c:pt>
                <c:pt idx="12">
                  <c:v>9</c:v>
                </c:pt>
                <c:pt idx="13">
                  <c:v>7</c:v>
                </c:pt>
                <c:pt idx="14">
                  <c:v>2</c:v>
                </c:pt>
                <c:pt idx="15">
                  <c:v>3</c:v>
                </c:pt>
                <c:pt idx="16">
                  <c:v>25</c:v>
                </c:pt>
                <c:pt idx="17">
                  <c:v>9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13</c:v>
                </c:pt>
                <c:pt idx="23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B6-47A8-B3AB-1FC4879CC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15808"/>
        <c:axId val="306721056"/>
      </c:lineChart>
      <c:dateAx>
        <c:axId val="30671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1056"/>
        <c:crosses val="autoZero"/>
        <c:auto val="1"/>
        <c:lblOffset val="100"/>
        <c:baseTimeUnit val="days"/>
      </c:dateAx>
      <c:valAx>
        <c:axId val="30672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1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4-4933-B240-44B0E10DB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47256"/>
        <c:axId val="395448568"/>
      </c:barChart>
      <c:catAx>
        <c:axId val="39544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48568"/>
        <c:crosses val="autoZero"/>
        <c:auto val="1"/>
        <c:lblAlgn val="ctr"/>
        <c:lblOffset val="100"/>
        <c:noMultiLvlLbl val="0"/>
      </c:catAx>
      <c:valAx>
        <c:axId val="3954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4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2C0F-CE80-41CC-99D9-47BE9CBD7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E0DE73-F07E-4A2F-9B87-A1D58A43E8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38582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7CE40-FCEA-4466-BAFC-4C81B069D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3B0526-A8BD-4BC5-927A-47F6962BD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6864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51840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118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785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61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219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6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13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224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84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493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645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559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33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741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72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@juancurutchet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56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2522E-3F3F-4C8E-AF60-277A736B0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6008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824FD-9271-48F5-A63A-6109BD70C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855127-7A64-42F7-B654-C44D449338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979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7F5E9-857B-479C-99D5-F453AB619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B7F1E-2666-493F-BF67-9946A128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6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0457-9D02-4407-B50C-86FC8E81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BEDAA-4985-494C-AB8D-E9CD1F0B8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98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0886F-AE62-49FD-9AEA-FA133583D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602FD-3748-4DC9-B631-E290CB83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F91F-6B3C-4BDC-A404-17DF79D9E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DE453F-A097-4F21-93E7-666EC45B21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604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0AC71-8AB6-4965-8986-D3E84DC07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FBFD1-3DCD-4C10-AF10-B66E5FC4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3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831DB-1987-4095-9E95-22E2ADDEA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E8563-9B4A-47D9-9C95-E7E7447107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9754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B42B7-AB88-4EE6-B233-4B184CC0C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8CF98-5A60-4580-9583-3AF3E3D46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228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A29FD-118E-4C5E-AAB6-1BE659F9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80BBC-0CCC-4B89-9904-59F05EEC1D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3386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2790D-D514-4D31-9E05-3BF596D75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BCCC8-02B9-4D24-AF06-211E8093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148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F9ABF-9C5A-447F-B7B0-7375631F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A6ADF-B38A-44B5-B7C5-19D5C542B2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924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AFC1A-BC6D-4B27-8C0B-EB45B2BD3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E582A-250F-4326-89C9-85D026F7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034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66735-1185-404A-9280-6DC49BE9C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31F18-B2EA-479C-A713-88A5EB50B6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67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E9710-BAF4-41C8-8862-DEDBBCC1E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D7CB-F5E0-43A3-A4A6-0349D922F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218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7047-80C8-4ADD-B336-087AFD0A4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FF88AE-98F5-48A8-A737-239399245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942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50A12-489E-42AE-ADF0-908F463A7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8CCEC-22BD-4B75-A376-C9BF36A7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918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D695-E422-4554-A43E-D0C4299F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0D684A-2C5A-44A2-A01C-F6B611BAF9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025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DEBCF-0C1A-45DD-B576-6D94F257D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B0A6F-A4DA-4872-BC5C-35E42CBDE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641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BD41-F515-4D53-8019-E1A4DAAFB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1EF40-A135-4D18-876C-1D9C15262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3255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B45E3-13D1-4957-9091-46FBB0B2D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B9ABF-DBB0-4FE4-AB24-AFD2F114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64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3E31-2285-4A66-BFDC-A51D52A20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25944-3B22-4921-AA75-A3DC79E73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340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1361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665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2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931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466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67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9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- 2018-01-26 23:44:06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@GuillermoLipera: Ya somos más de 24.000. Necesitamos tu ayuda para Que Zaffaroni sea removido del cargo en la Corte Interamericana de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0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- 2018-01-09 21:04:49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Acordamos con el ministro @frigeriorogelio la incorporación del @bancoprovincia al PROCREAR Joven. Otro paso para que cada día más argentinos puedan acceder al sueño de la casa propia.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00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- 2018-01-09 00:41:31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Cerramos 2017 con 10.902 créditos hipotecarios. Son casi 11.000 familias que el año pasado cumplieron su sueño de pasar de inquilinos a propietarios. #créditoshipotecarios https://t.co/xnfbYRe0XC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82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- 2018-01-17 18:19:55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Superamos los 100 mil préstamos en la modalidad UVA, entre 
hipotecarios, TU auto y TU moto: tres instrumentos de financiación que revolucionaron el mercado crediticio. @bancoprovincia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5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- 2018-01-11 18:14:34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Visitamos la Fundación San José Providente, un ejemplo de inclusión que da apoyo escolar, alimentos y salida laboral a los jóvenes de José C. Paz. https://t.co/k77gTav55d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877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EDC0B-EAAC-4B0D-A974-F56752AD5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66036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0C61-CEC8-4426-9161-26D921FA1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754B96-EB2E-4F17-9DC1-DDAC06490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996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86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672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320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872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505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62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4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- 2018-01-23 22:34:48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Invertimos 42 millones de pesos en la renovación de la flota de camiones de caudales de @bancoprovincia. En una primera etapa adquirimos 21 unidades. Los nuevos blindados trabajan con una mayor autonomía y permitirán brindar mayor seguridad. https://t.co/LuN8RcKZzX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40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- 2018-01-19 20:37:06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Visité al Padre Rodrigo en el Centro Comunitario Virgen de Asunción, un lugar de contención, recreación y formación para la comunidad del barrio Carlos Gardel #Moron https://t.co/yioNSlSdIv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- 2018-01-10 21:16:32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Recorrí la planta de Postres Balcarce, un clásico de #mardelplata. Con el @bancoprovincia seguimos apoyando a las pymes bonaerenses. https://t.co/t0Lb88Q7c6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45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- 2018-01-10 20:30:59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minutos en vivo con @alfleuco en @radiomitre.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425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7F7DC-B248-4AB3-BFD3-575BA1601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99933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A5C32-44ED-4247-98EA-DF290B6A7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DB2577-0FED-447B-8F03-B6B983D21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618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AC76E-BA4C-471B-A51E-ABAEA1AC2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43ABC-5192-4437-A743-6F8E9B4AD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84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DD390-BD9B-47CF-A9C0-42F9E16BE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A02F9-5FF1-4E81-9F71-CFC63D286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667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802682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3269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56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4710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3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- 2018-01-10 17:23:15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#BancoProvinciaPilar. Sin numeros y empleados las colas continuan en el hermoso Banco refaccionado @juancurutchet… https://t.co/Q9aLL92X86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98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@Veronfernando - 2018-01-25 01:19:52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Basta de ñoquis en @bancoprovincia, @juancurutchet!
RT @bachfede @moyanito8 @Ezecarissimo1 https://t.co/77X3bi8FWj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5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- 2018-01-14 18:18:48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MAGISTRAL!!!! IMPRESCINDIBLE LECTURA: @juancurutchet José Sebreli: "Si se pierde esta oportunidad, vuelve seguro el… https://t.co/7K2sp9dufm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35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@Veronfernando - 2018-01-25 12:50:49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#InformaciónOficial: carta documento a @juancurutchet, los directores del @bancoprovincia y Alonso (gerente general… https://t.co/hmro0v5U4R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26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@MasaCrit_bpba - 2018-01-31 00:31:32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Gobernadora #MaríaEugeniaVidal, presidente @juancurutchet: en @bancoprovincia, no les tenemos miedo!!!
Este 01/02… https://t.co/Ubept9wQ2c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6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@nestorhu - 2018-01-25 20:58:30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@lucascrear @gladys_gonzalez @BAProvincia @IVBsAs @mariuvidal @juancurutchet @gmontenegro_ok @SalvadorPBA… https://t.co/0Vsf65zwqb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44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A4554-A441-4F8C-AC17-F5FF82E25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05681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C4B9-F41E-44A9-8243-A093DDF4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C7B9CD-A124-4B65-837B-24354CC15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65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672919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164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42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701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- 2018-01-18 02:20:00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del @bancoprovincia @juancurutchet celebró que la entidad bonaerense ya otorgó más de 100 mil crédito… https://t.co/5YJVFyHEmT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1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 - 2018-01-31 18:55:03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#Bancarios #BancariosEnLucha #BaproEnLucha #LaPlata #ParamosTodos @mariuvidal @juancurutchet https://t.co/O6AXb1XMRF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67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 - 2018-01-30 12:53:48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@GuillermoLipera @juancurutchet @ChangeorgAR Basura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78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- 2018-01-10 20:09:11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muy mala atención en Banco Provincia de Pilar,  de 7 cajas atienden 3 y el tesorero es un irrespetuoso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 - 2018-01-30 12:55:50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@juancurutchet Genia total!!!!!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0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 - 2018-01-30 12:30:21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@bancoprovincia Que buenoo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@Gustavo46027887 - 2018-01-24 15:32:56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@bancoprovincia Excelente solución al déficit habitacional felicitaciones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5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@carobiquard - 2018-01-15 11:38:10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@RicarTejerina @FnaArgentina @dievalen @juancurutchet Primera etapa en marcha!!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15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07B2-7516-4DCA-9D7E-B518DC04A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92976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2E1A-7ED8-4CB4-8BEC-735643D4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468A6-13DD-4A58-ACA1-D1FC5BA49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59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877015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8779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993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818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71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- 2018-01-14 17:03:05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@martintetaz @RCachanosky @jlespert La inflación, el gran karma argentino: con qué ganamos y perdimo… https://t.co/Lumdo4kAs6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38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@Gustavo46027887 - 2018-01-24 15:35:45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@bancoprovincia Es así una revolución del crédito hipotecario impensado hace un corto plazo ahora im… https://t.co/eCSf7TrhpM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1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 - 2018-01-30 11:39:28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@EzequielPazos @fundacionbapro Que capooo!!! Soy la hija de Alfredo el sastre!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66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 - 2018-01-30 11:43:00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@EzequielPazos @fundacionbapro Felicitaciones!!!?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23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@BarbaraNewsss - 2018-01-31 11:29:25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#MiRecuerdo Serán fliares @juancurutchet y el Intendente de Marcos Paz Ricardo Curutchet.
#EsPregunta 
.@mariuvidal… https://t.co/Dn5pf35jjN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1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@Pechelo2 - 2018-01-20 11:40:17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@LeaUgartemendia @juancurutchet @fundacionbapro @rctagliaferro @Claudio_Faro @MoronGobierno @medinaceli @CABarcelo… https://t.co/Dl9PD8sKz0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38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748B5-A78C-4E38-9ED2-7A8EFC9AF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56024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FB369-6CE7-4705-A3AF-001AA7052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B3800-6E17-406F-9FC4-D0E4619E9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294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703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55459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7498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7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9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@soyyarena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8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6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@Rit333Rit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4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@bpintelos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56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4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@Gustavo46027887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26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@wthijo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15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@normasu_fa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57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@dlarriera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83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BF5E6-512A-4C57-9CCB-DA9134F2F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83506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1CC97-E672-48E7-8166-4169AFBC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649AB-64EF-4360-A54E-B601A8D1E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972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84538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5927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321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8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@facundomp1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01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@EMIPATOALVAREZ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0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@sabinaprado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82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@Moipilar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17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@Ezecarissimo1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69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@EzequielPazos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8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4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@LelainaSmith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11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@ArgentinaSoy1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4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@LUISHUMBERTOGO2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45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BC8DC-6921-4D4C-8C10-ACF2B52FD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31069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B7554-5C11-42E5-BF64-6749D94BF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ED7C4-E9E8-498E-A996-3CB53FD01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1309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4337D-982F-4D5D-8B42-334B62BEE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C20BD-6A20-40C7-9403-E9DC4721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892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854</Words>
  <Application>Microsoft Office PowerPoint</Application>
  <PresentationFormat>On-screen Show (4:3)</PresentationFormat>
  <Paragraphs>306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2018-02-01T09:11:58Z</dcterms:created>
  <dcterms:modified xsi:type="dcterms:W3CDTF">2018-02-01T09:12:36Z</dcterms:modified>
</cp:coreProperties>
</file>