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BF-459E-B680-841A897DC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705920"/>
        <c:axId val="280707232"/>
      </c:radarChart>
      <c:catAx>
        <c:axId val="2807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7232"/>
        <c:crosses val="autoZero"/>
        <c:auto val="1"/>
        <c:lblAlgn val="ctr"/>
        <c:lblOffset val="100"/>
        <c:noMultiLvlLbl val="0"/>
      </c:catAx>
      <c:valAx>
        <c:axId val="28070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13196</c:v>
                </c:pt>
                <c:pt idx="1">
                  <c:v>13204</c:v>
                </c:pt>
                <c:pt idx="2">
                  <c:v>13209</c:v>
                </c:pt>
                <c:pt idx="3">
                  <c:v>13205</c:v>
                </c:pt>
                <c:pt idx="4">
                  <c:v>13220</c:v>
                </c:pt>
                <c:pt idx="5">
                  <c:v>13223</c:v>
                </c:pt>
                <c:pt idx="6">
                  <c:v>13227</c:v>
                </c:pt>
                <c:pt idx="7">
                  <c:v>13232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F-438A-A371-9DAD76A05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275424"/>
        <c:axId val="206277064"/>
      </c:lineChart>
      <c:dateAx>
        <c:axId val="20627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77064"/>
        <c:crosses val="autoZero"/>
        <c:auto val="1"/>
        <c:lblOffset val="100"/>
        <c:baseTimeUnit val="days"/>
      </c:dateAx>
      <c:valAx>
        <c:axId val="20627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7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-4</c:v>
                </c:pt>
                <c:pt idx="4">
                  <c:v>15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A4-49CA-A87E-A96BD47E5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238440"/>
        <c:axId val="288235160"/>
      </c:lineChart>
      <c:dateAx>
        <c:axId val="28823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35160"/>
        <c:crosses val="autoZero"/>
        <c:auto val="1"/>
        <c:lblOffset val="100"/>
        <c:baseTimeUnit val="days"/>
      </c:dateAx>
      <c:valAx>
        <c:axId val="28823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3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-4</c:v>
                </c:pt>
                <c:pt idx="4">
                  <c:v>15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D-4E04-A970-911A2D2E5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236800"/>
        <c:axId val="288238112"/>
      </c:barChart>
      <c:catAx>
        <c:axId val="28823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38112"/>
        <c:crosses val="autoZero"/>
        <c:auto val="1"/>
        <c:lblAlgn val="ctr"/>
        <c:lblOffset val="100"/>
        <c:noMultiLvlLbl val="0"/>
      </c:catAx>
      <c:valAx>
        <c:axId val="28823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3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71-4EE4-9DE4-D6C915F2F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19456"/>
        <c:axId val="286022408"/>
      </c:lineChart>
      <c:dateAx>
        <c:axId val="286019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22408"/>
        <c:crosses val="autoZero"/>
        <c:auto val="1"/>
        <c:lblOffset val="100"/>
        <c:baseTimeUnit val="days"/>
      </c:dateAx>
      <c:valAx>
        <c:axId val="28602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5-40F4-A11A-82B3F8A408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@juancurutchet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A5-40F4-A11A-82B3F8A40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021096"/>
        <c:axId val="286022080"/>
      </c:barChart>
      <c:catAx>
        <c:axId val="28602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22080"/>
        <c:crosses val="autoZero"/>
        <c:auto val="1"/>
        <c:lblAlgn val="ctr"/>
        <c:lblOffset val="100"/>
        <c:noMultiLvlLbl val="0"/>
      </c:catAx>
      <c:valAx>
        <c:axId val="28602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2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C-4BC6-9D62-DC193E7B1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10600"/>
        <c:axId val="286007320"/>
      </c:barChart>
      <c:catAx>
        <c:axId val="28601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07320"/>
        <c:crosses val="autoZero"/>
        <c:auto val="1"/>
        <c:lblAlgn val="ctr"/>
        <c:lblOffset val="100"/>
        <c:noMultiLvlLbl val="0"/>
      </c:catAx>
      <c:valAx>
        <c:axId val="28600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0.97623732405024999</c:v>
                </c:pt>
                <c:pt idx="2">
                  <c:v>0.33676403814137001</c:v>
                </c:pt>
                <c:pt idx="3">
                  <c:v>0.76434085061298995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A0-4202-B5BC-CC641BCFE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13880"/>
        <c:axId val="286016832"/>
      </c:barChart>
      <c:catAx>
        <c:axId val="28601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6832"/>
        <c:crosses val="autoZero"/>
        <c:auto val="1"/>
        <c:lblAlgn val="ctr"/>
        <c:lblOffset val="100"/>
        <c:noMultiLvlLbl val="0"/>
      </c:catAx>
      <c:valAx>
        <c:axId val="28601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F-4406-8C85-8702A0AA2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9709336"/>
        <c:axId val="139709992"/>
      </c:lineChart>
      <c:catAx>
        <c:axId val="13970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709992"/>
        <c:crosses val="autoZero"/>
        <c:auto val="1"/>
        <c:lblAlgn val="ctr"/>
        <c:lblOffset val="100"/>
        <c:noMultiLvlLbl val="0"/>
      </c:catAx>
      <c:valAx>
        <c:axId val="13970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70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0.99137278643863003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0.76434085061298995</c:v>
                </c:pt>
                <c:pt idx="19">
                  <c:v>0</c:v>
                </c:pt>
                <c:pt idx="20">
                  <c:v>0.16649008627213999</c:v>
                </c:pt>
                <c:pt idx="21">
                  <c:v>0.73406992583622999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5-457E-864E-88AB6967D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737344"/>
        <c:axId val="162734720"/>
      </c:lineChart>
      <c:catAx>
        <c:axId val="16273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734720"/>
        <c:crosses val="autoZero"/>
        <c:auto val="1"/>
        <c:lblAlgn val="ctr"/>
        <c:lblOffset val="100"/>
        <c:noMultiLvlLbl val="0"/>
      </c:catAx>
      <c:valAx>
        <c:axId val="1627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73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11</c:v>
                </c:pt>
                <c:pt idx="2">
                  <c:v>15</c:v>
                </c:pt>
                <c:pt idx="3">
                  <c:v>10</c:v>
                </c:pt>
                <c:pt idx="4">
                  <c:v>5</c:v>
                </c:pt>
                <c:pt idx="5">
                  <c:v>1</c:v>
                </c:pt>
                <c:pt idx="6">
                  <c:v>4</c:v>
                </c:pt>
                <c:pt idx="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79-49AC-B04B-8F72D30AD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274112"/>
        <c:axId val="289955296"/>
      </c:lineChart>
      <c:dateAx>
        <c:axId val="20627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55296"/>
        <c:crosses val="autoZero"/>
        <c:auto val="1"/>
        <c:lblOffset val="100"/>
        <c:baseTimeUnit val="days"/>
      </c:dateAx>
      <c:valAx>
        <c:axId val="28995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7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@juancurutchet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2-4618-BC9C-04AF1335C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800272"/>
        <c:axId val="376808144"/>
      </c:barChart>
      <c:catAx>
        <c:axId val="37680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8144"/>
        <c:crosses val="autoZero"/>
        <c:auto val="1"/>
        <c:lblAlgn val="ctr"/>
        <c:lblOffset val="100"/>
        <c:noMultiLvlLbl val="0"/>
      </c:catAx>
      <c:valAx>
        <c:axId val="37680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762EF-5198-4DA9-A0E9-FF26E417F3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27BC0-4225-48C9-A10F-F4BC52EAC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63253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E9EC-5666-4B43-9A20-7DD84FBF2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E3F1C-46EF-48FC-97BB-4E0CF8BE6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18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97105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860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995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463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629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73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02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343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804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439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128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020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266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388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6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@juancurutchet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16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7A0D8-6060-49E1-AB9E-61D516A12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9992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92287-ACFA-4217-9ECE-5238F0CCA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937839-5B26-4CD6-8F6A-C4E6ED9E6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7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F86C6-CB7F-44B3-B3D5-713FBCC6E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179EA-3FBB-4F25-A00B-B0B65836C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84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89D3-830F-46CB-9FB8-D6B9C911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42B8E8-F974-4DE1-A157-561E7D0C9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7084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E2CB5-DD68-49F2-B77B-316483C0D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A601E-97A8-4BEE-B7BB-C99029056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2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4F4-C191-4BAB-9AD5-EDE554EF9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2035A8-9570-423B-9DA0-5353081E49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6920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06C3D-8DEE-4CB4-8E3D-A9161291A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0A318-544B-46CA-8E04-C296D9F68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B06D-D1A9-42AB-AD13-C2547111E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48BAE3-96E6-469C-96F5-581CC7A797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28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EDBA3-D303-4552-92C2-39AD96309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FAA97-97F0-43C8-82AE-A306C004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1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28B1D-FD63-4284-9463-0733F43E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95205-300A-4480-878E-3853A8E68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97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75B1-A63E-4992-852B-FEC8F3970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E4BC6-4514-4A19-82AD-6C035A490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74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368A9-4291-43BF-B997-7E2C4F96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DFB2E-F0F7-4959-A58C-A1AA9344E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9526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86857-44EE-4C13-90BD-89A4E3656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0FFFF-03F4-46F3-AB31-084FC5F6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3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AC18-9927-40EE-83BD-39BC40C0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76E2D-BC03-4418-9A56-703F0510A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383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5CDE7-50FF-4BBB-9532-087F23BC6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8E14C-B7F5-4FE3-A4B3-3758DE2E3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0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CF0F0-8783-4BD0-968E-6C2D6A243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88585-A2BA-45EC-B1ED-24C9D8A078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694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77FE6-31AB-451C-9314-9F1E3574B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77680-9436-4EA1-9A58-DA487DE68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87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6DED-7A19-46B5-975B-D3C83AFCB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AD30E-A499-4E73-8CDF-119FC25AAD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226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AF331-A0D4-405D-BDCC-E8670AF9B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97824-7A3D-48CB-8791-299C8B26A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381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A605C-8657-490E-B9A9-C0EED1C8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285F1-C586-429B-B556-E0D50DD3C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252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43022-05FF-456F-BC8B-858238790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6B2E9-A81C-4E6F-B468-6F2CAB30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05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4E324-A3F0-4B0D-B826-E50D75FE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EE1ED0-251F-4029-BBC4-9F5769236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1353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753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91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267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372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8018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90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64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- 2018-01-09 21:04:49</a:t>
                      </a:r>
                      <a:r>
                        <a:rPr lang="es-ES" sz="1000"/>
                        <a:t>
Acordamos con el ministro @frigeriorogelio la incorporación del @bancoprovincia al PROCREAR Joven. Otro paso para que cada día más argentinos puedan acceder al sueño de la casa propia.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78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- 2018-01-09 00:41:31</a:t>
                      </a:r>
                      <a:r>
                        <a:rPr lang="es-ES" sz="1000"/>
                        <a:t>
Cerramos 2017 con 10.902 créditos hipotecarios. Son casi 11.000 familias que el año pasado cumplieron su sueño de pasar de inquilinos a propietarios. #créditoshipotecarios https://t.co/xnfbYRe0XC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71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- 2018-01-11 18:14:34</a:t>
                      </a:r>
                      <a:r>
                        <a:rPr lang="es-ES" sz="1000"/>
                        <a:t>
Visitamos la Fundación San José Providente, un ejemplo de inclusión que da apoyo escolar, alimentos y salida laboral a los jóvenes de José C. Paz. https://t.co/k77gTav55d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11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- 2018-01-10 21:16:32</a:t>
                      </a:r>
                      <a:r>
                        <a:rPr lang="es-ES" sz="1000"/>
                        <a:t>
Recorrí la planta de Postres Balcarce, un clásico de #mardelplata. Con el @bancoprovincia seguimos apoyando a las pymes bonaerenses. https://t.co/t0Lb88Q7c6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94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@juancurutchet - 2018-01-10 20:30:59</a:t>
                      </a:r>
                      <a:r>
                        <a:rPr lang="es-ES" sz="1000"/>
                        <a:t>
En minutos en vivo con @alfleuco en @radiomitre.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95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8C96D-7747-418D-ACF4-EB3240E2F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589322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5602D-A6DE-4EAD-913F-78178F48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47D28-C9D9-47F6-B37A-FCAF103C5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324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6CA43-594D-4B7A-A565-2225F8038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0C8CF-7F35-48F3-AEE5-48A3F788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93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3747E-8600-4A99-B3FD-C3CE42315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2D56B-7DEF-46A4-A14B-85D95199A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726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17996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395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93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11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0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- 2018-01-10 17:23:15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#BancoProvinciaPilar. Sin numeros y empleados las colas continuan en el hermoso Banco refaccionado @juancurutchet… https://t.co/Q9aLL92X86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16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- 2018-01-14 18:18:48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MAGISTRAL!!!! IMPRESCINDIBLE LECTURA: @juancurutchet José Sebreli: "Si se pierde esta oportunidad, vuelve seguro el… https://t.co/7K2sp9dufm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2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@carobiquard - 2018-01-15 11:38:10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@RicarTejerina @FnaArgentina @dievalen @juancurutchet Primera etapa en marcha!!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99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- 2018-01-14 17:03:05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@martintetaz @RCachanosky @jlespert La inflación, el gran karma argentino: con qué ganamos y perdimo… https://t.co/Lumdo4kAs6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0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@InesRicci - 2018-01-10 20:09:11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muy mala atención en Banco Provincia de Pilar,  de 7 cajas atienden 3 y el tesorero es un irrespetuoso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06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@FernandoMazo17 - 2018-01-14 06:03:38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@BienGarin @AgusCiarletta @CastagnaroM67 @juancurutchet @fedesalvai @SLopezMedrano @JR1SeccionBsAs @luzcamanio… https://t.co/BZl5QBSvjO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9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@pao_ludmila - 2018-01-13 17:00:23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@frigeriorogelio @bancoprovincia Buenas tardes, esto desde cuándo sería?( aún no figura como banco p… https://t.co/26SLHlsqAo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72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75710-E121-459C-B298-0E8C766E5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044336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BE24F-17C2-4523-A234-636881857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924E8-FCEA-4ADA-9208-07A96DE2C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55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816029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2351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403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743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4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@Patriciamauher - 2018-01-11 20:30:38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@EzequielPazos @fundacionbapro Ayude a la limpieza del barrio rincon tortuguitas por favor!!!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63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@yacocohen - 2018-01-11 19:19:07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@EzequielPazos @fundacionbapro Felicitaciones Juan por la gestión que estás haciendo junto al equipo de @bancoprovincia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79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@EzequielPazos - 2018-01-11 18:05:32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junto a @juancurutchet nos cuentan cómo funciona la Fundación @bancoprovincia dentro de la Fundación San José… https://t.co/CnwFY6roUS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0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@ezebisso - 2018-01-11 21:51:17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la subse acompañamos a @juancurutchet y @EzequielPazos a recorrer la Fundación “San José Providente” apadrina… https://t.co/LkVSLb6t59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9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 - 2018-01-12 18:14:32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La madre de todas las batallas - Por Daniel V. González https://t.co/cvvPioILxf vía @HBonanata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9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@Vidal_Pte_2019 - 2018-01-12 03:25:38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@deatenas07 @fabianpdk @mariuvidal @juancurutchet @bancoprovincia @BASecGeneral @MGPmardelplata @mardelplatamdp… https://t.co/1VYpfsBivB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9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@Vidal_Pte_2019 - 2018-01-12 03:27:30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@cid_samurai @fabianpdk @mariuvidal @juancurutchet @bancoprovincia @BASecGeneral @MGPmardelplata @mardelplatamdp… https://t.co/QF53RfB9GP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85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39A97-706B-4CFC-BFC6-F0B4F2F4A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237614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7ABF1-D7A2-4330-ACF3-C6351E44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DB3ED8-8F1C-450C-96A7-A66DDB759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996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346387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736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944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348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53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@Anhaylo - 2018-01-14 17:08:00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@hbonanata @juancurutchet @martintetaz @RCachanosky @jlespert La inflación comenzó con PERON, ....sin palabras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4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@DaniMirtha - 2018-01-12 15:08:42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@EzequielPazos @juancurutchet Hola Ezequiel me podes informar sobre la tarjeta que da Barrios de pie es de Desarrollo Social como dicen 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3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@Vidal_Pte_2019 - 2018-01-12 03:24:13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@deatenas07 @fabianpdk @mariuvidal @juancurutchet @bancoprovincia @BASecGeneral @MGPmardelplata @mardelplatamdp… https://t.co/niHItZRS5y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@LUISHUMBERTOGO2 - 2018-01-15 01:45:19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YA QUE VISTA la fundacion ,se hubiera dado una vuelta por CENTRO INTERDISC. RAUELA donde mi hijo es… https://t.co/wWW13rwnJy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67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@Drohobycki - 2018-01-15 20:30:03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@cabrerafran @bancoprovincia @BICE_Arg @juancurutchet @braunmi @LucioCastro_ @PMgarcia2000 @PRODUCCION_ARG comen como cerdos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9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@LelainaSmith - 2018-01-15 15:52:05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@juancurutchet nuevamente @BPResponde @bancoprovincia sucursal Temperley #SinLuz sin generador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013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29DBB-1F85-4588-A4DB-FF99314D1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68664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4AD4F-E20F-401F-BBF0-D12D9D5CC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218902-5893-489F-AB0D-65A26368C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944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80968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2271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316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0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@EzequielPazos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00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@ArgentinaSoy1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5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@dlarriera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57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@facundomp1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@sabinaprado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5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@GriseDolores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51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@wthijo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@bpintelos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4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@Vidal_Pte_2019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37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75F56-67F9-4299-B5A2-6C49A7834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01958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FBEC-DDBC-4167-A771-0598A5E2F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23DA6-6617-4807-8F1A-C378A8822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148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85998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5415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6865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0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75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@iarulopezz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58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@eugecristal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14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@abrilzapata0903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@LuliBournissen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3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@Luis19970435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03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@JuliaTo4002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2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@solediaz83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@Marisol74ay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09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@Soledad27599639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@juancurutchet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17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664AB-C6C4-42FA-AFC7-29D04823A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552996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BB61-E608-43E6-AF87-9066BCB29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DCFBE-BF8F-4E41-916A-57807B9164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04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61889-9841-482D-BF79-EEABCB404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C71F-7617-4764-9EE0-B1C83D48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068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798</Words>
  <Application>Microsoft Office PowerPoint</Application>
  <PresentationFormat>On-screen Show (4:3)</PresentationFormat>
  <Paragraphs>274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2018-01-22T12:54:42Z</dcterms:created>
  <dcterms:modified xsi:type="dcterms:W3CDTF">2018-01-22T12:55:19Z</dcterms:modified>
</cp:coreProperties>
</file>