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4D-4DF2-9178-6604F7687C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396016"/>
        <c:axId val="292393720"/>
      </c:radarChart>
      <c:catAx>
        <c:axId val="29239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93720"/>
        <c:crosses val="autoZero"/>
        <c:auto val="1"/>
        <c:lblAlgn val="ctr"/>
        <c:lblOffset val="100"/>
        <c:noMultiLvlLbl val="0"/>
      </c:catAx>
      <c:valAx>
        <c:axId val="29239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9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1415026</c:v>
                </c:pt>
                <c:pt idx="1">
                  <c:v>1415589</c:v>
                </c:pt>
                <c:pt idx="2">
                  <c:v>1415961</c:v>
                </c:pt>
                <c:pt idx="3">
                  <c:v>1416958</c:v>
                </c:pt>
                <c:pt idx="4">
                  <c:v>1417375</c:v>
                </c:pt>
                <c:pt idx="5">
                  <c:v>1416443</c:v>
                </c:pt>
                <c:pt idx="6">
                  <c:v>1416436</c:v>
                </c:pt>
                <c:pt idx="7">
                  <c:v>1416544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F5-4A82-918F-985227A0B7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5650216"/>
        <c:axId val="215650872"/>
      </c:lineChart>
      <c:dateAx>
        <c:axId val="215650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650872"/>
        <c:crosses val="autoZero"/>
        <c:auto val="1"/>
        <c:lblOffset val="100"/>
        <c:baseTimeUnit val="days"/>
      </c:dateAx>
      <c:valAx>
        <c:axId val="21565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65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307</c:v>
                </c:pt>
                <c:pt idx="1">
                  <c:v>563</c:v>
                </c:pt>
                <c:pt idx="2">
                  <c:v>372</c:v>
                </c:pt>
                <c:pt idx="3">
                  <c:v>997</c:v>
                </c:pt>
                <c:pt idx="4">
                  <c:v>417</c:v>
                </c:pt>
                <c:pt idx="5">
                  <c:v>-932</c:v>
                </c:pt>
                <c:pt idx="6">
                  <c:v>-7</c:v>
                </c:pt>
                <c:pt idx="7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E8-465E-B5E6-7556A80F8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206216"/>
        <c:axId val="295206544"/>
      </c:lineChart>
      <c:dateAx>
        <c:axId val="295206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06544"/>
        <c:crosses val="autoZero"/>
        <c:auto val="1"/>
        <c:lblOffset val="100"/>
        <c:baseTimeUnit val="days"/>
      </c:dateAx>
      <c:valAx>
        <c:axId val="29520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0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208</c:v>
                </c:pt>
                <c:pt idx="1">
                  <c:v>563</c:v>
                </c:pt>
                <c:pt idx="2">
                  <c:v>372</c:v>
                </c:pt>
                <c:pt idx="3">
                  <c:v>997</c:v>
                </c:pt>
                <c:pt idx="4">
                  <c:v>417</c:v>
                </c:pt>
                <c:pt idx="5">
                  <c:v>-932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B4-4F1D-8455-B9A676C14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742072"/>
        <c:axId val="297742400"/>
      </c:barChart>
      <c:catAx>
        <c:axId val="29774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42400"/>
        <c:crosses val="autoZero"/>
        <c:auto val="1"/>
        <c:lblAlgn val="ctr"/>
        <c:lblOffset val="100"/>
        <c:noMultiLvlLbl val="0"/>
      </c:catAx>
      <c:valAx>
        <c:axId val="29774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4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16-4645-976A-75EC410FE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17032"/>
        <c:axId val="295917688"/>
      </c:lineChart>
      <c:dateAx>
        <c:axId val="295917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17688"/>
        <c:crosses val="autoZero"/>
        <c:auto val="1"/>
        <c:lblOffset val="100"/>
        <c:baseTimeUnit val="days"/>
      </c:dateAx>
      <c:valAx>
        <c:axId val="29591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1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@mariuvidal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BE-41FF-97A8-F6150B1181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@mariuvidal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BE-41FF-97A8-F6150B1181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911784"/>
        <c:axId val="295913424"/>
      </c:barChart>
      <c:catAx>
        <c:axId val="29591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13424"/>
        <c:crosses val="autoZero"/>
        <c:auto val="1"/>
        <c:lblAlgn val="ctr"/>
        <c:lblOffset val="100"/>
        <c:noMultiLvlLbl val="0"/>
      </c:catAx>
      <c:valAx>
        <c:axId val="29591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1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F5-4D0E-B356-C751A21C9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827048"/>
        <c:axId val="176831312"/>
      </c:barChart>
      <c:catAx>
        <c:axId val="176827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31312"/>
        <c:crosses val="autoZero"/>
        <c:auto val="1"/>
        <c:lblAlgn val="ctr"/>
        <c:lblOffset val="100"/>
        <c:noMultiLvlLbl val="0"/>
      </c:catAx>
      <c:valAx>
        <c:axId val="17683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2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0.43537684041009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25-4C18-B059-128FA7A90B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816552"/>
        <c:axId val="176819176"/>
      </c:barChart>
      <c:catAx>
        <c:axId val="17681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19176"/>
        <c:crosses val="autoZero"/>
        <c:auto val="1"/>
        <c:lblAlgn val="ctr"/>
        <c:lblOffset val="100"/>
        <c:noMultiLvlLbl val="0"/>
      </c:catAx>
      <c:valAx>
        <c:axId val="17681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1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C8-4BEB-A5CF-5A15200CE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825408"/>
        <c:axId val="176819504"/>
      </c:lineChart>
      <c:catAx>
        <c:axId val="17682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19504"/>
        <c:crosses val="autoZero"/>
        <c:auto val="1"/>
        <c:lblAlgn val="ctr"/>
        <c:lblOffset val="100"/>
        <c:noMultiLvlLbl val="0"/>
      </c:catAx>
      <c:valAx>
        <c:axId val="17681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2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0.43539252430188002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16-4D27-8EA9-6E1D20A04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825736"/>
        <c:axId val="176815896"/>
      </c:lineChart>
      <c:catAx>
        <c:axId val="17682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15896"/>
        <c:crosses val="autoZero"/>
        <c:auto val="1"/>
        <c:lblAlgn val="ctr"/>
        <c:lblOffset val="100"/>
        <c:noMultiLvlLbl val="0"/>
      </c:catAx>
      <c:valAx>
        <c:axId val="17681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2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771</c:v>
                </c:pt>
                <c:pt idx="1">
                  <c:v>852</c:v>
                </c:pt>
                <c:pt idx="2">
                  <c:v>1416</c:v>
                </c:pt>
                <c:pt idx="3">
                  <c:v>1337</c:v>
                </c:pt>
                <c:pt idx="4">
                  <c:v>892</c:v>
                </c:pt>
                <c:pt idx="5">
                  <c:v>716</c:v>
                </c:pt>
                <c:pt idx="6">
                  <c:v>656</c:v>
                </c:pt>
                <c:pt idx="7">
                  <c:v>560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FB-4570-96F9-D9D2B0FE2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668296"/>
        <c:axId val="296664688"/>
      </c:lineChart>
      <c:dateAx>
        <c:axId val="296668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64688"/>
        <c:crosses val="autoZero"/>
        <c:auto val="1"/>
        <c:lblOffset val="100"/>
        <c:baseTimeUnit val="days"/>
      </c:dateAx>
      <c:valAx>
        <c:axId val="29666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6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0-40C7-9D60-6BC38091B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099472"/>
        <c:axId val="375099800"/>
      </c:barChart>
      <c:catAx>
        <c:axId val="37509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99800"/>
        <c:crosses val="autoZero"/>
        <c:auto val="1"/>
        <c:lblAlgn val="ctr"/>
        <c:lblOffset val="100"/>
        <c:noMultiLvlLbl val="0"/>
      </c:catAx>
      <c:valAx>
        <c:axId val="37509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9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0869A-4F9E-4C97-8478-D75A22D98F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812B6-AC50-4FA1-A407-AFFC551BD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6004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78128-FC62-47DA-BD72-5D6F6EC87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362E6-72CB-4761-AF65-D8593C2AC2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7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81086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7811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1256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466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1293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4942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2409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69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2492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336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396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5101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535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699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15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@mariuvidal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281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77C5B-89F4-4ACC-8352-687E84577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456998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94140-BAAE-4028-AA24-6BFCDB08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B14C95-FC79-4966-8465-B0C2A4F0A9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578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6E44F-31BD-409C-B242-A701E55119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D9E9C-7DD0-49A2-B90B-FF4398D9D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860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44DBA-7D01-49B1-8EB8-B803CDD48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3E5485-76EB-4D1B-84CA-ADB4BF05F8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8194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5B171-3ABC-417A-91BC-7FF645B15F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7537A-910B-4921-A555-D1CF37F2A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39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D62A1-6B67-41B0-AD69-4BA72F324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8DC894-C061-4600-BEBF-4719B30D23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3565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73CB7-CD24-4259-B8F4-81C0E7644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5D7ED-D8C0-4607-8F9B-A58C9ACCC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77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021D6-AF20-47F9-A418-2B32570A5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A5E082-2E1D-4F87-9C96-9E3394A211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9840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F8426-5496-47C2-84B0-23BF87A53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B5DF1-9030-4726-8E56-AE44C697C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843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A78F6-77FB-4EE7-89C3-58A689D4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0860E7-59D4-4792-B208-7F35E725E3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7614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5318E-9BB3-4125-B211-CE7F294F8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402C9-C24F-4E8E-A240-678D6C77C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41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1F8C-A112-4A38-854C-1EA4AE576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FED517-8D94-4DD5-B024-BD15437795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7590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FB0D0-8873-4B8F-B376-DFE1563E0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00DB1-C74C-4E46-B4D0-0820FB463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868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31D0-D119-4EA6-B004-3C59331AA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FEA267-8F3B-48E7-AD32-1C40913D99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2684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ED2F1-908C-4C98-A335-68D675D86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A5C0A-272C-4B77-81D8-D2F25C0C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735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B1C3B-A36B-4E6E-9705-EB52FA0F3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25512C-B561-4B27-843B-43B9B5A9D5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1161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37393-0ED3-4C4A-9C48-9FE73D36E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CF051-143B-47F4-8B8E-69BC3935F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220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80FB-29AC-46A0-94BF-ABA018D4C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A87AEC-42C8-4782-9090-92C72E95B0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018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522A8-2340-43F0-8D28-452F118A3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90E09-502D-4EE2-88BF-040BF95EA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002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7749E-223D-4764-BF54-8197494A0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CC967B-872C-417A-9FA6-D405AD6860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2808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7FC5B-5F70-48B3-81E0-EBF845949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01128-A843-4B78-B8A1-FA41CCAE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386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1D5EC-8006-41A9-A048-E2329D011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30047A-2428-46CC-96F4-3E91138708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0553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26018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808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874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9394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7029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806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89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- 2018-01-10 13:53:07</a:t>
                      </a:r>
                      <a:r>
                        <a:rPr lang="es-ES" sz="1000"/>
                        <a:t>
EN VIVO: ANUNCIO DE MEDIDAS CONTRA EL JUEGO Y LA LUDOPATIA https://t.co/z4wTaZzyvY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860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2C571-D221-4556-AA2D-FB6A15166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011794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9F5F4-45A1-44CC-9AD9-20724B79B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504DAB-C9B2-4ADD-B418-3D31F934AB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2057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FB282-BD9E-4FF4-A798-236B1C1B3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46D6B-84D1-43D3-A183-ADF975CB4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3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60BF0-4FFF-40B7-9293-4F0CB83EF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11D8E2-EB8A-4326-B6E1-B61D890B8A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404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169621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48463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3853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089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5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- 2018-01-15 23:01:06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presentamos un pedido de informes en el @Senado_BA para que la funcionaria pública Gobernadora @mariuvidal rind… https://t.co/gQ288CziAE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95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@Gregoriodalbon - 2018-01-08 20:51:52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Van con @mariuvidal ? O te largaste sólo? https://t.co/YoUUWesOFI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50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@GFrondizi - 2018-01-10 02:49:29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My love @mariuvidal
Todos los días me sigue sorprendiendo
Es efectiva
Tiene un plan
Líquida toda mafia
Cierra tres… https://t.co/13lVSziHBN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5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- 2018-01-13 19:17:17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Funcionaria Publica @mariuvidal, hace días que le pido se haga cargo de la paritaria docente para que nuestros hijo… https://t.co/SD9HEAtoBw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3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@tranvia25 - 2018-01-11 23:45:32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@mariuvidal
GRACIAS @mauriciomacri 
EL CAMINO ES DIFICIL PERO ESTAMOS DE LA VEREDA DE LA HONESTIDAD 😉
DEJ… https://t.co/fqHLcDvkFQ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705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2459F-B87E-4CB6-99CA-8ADB913DCE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751497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52589-6BC5-44E2-87AA-CC50057C7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E4E50-F115-48C1-8E36-9A3B2FC522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492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041054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74778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2553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407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826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@mayrasmendoza - 2018-01-12 15:54:58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Apa mira vos @mariuvidal 
Que tienen para decir @elisacarrio y/o @Stolbizer ? Esto no es conflicto de intereses? Es… https://t.co/0zjceiRe7Y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20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@SushiplaneroOK - 2018-01-15 00:30:05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Mis felicitaciones a @mauriciomacri y @mariuvidal que A PESAR del DESÁNIMO K que quiere instalar una CRISIS, la CAM… https://t.co/TsnfyJb7pt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856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- 2018-01-15 17:04:59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Funcionaria pública gobernadora @mariuvidal, usted y su ministro de Salud pusieron en riesgo la vida de los bebés p… https://t.co/5cdRZS3ElV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74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- 2018-01-15 23:01:21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Sra @mariuvidal usted tiene un presupuesto de Salud subejecutado y un escandaloso presupuesto para la publicidad de… https://t.co/BUbzu26W37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99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@majulluis - 2018-01-11 10:03:37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Monteros y Burgos habían sido denunciados por @mariuvidal x impedir obras en rutas nacionales. Los sindicalistas ex… https://t.co/VxtVJ0jUZK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85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- 2018-01-15 23:01:16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Sra Gobernadora @mariuvidal ¿Por qué Neonatología del hospital no cuenta con un generador eléctrico o cualquier sis… https://t.co/MytnqCRP8G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@magariovero - 2018-01-12 13:29:14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suba de precios generalizados no paran. Las medidas para amigos de @mauriciomacri y @mariuvidal profundizan los… https://t.co/2XQ59bC1Tt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804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239A0-5D7C-4F7C-BCFE-5613908E0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845027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3780C-C7C3-47BF-B41B-1599A6A3C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CDEC6C-2907-4A0A-A797-30FE18FF8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84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005359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08194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6229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9544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9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@JuntosAlCambio - 2018-01-08 16:47:51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“Soy gobernadora pero también soy Mamá” @mariuvidal 👏👏👏👏👏 https://t.co/EIL4luON23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23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@notijuntos - 2018-01-08 02:28:58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Cuántos somos los que apoyamos a @mariuvidal ? Si RT a full 💪💪💪 https://t.co/IEE87WGGwb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76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@nokeador1 - 2018-01-09 01:14:59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#LunesIntratable “Porque @mariuvidal tiene q vivir encerrada en una base militar?”😳Pocoseso, pensador contemporáneo… https://t.co/Q5ShfMH9hx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45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@fargosi - 2018-01-12 11:35:02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Excelente la iniciativa de @mariuvidal y la reacción de Procurador Conte Grand.
Ojalá en el futuro, cada fiscal en… https://t.co/LqyYOhUS6f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01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@fargosi - 2018-01-10 15:47:41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Excelente decisión de @mariuvidal !!!
El juego no solo puede convertirse en adicción, sino que además, afecta a los… https://t.co/VBvG09smFj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33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@Low_Martins - 2018-01-10 16:50:27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@gabimichetti @mariuvidal . Sra @gabimichetti ¿alguna posibilidad que alguien se ocupe del tema TRATA DE PERSONAS?… https://t.co/RQCPm5bJwX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76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@AliciaCastroAR - 2018-01-14 11:41:59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puede caer TAN bajo, @mariuvidal ? Creo que ni la dictadura lo ensayó. https://t.co/VGtLVa9cUP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194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9A9C8-5E60-4931-B904-CB3137F32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579724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3DE19-4BF8-4FEE-9C49-02978C5E5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33F625-DBCC-4BCF-B1F5-D412BBE72E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714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161132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45682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3859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7533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67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@gabimichetti - 2018-01-10 16:37:43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Quiero felicitar y acompañar a la Gobernadora @mariuvidal en esta lucha contra el juego de azar para cuidar cada ve… https://t.co/zbD5EkV9wR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546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C58C0-4285-4337-8EE3-85B5334BD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294159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D036B-30ED-4778-9507-74A11BA41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3BF313-0B41-488E-BBE4-4CF553E581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5989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41518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284010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2639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97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@enriquekohnen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34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@AzucenaMaceira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79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@SspAnagoitia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80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@SindicatoDSalud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12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@OColl4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30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@elidounjam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328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@ELOSO143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2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@agendavecinal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5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@nestor38267923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03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@OmarPertusati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615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AE6B8-B5CD-47A1-9E5A-12A1CF7B1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12206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95F00-CD13-40F0-A5EB-D8AECCAC1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6B08BD-4297-4590-BC10-A0B086D0B5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9704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568959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73303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26412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44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@thomaschinossp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44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@andressardon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37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@NKollack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2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@Leonardo_mallo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78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@segunpasan2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74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@Damaris69955505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98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@Juanjos_RP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33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@Laura67212004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20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@cris_brrza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89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@ghost65456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194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C6A0E-5004-4B30-8CE8-8424665BE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573257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CCE7B-B21A-454B-AFBA-BFE8D6E51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219338-E928-40A2-B388-DCBBC0CB1D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1581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CF3EA-8A7C-4EBF-825C-6AAEC9B18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6C81E-EE11-48FE-B317-6938C250E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80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D117E-DE2F-4598-8E51-8BCFB8D0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1A82FD-090F-4C65-A32B-DB1A998436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6619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516515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56451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930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7829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30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@RevistaPolvo - 2018-01-15 21:22:34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relación guardan la necesidad de @mariuvidal de mostrarse como "gente común" y el "que se vayan todos"? https://t.co/VIuU9SL4Wz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593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@Tuboviernes1 - 2018-01-15 20:40:35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Muy buena mariu, que pasó con el "'No vas a perder nada de lo que ya tenes"?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43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@Tuboviernes1 - 2018-01-15 20:39:05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Que pasó con el "no vas a perder nada de lo que ya tenes"?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07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@peraltabosco - 2018-01-15 19:54:09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que se hace cuándo se está sin energía eléctrica hace tres días y así.. un día hay y otros No???? Vi a… https://t.co/0KMfP7ZvwO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73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@contadormrg1 - 2018-01-15 19:03:50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lindo es lo que estamos consiguiendo juntos @mariuvidal Puede ser un ser humano tan trucho? En el caso tuyo si… https://t.co/owNdWMPaGq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89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@juliocsuarez63 - 2018-01-15 16:48:05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tesolicitoporfavorquereviseselcierredelCentroOncologicodeExcelenciaen2006dejando250familiasconlasmanosvacias?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21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@sebiche78 - 2018-01-15 15:32:37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todo muy normal, tasas viales de zona rural con aumento del 45%?!?!? Para encima no tener caminos e inu… https://t.co/vapmOSAsIe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39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915B2-9F8B-4291-9043-0FA83225E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515721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9DCC1-8CA5-471E-9AE5-E013DF711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24F9B8-F6D9-456A-86D5-6FD8D61FCB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7903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342802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86961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0519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923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8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@luishrz1972 - 2018-01-15 15:25:02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Éste es el coraje de la gobernadora? Ésta es la lucha contra las mafias? Sos la cabeza del P.E. todo lo… https://t.co/6SNrMeeJfZ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702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@DiosaMane - 2018-01-15 15:01:27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Moreno @mariuvidal este es el cambio?! Incautar morrones al pibe que cosecha y no al punga de la esquina?! https://t.co/mGeXJuASM0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72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@chidalgo1973 - 2018-01-15 11:50:18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Escuela 45 en total estado de abandono Puán y Dellepiane. Dónde está el cuidado de las instituciones? @mariuvidal https://t.co/H3Ly7QBdZd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958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99A06-8210-4454-B912-27DECD8C0E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7707236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939</Words>
  <Application>Microsoft Office PowerPoint</Application>
  <PresentationFormat>On-screen Show (4:3)</PresentationFormat>
  <Paragraphs>308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2018-01-22T12:49:00Z</dcterms:created>
  <dcterms:modified xsi:type="dcterms:W3CDTF">2018-01-22T12:49:39Z</dcterms:modified>
</cp:coreProperties>
</file>