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9" r:id="rId14"/>
    <p:sldId id="270" r:id="rId15"/>
    <p:sldId id="271" r:id="rId16"/>
  </p:sldIdLst>
  <p:sldSz cx="9144000" cy="6858000" type="screen4x3"/>
  <p:notesSz cx="6858000" cy="9144000"/>
  <p:embeddedFontLst>
    <p:embeddedFont>
      <p:font typeface="Calibri" panose="020F0502020204030204" pitchFamily="34" charset="0"/>
      <p:regular r:id="rId17"/>
      <p:bold r:id="rId18"/>
      <p:italic r:id="rId19"/>
      <p:boldItalic r:id="rId2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62" d="100"/>
          <a:sy n="62" d="100"/>
        </p:scale>
        <p:origin x="90" y="348"/>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2.fntdata"/><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1.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font" Target="fonts/font3.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bhdleon (Banco BHD León)</c:v>
                </c:pt>
              </c:strCache>
            </c:strRef>
          </c:tx>
          <c:spPr>
            <a:ln w="28575" cap="rnd">
              <a:solidFill>
                <a:schemeClr val="accent1"/>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Sheet1!$B$2:$B$9</c:f>
              <c:numCache>
                <c:formatCode>General</c:formatCode>
                <c:ptCount val="8"/>
                <c:pt idx="0">
                  <c:v>100</c:v>
                </c:pt>
                <c:pt idx="1">
                  <c:v>100</c:v>
                </c:pt>
                <c:pt idx="2">
                  <c:v>100</c:v>
                </c:pt>
                <c:pt idx="3">
                  <c:v>100</c:v>
                </c:pt>
                <c:pt idx="4">
                  <c:v>100</c:v>
                </c:pt>
                <c:pt idx="5">
                  <c:v>100</c:v>
                </c:pt>
                <c:pt idx="6">
                  <c:v>100</c:v>
                </c:pt>
                <c:pt idx="7">
                  <c:v>100</c:v>
                </c:pt>
              </c:numCache>
            </c:numRef>
          </c:val>
          <c:extLst>
            <c:ext xmlns:c16="http://schemas.microsoft.com/office/drawing/2014/chart" uri="{C3380CC4-5D6E-409C-BE32-E72D297353CC}">
              <c16:uniqueId val="{00000000-4FC5-43E4-B2B8-FA6EDDACFE0A}"/>
            </c:ext>
          </c:extLst>
        </c:ser>
        <c:dLbls>
          <c:showLegendKey val="0"/>
          <c:showVal val="0"/>
          <c:showCatName val="0"/>
          <c:showSerName val="0"/>
          <c:showPercent val="0"/>
          <c:showBubbleSize val="0"/>
        </c:dLbls>
        <c:axId val="286237816"/>
        <c:axId val="286238800"/>
      </c:radarChart>
      <c:catAx>
        <c:axId val="2862378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6238800"/>
        <c:crosses val="autoZero"/>
        <c:auto val="1"/>
        <c:lblAlgn val="ctr"/>
        <c:lblOffset val="100"/>
        <c:noMultiLvlLbl val="0"/>
      </c:catAx>
      <c:valAx>
        <c:axId val="2862388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62378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bhdleon (Banco BHD León)</c:v>
                </c:pt>
              </c:strCache>
            </c:strRef>
          </c:tx>
          <c:spPr>
            <a:ln w="28575" cap="rnd">
              <a:solidFill>
                <a:schemeClr val="accent1"/>
              </a:solidFill>
              <a:round/>
            </a:ln>
            <a:effectLst/>
          </c:spPr>
          <c:marker>
            <c:symbol val="none"/>
          </c:marker>
          <c:cat>
            <c:numRef>
              <c:f>Sheet1!$A$2:$A$32</c:f>
              <c:numCache>
                <c:formatCode>m/d/yyyy</c:formatCode>
                <c:ptCount val="31"/>
                <c:pt idx="0">
                  <c:v>43077</c:v>
                </c:pt>
                <c:pt idx="1">
                  <c:v>43078</c:v>
                </c:pt>
                <c:pt idx="2">
                  <c:v>43079</c:v>
                </c:pt>
                <c:pt idx="3">
                  <c:v>43080</c:v>
                </c:pt>
                <c:pt idx="4">
                  <c:v>43081</c:v>
                </c:pt>
                <c:pt idx="5">
                  <c:v>43082</c:v>
                </c:pt>
                <c:pt idx="6">
                  <c:v>43083</c:v>
                </c:pt>
                <c:pt idx="7">
                  <c:v>43084</c:v>
                </c:pt>
                <c:pt idx="8">
                  <c:v>43085</c:v>
                </c:pt>
                <c:pt idx="9">
                  <c:v>43086</c:v>
                </c:pt>
                <c:pt idx="10">
                  <c:v>43087</c:v>
                </c:pt>
                <c:pt idx="11">
                  <c:v>43088</c:v>
                </c:pt>
                <c:pt idx="12">
                  <c:v>43089</c:v>
                </c:pt>
                <c:pt idx="13">
                  <c:v>43090</c:v>
                </c:pt>
                <c:pt idx="14">
                  <c:v>43091</c:v>
                </c:pt>
                <c:pt idx="15">
                  <c:v>43092</c:v>
                </c:pt>
                <c:pt idx="16">
                  <c:v>43093</c:v>
                </c:pt>
                <c:pt idx="17">
                  <c:v>43094</c:v>
                </c:pt>
                <c:pt idx="18">
                  <c:v>43095</c:v>
                </c:pt>
                <c:pt idx="19">
                  <c:v>43096</c:v>
                </c:pt>
                <c:pt idx="20">
                  <c:v>43097</c:v>
                </c:pt>
                <c:pt idx="21">
                  <c:v>43098</c:v>
                </c:pt>
                <c:pt idx="22">
                  <c:v>43099</c:v>
                </c:pt>
                <c:pt idx="23">
                  <c:v>43100</c:v>
                </c:pt>
                <c:pt idx="24">
                  <c:v>43101</c:v>
                </c:pt>
                <c:pt idx="25">
                  <c:v>43102</c:v>
                </c:pt>
                <c:pt idx="26">
                  <c:v>43103</c:v>
                </c:pt>
                <c:pt idx="27">
                  <c:v>43104</c:v>
                </c:pt>
                <c:pt idx="28">
                  <c:v>43105</c:v>
                </c:pt>
                <c:pt idx="29">
                  <c:v>43106</c:v>
                </c:pt>
                <c:pt idx="30">
                  <c:v>43107</c:v>
                </c:pt>
              </c:numCache>
            </c:numRef>
          </c:cat>
          <c:val>
            <c:numRef>
              <c:f>Sheet1!$B$2:$B$32</c:f>
              <c:numCache>
                <c:formatCode>General</c:formatCode>
                <c:ptCount val="31"/>
                <c:pt idx="0">
                  <c:v>41378</c:v>
                </c:pt>
                <c:pt idx="1">
                  <c:v>41450</c:v>
                </c:pt>
                <c:pt idx="2">
                  <c:v>41508</c:v>
                </c:pt>
                <c:pt idx="3">
                  <c:v>41568</c:v>
                </c:pt>
                <c:pt idx="4">
                  <c:v>41627</c:v>
                </c:pt>
                <c:pt idx="5">
                  <c:v>41684</c:v>
                </c:pt>
                <c:pt idx="6">
                  <c:v>41738</c:v>
                </c:pt>
                <c:pt idx="7">
                  <c:v>41779</c:v>
                </c:pt>
                <c:pt idx="8">
                  <c:v>41811</c:v>
                </c:pt>
                <c:pt idx="9">
                  <c:v>41835</c:v>
                </c:pt>
                <c:pt idx="10">
                  <c:v>41860</c:v>
                </c:pt>
                <c:pt idx="11">
                  <c:v>41887</c:v>
                </c:pt>
                <c:pt idx="12">
                  <c:v>41934</c:v>
                </c:pt>
                <c:pt idx="13">
                  <c:v>41963</c:v>
                </c:pt>
                <c:pt idx="14">
                  <c:v>41989</c:v>
                </c:pt>
                <c:pt idx="15">
                  <c:v>42019</c:v>
                </c:pt>
                <c:pt idx="16">
                  <c:v>42078</c:v>
                </c:pt>
                <c:pt idx="17">
                  <c:v>42099</c:v>
                </c:pt>
                <c:pt idx="18">
                  <c:v>42115</c:v>
                </c:pt>
                <c:pt idx="19">
                  <c:v>42138</c:v>
                </c:pt>
                <c:pt idx="20">
                  <c:v>42182</c:v>
                </c:pt>
                <c:pt idx="21">
                  <c:v>42223</c:v>
                </c:pt>
                <c:pt idx="22">
                  <c:v>42244</c:v>
                </c:pt>
                <c:pt idx="23">
                  <c:v>42274</c:v>
                </c:pt>
                <c:pt idx="24">
                  <c:v>42283</c:v>
                </c:pt>
                <c:pt idx="25">
                  <c:v>42291</c:v>
                </c:pt>
                <c:pt idx="26">
                  <c:v>42313</c:v>
                </c:pt>
                <c:pt idx="27">
                  <c:v>42371</c:v>
                </c:pt>
                <c:pt idx="28">
                  <c:v>42413</c:v>
                </c:pt>
                <c:pt idx="29">
                  <c:v>42480</c:v>
                </c:pt>
                <c:pt idx="30">
                  <c:v>42509</c:v>
                </c:pt>
              </c:numCache>
            </c:numRef>
          </c:val>
          <c:smooth val="0"/>
          <c:extLst>
            <c:ext xmlns:c16="http://schemas.microsoft.com/office/drawing/2014/chart" uri="{C3380CC4-5D6E-409C-BE32-E72D297353CC}">
              <c16:uniqueId val="{00000000-DF4B-4C5B-BAFC-EDDDF223E712}"/>
            </c:ext>
          </c:extLst>
        </c:ser>
        <c:dLbls>
          <c:showLegendKey val="0"/>
          <c:showVal val="0"/>
          <c:showCatName val="0"/>
          <c:showSerName val="0"/>
          <c:showPercent val="0"/>
          <c:showBubbleSize val="0"/>
        </c:dLbls>
        <c:smooth val="0"/>
        <c:axId val="226232536"/>
        <c:axId val="222250704"/>
      </c:lineChart>
      <c:dateAx>
        <c:axId val="22623253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22250704"/>
        <c:crosses val="autoZero"/>
        <c:auto val="1"/>
        <c:lblOffset val="100"/>
        <c:baseTimeUnit val="days"/>
      </c:dateAx>
      <c:valAx>
        <c:axId val="2222507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262325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bhdleon (Banco BHD León)</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29</c:v>
                </c:pt>
                <c:pt idx="1">
                  <c:v>28</c:v>
                </c:pt>
                <c:pt idx="2">
                  <c:v>37</c:v>
                </c:pt>
                <c:pt idx="3">
                  <c:v>46</c:v>
                </c:pt>
                <c:pt idx="4">
                  <c:v>35</c:v>
                </c:pt>
                <c:pt idx="5">
                  <c:v>44</c:v>
                </c:pt>
                <c:pt idx="6">
                  <c:v>40</c:v>
                </c:pt>
              </c:numCache>
            </c:numRef>
          </c:val>
          <c:extLst>
            <c:ext xmlns:c16="http://schemas.microsoft.com/office/drawing/2014/chart" uri="{C3380CC4-5D6E-409C-BE32-E72D297353CC}">
              <c16:uniqueId val="{00000000-C48F-46B0-A5DF-A9619A37DA43}"/>
            </c:ext>
          </c:extLst>
        </c:ser>
        <c:dLbls>
          <c:showLegendKey val="0"/>
          <c:showVal val="0"/>
          <c:showCatName val="0"/>
          <c:showSerName val="0"/>
          <c:showPercent val="0"/>
          <c:showBubbleSize val="0"/>
        </c:dLbls>
        <c:gapWidth val="219"/>
        <c:overlap val="-27"/>
        <c:axId val="286241424"/>
        <c:axId val="225139856"/>
      </c:barChart>
      <c:catAx>
        <c:axId val="2862414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25139856"/>
        <c:crosses val="autoZero"/>
        <c:auto val="1"/>
        <c:lblAlgn val="ctr"/>
        <c:lblOffset val="100"/>
        <c:noMultiLvlLbl val="0"/>
      </c:catAx>
      <c:valAx>
        <c:axId val="2251398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62414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bhdleon (Banco BHD León)</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1</c:v>
                </c:pt>
                <c:pt idx="1">
                  <c:v>0</c:v>
                </c:pt>
                <c:pt idx="2">
                  <c:v>0</c:v>
                </c:pt>
                <c:pt idx="3">
                  <c:v>0</c:v>
                </c:pt>
                <c:pt idx="4">
                  <c:v>0</c:v>
                </c:pt>
                <c:pt idx="5">
                  <c:v>0</c:v>
                </c:pt>
                <c:pt idx="6">
                  <c:v>0</c:v>
                </c:pt>
                <c:pt idx="7">
                  <c:v>0</c:v>
                </c:pt>
                <c:pt idx="8">
                  <c:v>0</c:v>
                </c:pt>
                <c:pt idx="9">
                  <c:v>0</c:v>
                </c:pt>
                <c:pt idx="10">
                  <c:v>1</c:v>
                </c:pt>
                <c:pt idx="11">
                  <c:v>8</c:v>
                </c:pt>
                <c:pt idx="12">
                  <c:v>11</c:v>
                </c:pt>
                <c:pt idx="13">
                  <c:v>9</c:v>
                </c:pt>
                <c:pt idx="14">
                  <c:v>5</c:v>
                </c:pt>
                <c:pt idx="15">
                  <c:v>3</c:v>
                </c:pt>
                <c:pt idx="16">
                  <c:v>0</c:v>
                </c:pt>
                <c:pt idx="17">
                  <c:v>3</c:v>
                </c:pt>
                <c:pt idx="18">
                  <c:v>5</c:v>
                </c:pt>
                <c:pt idx="19">
                  <c:v>4</c:v>
                </c:pt>
                <c:pt idx="20">
                  <c:v>3</c:v>
                </c:pt>
                <c:pt idx="21">
                  <c:v>0</c:v>
                </c:pt>
                <c:pt idx="22">
                  <c:v>0</c:v>
                </c:pt>
                <c:pt idx="23">
                  <c:v>0</c:v>
                </c:pt>
              </c:numCache>
            </c:numRef>
          </c:val>
          <c:smooth val="0"/>
          <c:extLst>
            <c:ext xmlns:c16="http://schemas.microsoft.com/office/drawing/2014/chart" uri="{C3380CC4-5D6E-409C-BE32-E72D297353CC}">
              <c16:uniqueId val="{00000000-103B-4657-8BB9-C6E5CC484642}"/>
            </c:ext>
          </c:extLst>
        </c:ser>
        <c:dLbls>
          <c:showLegendKey val="0"/>
          <c:showVal val="0"/>
          <c:showCatName val="0"/>
          <c:showSerName val="0"/>
          <c:showPercent val="0"/>
          <c:showBubbleSize val="0"/>
        </c:dLbls>
        <c:smooth val="0"/>
        <c:axId val="289008472"/>
        <c:axId val="289010112"/>
      </c:lineChart>
      <c:catAx>
        <c:axId val="2890084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9010112"/>
        <c:crosses val="autoZero"/>
        <c:auto val="1"/>
        <c:lblAlgn val="ctr"/>
        <c:lblOffset val="100"/>
        <c:noMultiLvlLbl val="0"/>
      </c:catAx>
      <c:valAx>
        <c:axId val="2890101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90084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bhdleon (Banco BHD León)</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0.69623271340009996</c:v>
                </c:pt>
                <c:pt idx="1">
                  <c:v>0</c:v>
                </c:pt>
                <c:pt idx="2">
                  <c:v>0</c:v>
                </c:pt>
                <c:pt idx="3">
                  <c:v>0</c:v>
                </c:pt>
                <c:pt idx="4">
                  <c:v>0</c:v>
                </c:pt>
                <c:pt idx="5">
                  <c:v>0</c:v>
                </c:pt>
                <c:pt idx="6">
                  <c:v>0</c:v>
                </c:pt>
                <c:pt idx="7">
                  <c:v>0</c:v>
                </c:pt>
                <c:pt idx="8">
                  <c:v>0</c:v>
                </c:pt>
                <c:pt idx="9">
                  <c:v>0</c:v>
                </c:pt>
                <c:pt idx="10">
                  <c:v>8.1068192656175E-2</c:v>
                </c:pt>
                <c:pt idx="11">
                  <c:v>0.10944206008584</c:v>
                </c:pt>
                <c:pt idx="12">
                  <c:v>0.17235506505893</c:v>
                </c:pt>
                <c:pt idx="13">
                  <c:v>0.13309056227511001</c:v>
                </c:pt>
                <c:pt idx="14">
                  <c:v>0.13556781797125</c:v>
                </c:pt>
                <c:pt idx="15">
                  <c:v>0.38467652201558</c:v>
                </c:pt>
                <c:pt idx="16">
                  <c:v>0.33738674296614002</c:v>
                </c:pt>
                <c:pt idx="17">
                  <c:v>0.13233190271817</c:v>
                </c:pt>
                <c:pt idx="18">
                  <c:v>0.13935251417368999</c:v>
                </c:pt>
                <c:pt idx="19">
                  <c:v>0.31882280809319002</c:v>
                </c:pt>
                <c:pt idx="20">
                  <c:v>0.35944206008584001</c:v>
                </c:pt>
                <c:pt idx="21">
                  <c:v>0</c:v>
                </c:pt>
                <c:pt idx="22">
                  <c:v>0</c:v>
                </c:pt>
                <c:pt idx="23">
                  <c:v>0</c:v>
                </c:pt>
              </c:numCache>
            </c:numRef>
          </c:val>
          <c:smooth val="0"/>
          <c:extLst>
            <c:ext xmlns:c16="http://schemas.microsoft.com/office/drawing/2014/chart" uri="{C3380CC4-5D6E-409C-BE32-E72D297353CC}">
              <c16:uniqueId val="{00000000-0DF8-4E7A-B32D-6D06FC0BC064}"/>
            </c:ext>
          </c:extLst>
        </c:ser>
        <c:dLbls>
          <c:showLegendKey val="0"/>
          <c:showVal val="0"/>
          <c:showCatName val="0"/>
          <c:showSerName val="0"/>
          <c:showPercent val="0"/>
          <c:showBubbleSize val="0"/>
        </c:dLbls>
        <c:smooth val="0"/>
        <c:axId val="289004864"/>
        <c:axId val="289007488"/>
      </c:lineChart>
      <c:catAx>
        <c:axId val="2890048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9007488"/>
        <c:crosses val="autoZero"/>
        <c:auto val="1"/>
        <c:lblAlgn val="ctr"/>
        <c:lblOffset val="100"/>
        <c:noMultiLvlLbl val="0"/>
      </c:catAx>
      <c:valAx>
        <c:axId val="2890074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90048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bhdleon (Banco BHD León)</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7</c:v>
                </c:pt>
                <c:pt idx="1">
                  <c:v>11</c:v>
                </c:pt>
                <c:pt idx="2">
                  <c:v>16</c:v>
                </c:pt>
                <c:pt idx="3">
                  <c:v>14</c:v>
                </c:pt>
                <c:pt idx="4">
                  <c:v>21</c:v>
                </c:pt>
                <c:pt idx="5">
                  <c:v>5</c:v>
                </c:pt>
                <c:pt idx="6">
                  <c:v>2</c:v>
                </c:pt>
              </c:numCache>
            </c:numRef>
          </c:val>
          <c:extLst>
            <c:ext xmlns:c16="http://schemas.microsoft.com/office/drawing/2014/chart" uri="{C3380CC4-5D6E-409C-BE32-E72D297353CC}">
              <c16:uniqueId val="{00000000-F753-47B9-B5AA-42E1273132C8}"/>
            </c:ext>
          </c:extLst>
        </c:ser>
        <c:dLbls>
          <c:showLegendKey val="0"/>
          <c:showVal val="0"/>
          <c:showCatName val="0"/>
          <c:showSerName val="0"/>
          <c:showPercent val="0"/>
          <c:showBubbleSize val="0"/>
        </c:dLbls>
        <c:gapWidth val="219"/>
        <c:overlap val="-27"/>
        <c:axId val="289503312"/>
        <c:axId val="289504952"/>
      </c:barChart>
      <c:catAx>
        <c:axId val="2895033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9504952"/>
        <c:crosses val="autoZero"/>
        <c:auto val="1"/>
        <c:lblAlgn val="ctr"/>
        <c:lblOffset val="100"/>
        <c:noMultiLvlLbl val="0"/>
      </c:catAx>
      <c:valAx>
        <c:axId val="2895049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95033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bhdleon (Banco BHD León)</c:v>
                </c:pt>
              </c:strCache>
            </c:strRef>
          </c:tx>
          <c:spPr>
            <a:solidFill>
              <a:schemeClr val="accent1"/>
            </a:solidFill>
            <a:ln>
              <a:noFill/>
            </a:ln>
            <a:effectLst/>
          </c:spPr>
          <c:invertIfNegative val="0"/>
          <c:cat>
            <c:strRef>
              <c:f>Sheet1!$A$2:$A$4</c:f>
              <c:strCache>
                <c:ptCount val="3"/>
                <c:pt idx="0">
                  <c:v>Images</c:v>
                </c:pt>
                <c:pt idx="1">
                  <c:v>Videos</c:v>
                </c:pt>
                <c:pt idx="2">
                  <c:v>Carousels</c:v>
                </c:pt>
              </c:strCache>
            </c:strRef>
          </c:cat>
          <c:val>
            <c:numRef>
              <c:f>Sheet1!$B$2:$B$4</c:f>
              <c:numCache>
                <c:formatCode>General</c:formatCode>
                <c:ptCount val="3"/>
                <c:pt idx="0">
                  <c:v>0.16079787446478999</c:v>
                </c:pt>
                <c:pt idx="1">
                  <c:v>0.29031774654189002</c:v>
                </c:pt>
                <c:pt idx="2">
                  <c:v>0.25938983885208</c:v>
                </c:pt>
              </c:numCache>
            </c:numRef>
          </c:val>
          <c:extLst>
            <c:ext xmlns:c16="http://schemas.microsoft.com/office/drawing/2014/chart" uri="{C3380CC4-5D6E-409C-BE32-E72D297353CC}">
              <c16:uniqueId val="{00000000-5DE6-4616-A039-D0DE9C2DC587}"/>
            </c:ext>
          </c:extLst>
        </c:ser>
        <c:dLbls>
          <c:showLegendKey val="0"/>
          <c:showVal val="0"/>
          <c:showCatName val="0"/>
          <c:showSerName val="0"/>
          <c:showPercent val="0"/>
          <c:showBubbleSize val="0"/>
        </c:dLbls>
        <c:gapWidth val="219"/>
        <c:overlap val="-27"/>
        <c:axId val="289492160"/>
        <c:axId val="289494128"/>
      </c:barChart>
      <c:catAx>
        <c:axId val="2894921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9494128"/>
        <c:crosses val="autoZero"/>
        <c:auto val="1"/>
        <c:lblAlgn val="ctr"/>
        <c:lblOffset val="100"/>
        <c:noMultiLvlLbl val="0"/>
      </c:catAx>
      <c:valAx>
        <c:axId val="2894941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94921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Carousels</c:v>
                </c:pt>
              </c:strCache>
            </c:strRef>
          </c:tx>
          <c:spPr>
            <a:solidFill>
              <a:schemeClr val="accent1"/>
            </a:solidFill>
            <a:ln>
              <a:noFill/>
            </a:ln>
            <a:effectLst/>
          </c:spPr>
          <c:invertIfNegative val="0"/>
          <c:cat>
            <c:strRef>
              <c:f>Sheet1!$A$2</c:f>
              <c:strCache>
                <c:ptCount val="1"/>
                <c:pt idx="0">
                  <c:v>bhdleon (Banco BHD León)</c:v>
                </c:pt>
              </c:strCache>
            </c:strRef>
          </c:cat>
          <c:val>
            <c:numRef>
              <c:f>Sheet1!$B$2</c:f>
              <c:numCache>
                <c:formatCode>General</c:formatCode>
                <c:ptCount val="1"/>
                <c:pt idx="0">
                  <c:v>23</c:v>
                </c:pt>
              </c:numCache>
            </c:numRef>
          </c:val>
          <c:extLst>
            <c:ext xmlns:c16="http://schemas.microsoft.com/office/drawing/2014/chart" uri="{C3380CC4-5D6E-409C-BE32-E72D297353CC}">
              <c16:uniqueId val="{00000000-1B18-48D6-8F52-BD73A54897A0}"/>
            </c:ext>
          </c:extLst>
        </c:ser>
        <c:ser>
          <c:idx val="1"/>
          <c:order val="1"/>
          <c:tx>
            <c:strRef>
              <c:f>Sheet1!$C$1</c:f>
              <c:strCache>
                <c:ptCount val="1"/>
                <c:pt idx="0">
                  <c:v>Images</c:v>
                </c:pt>
              </c:strCache>
            </c:strRef>
          </c:tx>
          <c:spPr>
            <a:solidFill>
              <a:schemeClr val="accent2"/>
            </a:solidFill>
            <a:ln>
              <a:noFill/>
            </a:ln>
            <a:effectLst/>
          </c:spPr>
          <c:invertIfNegative val="0"/>
          <c:cat>
            <c:strRef>
              <c:f>Sheet1!$A$2</c:f>
              <c:strCache>
                <c:ptCount val="1"/>
                <c:pt idx="0">
                  <c:v>bhdleon (Banco BHD León)</c:v>
                </c:pt>
              </c:strCache>
            </c:strRef>
          </c:cat>
          <c:val>
            <c:numRef>
              <c:f>Sheet1!$C$2</c:f>
              <c:numCache>
                <c:formatCode>General</c:formatCode>
                <c:ptCount val="1"/>
                <c:pt idx="0">
                  <c:v>48</c:v>
                </c:pt>
              </c:numCache>
            </c:numRef>
          </c:val>
          <c:extLst>
            <c:ext xmlns:c16="http://schemas.microsoft.com/office/drawing/2014/chart" uri="{C3380CC4-5D6E-409C-BE32-E72D297353CC}">
              <c16:uniqueId val="{00000001-1B18-48D6-8F52-BD73A54897A0}"/>
            </c:ext>
          </c:extLst>
        </c:ser>
        <c:ser>
          <c:idx val="2"/>
          <c:order val="2"/>
          <c:tx>
            <c:strRef>
              <c:f>Sheet1!$D$1</c:f>
              <c:strCache>
                <c:ptCount val="1"/>
                <c:pt idx="0">
                  <c:v>Videos</c:v>
                </c:pt>
              </c:strCache>
            </c:strRef>
          </c:tx>
          <c:spPr>
            <a:solidFill>
              <a:schemeClr val="accent3"/>
            </a:solidFill>
            <a:ln>
              <a:noFill/>
            </a:ln>
            <a:effectLst/>
          </c:spPr>
          <c:invertIfNegative val="0"/>
          <c:cat>
            <c:strRef>
              <c:f>Sheet1!$A$2</c:f>
              <c:strCache>
                <c:ptCount val="1"/>
                <c:pt idx="0">
                  <c:v>bhdleon (Banco BHD León)</c:v>
                </c:pt>
              </c:strCache>
            </c:strRef>
          </c:cat>
          <c:val>
            <c:numRef>
              <c:f>Sheet1!$D$2</c:f>
              <c:numCache>
                <c:formatCode>General</c:formatCode>
                <c:ptCount val="1"/>
                <c:pt idx="0">
                  <c:v>5</c:v>
                </c:pt>
              </c:numCache>
            </c:numRef>
          </c:val>
          <c:extLst>
            <c:ext xmlns:c16="http://schemas.microsoft.com/office/drawing/2014/chart" uri="{C3380CC4-5D6E-409C-BE32-E72D297353CC}">
              <c16:uniqueId val="{00000002-1B18-48D6-8F52-BD73A54897A0}"/>
            </c:ext>
          </c:extLst>
        </c:ser>
        <c:dLbls>
          <c:showLegendKey val="0"/>
          <c:showVal val="0"/>
          <c:showCatName val="0"/>
          <c:showSerName val="0"/>
          <c:showPercent val="0"/>
          <c:showBubbleSize val="0"/>
        </c:dLbls>
        <c:gapWidth val="150"/>
        <c:overlap val="100"/>
        <c:axId val="289490520"/>
        <c:axId val="289497408"/>
      </c:barChart>
      <c:catAx>
        <c:axId val="2894905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9497408"/>
        <c:crosses val="autoZero"/>
        <c:auto val="1"/>
        <c:lblAlgn val="ctr"/>
        <c:lblOffset val="100"/>
        <c:noMultiLvlLbl val="0"/>
      </c:catAx>
      <c:valAx>
        <c:axId val="28949740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94905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bhdleon (Banco BHD León)</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0.32697436316633999</c:v>
                </c:pt>
                <c:pt idx="1">
                  <c:v>0.10186985367588</c:v>
                </c:pt>
                <c:pt idx="2">
                  <c:v>0.28997687337576999</c:v>
                </c:pt>
                <c:pt idx="3">
                  <c:v>0.1806873954789</c:v>
                </c:pt>
                <c:pt idx="4">
                  <c:v>0.13907763711068</c:v>
                </c:pt>
                <c:pt idx="5">
                  <c:v>0.25463128531578999</c:v>
                </c:pt>
                <c:pt idx="6">
                  <c:v>0.18000619888896999</c:v>
                </c:pt>
              </c:numCache>
            </c:numRef>
          </c:val>
          <c:extLst>
            <c:ext xmlns:c16="http://schemas.microsoft.com/office/drawing/2014/chart" uri="{C3380CC4-5D6E-409C-BE32-E72D297353CC}">
              <c16:uniqueId val="{00000000-3EC1-4862-8146-9B64B224B1C7}"/>
            </c:ext>
          </c:extLst>
        </c:ser>
        <c:dLbls>
          <c:showLegendKey val="0"/>
          <c:showVal val="0"/>
          <c:showCatName val="0"/>
          <c:showSerName val="0"/>
          <c:showPercent val="0"/>
          <c:showBubbleSize val="0"/>
        </c:dLbls>
        <c:gapWidth val="219"/>
        <c:overlap val="-27"/>
        <c:axId val="289490192"/>
        <c:axId val="289495768"/>
      </c:barChart>
      <c:catAx>
        <c:axId val="2894901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9495768"/>
        <c:crosses val="autoZero"/>
        <c:auto val="1"/>
        <c:lblAlgn val="ctr"/>
        <c:lblOffset val="100"/>
        <c:noMultiLvlLbl val="0"/>
      </c:catAx>
      <c:valAx>
        <c:axId val="2894957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94901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Likes</c:v>
                </c:pt>
              </c:strCache>
            </c:strRef>
          </c:tx>
          <c:spPr>
            <a:solidFill>
              <a:schemeClr val="accent1"/>
            </a:solidFill>
            <a:ln>
              <a:noFill/>
            </a:ln>
            <a:effectLst/>
          </c:spPr>
          <c:invertIfNegative val="0"/>
          <c:cat>
            <c:strRef>
              <c:f>Sheet1!$A$2</c:f>
              <c:strCache>
                <c:ptCount val="1"/>
                <c:pt idx="0">
                  <c:v>bhdleon (Banco BHD León)</c:v>
                </c:pt>
              </c:strCache>
            </c:strRef>
          </c:cat>
          <c:val>
            <c:numRef>
              <c:f>Sheet1!$B$2</c:f>
              <c:numCache>
                <c:formatCode>General</c:formatCode>
                <c:ptCount val="1"/>
                <c:pt idx="0">
                  <c:v>6126</c:v>
                </c:pt>
              </c:numCache>
            </c:numRef>
          </c:val>
          <c:extLst>
            <c:ext xmlns:c16="http://schemas.microsoft.com/office/drawing/2014/chart" uri="{C3380CC4-5D6E-409C-BE32-E72D297353CC}">
              <c16:uniqueId val="{00000000-5FD2-4B8F-84AD-9B0BB33151F7}"/>
            </c:ext>
          </c:extLst>
        </c:ser>
        <c:ser>
          <c:idx val="1"/>
          <c:order val="1"/>
          <c:tx>
            <c:strRef>
              <c:f>Sheet1!$C$1</c:f>
              <c:strCache>
                <c:ptCount val="1"/>
                <c:pt idx="0">
                  <c:v>Comments</c:v>
                </c:pt>
              </c:strCache>
            </c:strRef>
          </c:tx>
          <c:spPr>
            <a:solidFill>
              <a:schemeClr val="accent2"/>
            </a:solidFill>
            <a:ln>
              <a:noFill/>
            </a:ln>
            <a:effectLst/>
          </c:spPr>
          <c:invertIfNegative val="0"/>
          <c:cat>
            <c:strRef>
              <c:f>Sheet1!$A$2</c:f>
              <c:strCache>
                <c:ptCount val="1"/>
                <c:pt idx="0">
                  <c:v>bhdleon (Banco BHD León)</c:v>
                </c:pt>
              </c:strCache>
            </c:strRef>
          </c:cat>
          <c:val>
            <c:numRef>
              <c:f>Sheet1!$C$2</c:f>
              <c:numCache>
                <c:formatCode>General</c:formatCode>
                <c:ptCount val="1"/>
                <c:pt idx="0">
                  <c:v>221</c:v>
                </c:pt>
              </c:numCache>
            </c:numRef>
          </c:val>
          <c:extLst>
            <c:ext xmlns:c16="http://schemas.microsoft.com/office/drawing/2014/chart" uri="{C3380CC4-5D6E-409C-BE32-E72D297353CC}">
              <c16:uniqueId val="{00000001-5FD2-4B8F-84AD-9B0BB33151F7}"/>
            </c:ext>
          </c:extLst>
        </c:ser>
        <c:dLbls>
          <c:showLegendKey val="0"/>
          <c:showVal val="0"/>
          <c:showCatName val="0"/>
          <c:showSerName val="0"/>
          <c:showPercent val="0"/>
          <c:showBubbleSize val="0"/>
        </c:dLbls>
        <c:gapWidth val="150"/>
        <c:overlap val="100"/>
        <c:axId val="224997032"/>
        <c:axId val="224992768"/>
      </c:barChart>
      <c:catAx>
        <c:axId val="2249970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24992768"/>
        <c:crosses val="autoZero"/>
        <c:auto val="1"/>
        <c:lblAlgn val="ctr"/>
        <c:lblOffset val="100"/>
        <c:noMultiLvlLbl val="0"/>
      </c:catAx>
      <c:valAx>
        <c:axId val="22499276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249970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1/16/2018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1/16/2018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1/16/2018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1/16/2018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1/16/2018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1/16/2018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1/16/2018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1/16/2018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1/16/2018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1/16/2018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D5FC25-BDD7-47DD-AD9B-57CF61DFFCCE}"/>
              </a:ext>
            </a:extLst>
          </p:cNvPr>
          <p:cNvSpPr>
            <a:spLocks noGrp="1"/>
          </p:cNvSpPr>
          <p:nvPr>
            <p:ph type="ctrTitle"/>
          </p:nvPr>
        </p:nvSpPr>
        <p:spPr/>
        <p:txBody>
          <a:bodyPr/>
          <a:lstStyle/>
          <a:p>
            <a:r>
              <a:rPr lang="en-US"/>
              <a:t>Reporte Instagram</a:t>
            </a:r>
          </a:p>
        </p:txBody>
      </p:sp>
      <p:sp>
        <p:nvSpPr>
          <p:cNvPr id="3" name="Subtitle 2">
            <a:extLst>
              <a:ext uri="{FF2B5EF4-FFF2-40B4-BE49-F238E27FC236}">
                <a16:creationId xmlns:a16="http://schemas.microsoft.com/office/drawing/2014/main" id="{5087B346-529D-4B02-8479-8318AFE30C12}"/>
              </a:ext>
            </a:extLst>
          </p:cNvPr>
          <p:cNvSpPr>
            <a:spLocks noGrp="1"/>
          </p:cNvSpPr>
          <p:nvPr>
            <p:ph type="subTitle" idx="1"/>
          </p:nvPr>
        </p:nvSpPr>
        <p:spPr/>
        <p:txBody>
          <a:bodyPr/>
          <a:lstStyle/>
          <a:p>
            <a:r>
              <a:rPr lang="en-US"/>
              <a:t>Socialad</a:t>
            </a:r>
          </a:p>
        </p:txBody>
      </p:sp>
    </p:spTree>
    <p:extLst>
      <p:ext uri="{BB962C8B-B14F-4D97-AF65-F5344CB8AC3E}">
        <p14:creationId xmlns:p14="http://schemas.microsoft.com/office/powerpoint/2010/main" val="355478931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9CA74F-F51C-4AB7-91EA-B4D764167DD3}"/>
              </a:ext>
            </a:extLst>
          </p:cNvPr>
          <p:cNvSpPr>
            <a:spLocks noGrp="1"/>
          </p:cNvSpPr>
          <p:nvPr>
            <p:ph type="title"/>
          </p:nvPr>
        </p:nvSpPr>
        <p:spPr/>
        <p:txBody>
          <a:bodyPr/>
          <a:lstStyle/>
          <a:p>
            <a:r>
              <a:rPr lang="en-US"/>
              <a:t>Instagram Key Metrics Table</a:t>
            </a:r>
          </a:p>
        </p:txBody>
      </p:sp>
      <p:graphicFrame>
        <p:nvGraphicFramePr>
          <p:cNvPr id="5" name="Table Placeholder 4">
            <a:extLst>
              <a:ext uri="{FF2B5EF4-FFF2-40B4-BE49-F238E27FC236}">
                <a16:creationId xmlns:a16="http://schemas.microsoft.com/office/drawing/2014/main" id="{70A1A912-CC64-4260-BA37-47DF7567667A}"/>
              </a:ext>
            </a:extLst>
          </p:cNvPr>
          <p:cNvGraphicFramePr>
            <a:graphicFrameLocks noGrp="1"/>
          </p:cNvGraphicFramePr>
          <p:nvPr>
            <p:ph type="tbl" sz="quarter" idx="13"/>
            <p:extLst>
              <p:ext uri="{D42A27DB-BD31-4B8C-83A1-F6EECF244321}">
                <p14:modId xmlns:p14="http://schemas.microsoft.com/office/powerpoint/2010/main" val="34344360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005042672"/>
                    </a:ext>
                  </a:extLst>
                </a:gridCol>
                <a:gridCol w="699516">
                  <a:extLst>
                    <a:ext uri="{9D8B030D-6E8A-4147-A177-3AD203B41FA5}">
                      <a16:colId xmlns:a16="http://schemas.microsoft.com/office/drawing/2014/main" val="2622707624"/>
                    </a:ext>
                  </a:extLst>
                </a:gridCol>
                <a:gridCol w="699516">
                  <a:extLst>
                    <a:ext uri="{9D8B030D-6E8A-4147-A177-3AD203B41FA5}">
                      <a16:colId xmlns:a16="http://schemas.microsoft.com/office/drawing/2014/main" val="3433322152"/>
                    </a:ext>
                  </a:extLst>
                </a:gridCol>
                <a:gridCol w="658368">
                  <a:extLst>
                    <a:ext uri="{9D8B030D-6E8A-4147-A177-3AD203B41FA5}">
                      <a16:colId xmlns:a16="http://schemas.microsoft.com/office/drawing/2014/main" val="4018649394"/>
                    </a:ext>
                  </a:extLst>
                </a:gridCol>
                <a:gridCol w="658368">
                  <a:extLst>
                    <a:ext uri="{9D8B030D-6E8A-4147-A177-3AD203B41FA5}">
                      <a16:colId xmlns:a16="http://schemas.microsoft.com/office/drawing/2014/main" val="3349171081"/>
                    </a:ext>
                  </a:extLst>
                </a:gridCol>
                <a:gridCol w="658368">
                  <a:extLst>
                    <a:ext uri="{9D8B030D-6E8A-4147-A177-3AD203B41FA5}">
                      <a16:colId xmlns:a16="http://schemas.microsoft.com/office/drawing/2014/main" val="3354961765"/>
                    </a:ext>
                  </a:extLst>
                </a:gridCol>
                <a:gridCol w="699516">
                  <a:extLst>
                    <a:ext uri="{9D8B030D-6E8A-4147-A177-3AD203B41FA5}">
                      <a16:colId xmlns:a16="http://schemas.microsoft.com/office/drawing/2014/main" val="3987984203"/>
                    </a:ext>
                  </a:extLst>
                </a:gridCol>
                <a:gridCol w="699516">
                  <a:extLst>
                    <a:ext uri="{9D8B030D-6E8A-4147-A177-3AD203B41FA5}">
                      <a16:colId xmlns:a16="http://schemas.microsoft.com/office/drawing/2014/main" val="2390140338"/>
                    </a:ext>
                  </a:extLst>
                </a:gridCol>
                <a:gridCol w="699516">
                  <a:extLst>
                    <a:ext uri="{9D8B030D-6E8A-4147-A177-3AD203B41FA5}">
                      <a16:colId xmlns:a16="http://schemas.microsoft.com/office/drawing/2014/main" val="2779923442"/>
                    </a:ext>
                  </a:extLst>
                </a:gridCol>
                <a:gridCol w="658368">
                  <a:extLst>
                    <a:ext uri="{9D8B030D-6E8A-4147-A177-3AD203B41FA5}">
                      <a16:colId xmlns:a16="http://schemas.microsoft.com/office/drawing/2014/main" val="3331014126"/>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752235313"/>
                  </a:ext>
                </a:extLst>
              </a:tr>
              <a:tr h="370840">
                <a:tc>
                  <a:txBody>
                    <a:bodyPr/>
                    <a:lstStyle/>
                    <a:p>
                      <a:r>
                        <a:rPr lang="en-US" sz="1000"/>
                        <a:t>bhdleon (Banco BHD León)</a:t>
                      </a:r>
                    </a:p>
                  </a:txBody>
                  <a:tcPr/>
                </a:tc>
                <a:tc>
                  <a:txBody>
                    <a:bodyPr/>
                    <a:lstStyle/>
                    <a:p>
                      <a:r>
                        <a:rPr lang="en-US" sz="1000"/>
                        <a:t>42509</a:t>
                      </a:r>
                    </a:p>
                  </a:txBody>
                  <a:tcPr/>
                </a:tc>
                <a:tc>
                  <a:txBody>
                    <a:bodyPr/>
                    <a:lstStyle/>
                    <a:p>
                      <a:r>
                        <a:rPr lang="en-US" sz="1000"/>
                        <a:t>1156</a:t>
                      </a:r>
                    </a:p>
                  </a:txBody>
                  <a:tcPr/>
                </a:tc>
                <a:tc>
                  <a:txBody>
                    <a:bodyPr/>
                    <a:lstStyle/>
                    <a:p>
                      <a:r>
                        <a:rPr lang="en-US" sz="1000"/>
                        <a:t>48</a:t>
                      </a:r>
                    </a:p>
                  </a:txBody>
                  <a:tcPr/>
                </a:tc>
                <a:tc>
                  <a:txBody>
                    <a:bodyPr/>
                    <a:lstStyle/>
                    <a:p>
                      <a:r>
                        <a:rPr lang="en-US" sz="1000"/>
                        <a:t>23</a:t>
                      </a:r>
                    </a:p>
                  </a:txBody>
                  <a:tcPr/>
                </a:tc>
                <a:tc>
                  <a:txBody>
                    <a:bodyPr/>
                    <a:lstStyle/>
                    <a:p>
                      <a:r>
                        <a:rPr lang="en-US" sz="1000"/>
                        <a:t>5</a:t>
                      </a:r>
                    </a:p>
                  </a:txBody>
                  <a:tcPr/>
                </a:tc>
                <a:tc>
                  <a:txBody>
                    <a:bodyPr/>
                    <a:lstStyle/>
                    <a:p>
                      <a:r>
                        <a:rPr lang="en-US" sz="1000"/>
                        <a:t>76</a:t>
                      </a:r>
                    </a:p>
                  </a:txBody>
                  <a:tcPr/>
                </a:tc>
                <a:tc>
                  <a:txBody>
                    <a:bodyPr/>
                    <a:lstStyle/>
                    <a:p>
                      <a:r>
                        <a:rPr lang="en-US" sz="1000"/>
                        <a:t>6126</a:t>
                      </a:r>
                    </a:p>
                  </a:txBody>
                  <a:tcPr/>
                </a:tc>
                <a:tc>
                  <a:txBody>
                    <a:bodyPr/>
                    <a:lstStyle/>
                    <a:p>
                      <a:r>
                        <a:rPr lang="en-US" sz="1000"/>
                        <a:t>221</a:t>
                      </a:r>
                    </a:p>
                  </a:txBody>
                  <a:tcPr/>
                </a:tc>
                <a:tc>
                  <a:txBody>
                    <a:bodyPr/>
                    <a:lstStyle/>
                    <a:p>
                      <a:r>
                        <a:rPr lang="en-US" sz="1000"/>
                        <a:t>0.1992%</a:t>
                      </a:r>
                    </a:p>
                  </a:txBody>
                  <a:tcPr/>
                </a:tc>
                <a:extLst>
                  <a:ext uri="{0D108BD9-81ED-4DB2-BD59-A6C34878D82A}">
                    <a16:rowId xmlns:a16="http://schemas.microsoft.com/office/drawing/2014/main" val="1749584535"/>
                  </a:ext>
                </a:extLst>
              </a:tr>
            </a:tbl>
          </a:graphicData>
        </a:graphic>
      </p:graphicFrame>
      <p:sp>
        <p:nvSpPr>
          <p:cNvPr id="4" name="Text Placeholder 3">
            <a:extLst>
              <a:ext uri="{FF2B5EF4-FFF2-40B4-BE49-F238E27FC236}">
                <a16:creationId xmlns:a16="http://schemas.microsoft.com/office/drawing/2014/main" id="{FE439E93-8BD0-42AE-8395-D7992FC88262}"/>
              </a:ext>
            </a:extLst>
          </p:cNvPr>
          <p:cNvSpPr>
            <a:spLocks noGrp="1"/>
          </p:cNvSpPr>
          <p:nvPr>
            <p:ph type="body" sz="quarter" idx="14"/>
          </p:nvPr>
        </p:nvSpPr>
        <p:spPr/>
        <p:txBody>
          <a:bodyPr/>
          <a:lstStyle/>
          <a:p>
            <a:r>
              <a:rPr lang="en-US"/>
              <a:t>12/08/2017 - 01/07/2018</a:t>
            </a:r>
          </a:p>
        </p:txBody>
      </p:sp>
    </p:spTree>
    <p:extLst>
      <p:ext uri="{BB962C8B-B14F-4D97-AF65-F5344CB8AC3E}">
        <p14:creationId xmlns:p14="http://schemas.microsoft.com/office/powerpoint/2010/main" val="418864941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23AF08-D4E5-49B3-AD23-6C1C8F10A794}"/>
              </a:ext>
            </a:extLst>
          </p:cNvPr>
          <p:cNvSpPr>
            <a:spLocks noGrp="1"/>
          </p:cNvSpPr>
          <p:nvPr>
            <p:ph type="title"/>
          </p:nvPr>
        </p:nvSpPr>
        <p:spPr/>
        <p:txBody>
          <a:bodyPr/>
          <a:lstStyle/>
          <a:p>
            <a:r>
              <a:rPr lang="en-US"/>
              <a:t>Instagram Key Metrics Radar</a:t>
            </a:r>
          </a:p>
        </p:txBody>
      </p:sp>
      <p:graphicFrame>
        <p:nvGraphicFramePr>
          <p:cNvPr id="6" name="Chart Placeholder 5">
            <a:extLst>
              <a:ext uri="{FF2B5EF4-FFF2-40B4-BE49-F238E27FC236}">
                <a16:creationId xmlns:a16="http://schemas.microsoft.com/office/drawing/2014/main" id="{65202DAD-551C-4C93-9828-BB9B64836C5B}"/>
              </a:ext>
            </a:extLst>
          </p:cNvPr>
          <p:cNvGraphicFramePr>
            <a:graphicFrameLocks noGrp="1"/>
          </p:cNvGraphicFramePr>
          <p:nvPr>
            <p:ph type="chart" sz="quarter" idx="13"/>
            <p:extLst>
              <p:ext uri="{D42A27DB-BD31-4B8C-83A1-F6EECF244321}">
                <p14:modId xmlns:p14="http://schemas.microsoft.com/office/powerpoint/2010/main" val="26534405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D39E9FC-5955-4A8D-A424-997692ED20E9}"/>
              </a:ext>
            </a:extLst>
          </p:cNvPr>
          <p:cNvSpPr>
            <a:spLocks noGrp="1"/>
          </p:cNvSpPr>
          <p:nvPr>
            <p:ph type="body" sz="quarter" idx="14"/>
          </p:nvPr>
        </p:nvSpPr>
        <p:spPr/>
        <p:txBody>
          <a:bodyPr/>
          <a:lstStyle/>
          <a:p>
            <a:r>
              <a:rPr lang="en-US"/>
              <a:t>12/08/2017 - 01/07/2018</a:t>
            </a:r>
          </a:p>
        </p:txBody>
      </p:sp>
      <p:sp>
        <p:nvSpPr>
          <p:cNvPr id="5" name="Footer Placeholder 4">
            <a:extLst>
              <a:ext uri="{FF2B5EF4-FFF2-40B4-BE49-F238E27FC236}">
                <a16:creationId xmlns:a16="http://schemas.microsoft.com/office/drawing/2014/main" id="{8C81B642-79FE-44DC-BED4-38C0F96B778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7167794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22108A-AB1F-4635-B679-F8A6DB536E40}"/>
              </a:ext>
            </a:extLst>
          </p:cNvPr>
          <p:cNvSpPr>
            <a:spLocks noGrp="1"/>
          </p:cNvSpPr>
          <p:nvPr>
            <p:ph type="title"/>
          </p:nvPr>
        </p:nvSpPr>
        <p:spPr/>
        <p:txBody>
          <a:bodyPr/>
          <a:lstStyle/>
          <a:p>
            <a:r>
              <a:rPr lang="en-US"/>
              <a:t>Instagram Followers Total</a:t>
            </a:r>
          </a:p>
        </p:txBody>
      </p:sp>
      <p:graphicFrame>
        <p:nvGraphicFramePr>
          <p:cNvPr id="6" name="Chart Placeholder 5">
            <a:extLst>
              <a:ext uri="{FF2B5EF4-FFF2-40B4-BE49-F238E27FC236}">
                <a16:creationId xmlns:a16="http://schemas.microsoft.com/office/drawing/2014/main" id="{5AC17D54-3EF7-4A98-B7E8-C78CAD5D7BC2}"/>
              </a:ext>
            </a:extLst>
          </p:cNvPr>
          <p:cNvGraphicFramePr>
            <a:graphicFrameLocks noGrp="1"/>
          </p:cNvGraphicFramePr>
          <p:nvPr>
            <p:ph type="chart" sz="quarter" idx="13"/>
            <p:extLst>
              <p:ext uri="{D42A27DB-BD31-4B8C-83A1-F6EECF244321}">
                <p14:modId xmlns:p14="http://schemas.microsoft.com/office/powerpoint/2010/main" val="223204431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EB7901A-477A-45E6-83D6-9574AB273465}"/>
              </a:ext>
            </a:extLst>
          </p:cNvPr>
          <p:cNvSpPr>
            <a:spLocks noGrp="1"/>
          </p:cNvSpPr>
          <p:nvPr>
            <p:ph type="body" sz="quarter" idx="14"/>
          </p:nvPr>
        </p:nvSpPr>
        <p:spPr/>
        <p:txBody>
          <a:bodyPr/>
          <a:lstStyle/>
          <a:p>
            <a:r>
              <a:rPr lang="en-US"/>
              <a:t>12/08/2017 - 01/07/2018</a:t>
            </a:r>
          </a:p>
        </p:txBody>
      </p:sp>
      <p:sp>
        <p:nvSpPr>
          <p:cNvPr id="5" name="Footer Placeholder 4">
            <a:extLst>
              <a:ext uri="{FF2B5EF4-FFF2-40B4-BE49-F238E27FC236}">
                <a16:creationId xmlns:a16="http://schemas.microsoft.com/office/drawing/2014/main" id="{B4261B50-CEB5-43EC-9AF4-4B933ABAE03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5252609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C81985-7BDA-42A4-8A86-D7822AD5B598}"/>
              </a:ext>
            </a:extLst>
          </p:cNvPr>
          <p:cNvSpPr>
            <a:spLocks noGrp="1"/>
          </p:cNvSpPr>
          <p:nvPr>
            <p:ph type="title"/>
          </p:nvPr>
        </p:nvSpPr>
        <p:spPr/>
        <p:txBody>
          <a:bodyPr/>
          <a:lstStyle/>
          <a:p>
            <a:r>
              <a:rPr lang="en-US"/>
              <a:t>Instagram Followers Change Per Weekday</a:t>
            </a:r>
          </a:p>
        </p:txBody>
      </p:sp>
      <p:graphicFrame>
        <p:nvGraphicFramePr>
          <p:cNvPr id="6" name="Chart Placeholder 5">
            <a:extLst>
              <a:ext uri="{FF2B5EF4-FFF2-40B4-BE49-F238E27FC236}">
                <a16:creationId xmlns:a16="http://schemas.microsoft.com/office/drawing/2014/main" id="{7CF63140-F42C-4E52-BE24-728ADCA10BD3}"/>
              </a:ext>
            </a:extLst>
          </p:cNvPr>
          <p:cNvGraphicFramePr>
            <a:graphicFrameLocks noGrp="1"/>
          </p:cNvGraphicFramePr>
          <p:nvPr>
            <p:ph type="chart" sz="quarter" idx="13"/>
            <p:extLst>
              <p:ext uri="{D42A27DB-BD31-4B8C-83A1-F6EECF244321}">
                <p14:modId xmlns:p14="http://schemas.microsoft.com/office/powerpoint/2010/main" val="113412280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8E73BEE-DEB8-42D0-97AE-74C43CE06F46}"/>
              </a:ext>
            </a:extLst>
          </p:cNvPr>
          <p:cNvSpPr>
            <a:spLocks noGrp="1"/>
          </p:cNvSpPr>
          <p:nvPr>
            <p:ph type="body" sz="quarter" idx="14"/>
          </p:nvPr>
        </p:nvSpPr>
        <p:spPr/>
        <p:txBody>
          <a:bodyPr/>
          <a:lstStyle/>
          <a:p>
            <a:r>
              <a:rPr lang="en-US"/>
              <a:t>12/08/2017 - 01/07/2018</a:t>
            </a:r>
          </a:p>
        </p:txBody>
      </p:sp>
      <p:sp>
        <p:nvSpPr>
          <p:cNvPr id="5" name="Footer Placeholder 4">
            <a:extLst>
              <a:ext uri="{FF2B5EF4-FFF2-40B4-BE49-F238E27FC236}">
                <a16:creationId xmlns:a16="http://schemas.microsoft.com/office/drawing/2014/main" id="{C44AF5DE-D049-409B-86EB-76835502AF2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4459368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AEDBB5-E5AF-4FB6-93AB-D215082567B8}"/>
              </a:ext>
            </a:extLst>
          </p:cNvPr>
          <p:cNvSpPr>
            <a:spLocks noGrp="1"/>
          </p:cNvSpPr>
          <p:nvPr>
            <p:ph type="title"/>
          </p:nvPr>
        </p:nvSpPr>
        <p:spPr/>
        <p:txBody>
          <a:bodyPr/>
          <a:lstStyle/>
          <a:p>
            <a:r>
              <a:rPr lang="en-US"/>
              <a:t>Instagram Posts By Hour</a:t>
            </a:r>
          </a:p>
        </p:txBody>
      </p:sp>
      <p:graphicFrame>
        <p:nvGraphicFramePr>
          <p:cNvPr id="6" name="Chart Placeholder 5">
            <a:extLst>
              <a:ext uri="{FF2B5EF4-FFF2-40B4-BE49-F238E27FC236}">
                <a16:creationId xmlns:a16="http://schemas.microsoft.com/office/drawing/2014/main" id="{4DF726E2-CC35-457E-B633-05E6D0A8FE7B}"/>
              </a:ext>
            </a:extLst>
          </p:cNvPr>
          <p:cNvGraphicFramePr>
            <a:graphicFrameLocks noGrp="1"/>
          </p:cNvGraphicFramePr>
          <p:nvPr>
            <p:ph type="chart" sz="quarter" idx="13"/>
            <p:extLst>
              <p:ext uri="{D42A27DB-BD31-4B8C-83A1-F6EECF244321}">
                <p14:modId xmlns:p14="http://schemas.microsoft.com/office/powerpoint/2010/main" val="346651747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3BB6647-870A-4FBE-A1FA-C51D60D354AD}"/>
              </a:ext>
            </a:extLst>
          </p:cNvPr>
          <p:cNvSpPr>
            <a:spLocks noGrp="1"/>
          </p:cNvSpPr>
          <p:nvPr>
            <p:ph type="body" sz="quarter" idx="14"/>
          </p:nvPr>
        </p:nvSpPr>
        <p:spPr/>
        <p:txBody>
          <a:bodyPr/>
          <a:lstStyle/>
          <a:p>
            <a:r>
              <a:rPr lang="en-US"/>
              <a:t>12/08/2017 - 01/07/2018</a:t>
            </a:r>
          </a:p>
        </p:txBody>
      </p:sp>
      <p:sp>
        <p:nvSpPr>
          <p:cNvPr id="5" name="Footer Placeholder 4">
            <a:extLst>
              <a:ext uri="{FF2B5EF4-FFF2-40B4-BE49-F238E27FC236}">
                <a16:creationId xmlns:a16="http://schemas.microsoft.com/office/drawing/2014/main" id="{BAB013AB-C40A-4625-97FF-BB1E0E43266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1036271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A6FE49-ABF6-41D8-9BAE-45A0800F5CBD}"/>
              </a:ext>
            </a:extLst>
          </p:cNvPr>
          <p:cNvSpPr>
            <a:spLocks noGrp="1"/>
          </p:cNvSpPr>
          <p:nvPr>
            <p:ph type="title"/>
          </p:nvPr>
        </p:nvSpPr>
        <p:spPr/>
        <p:txBody>
          <a:bodyPr/>
          <a:lstStyle/>
          <a:p>
            <a:r>
              <a:rPr lang="en-US"/>
              <a:t>Instagram Interaction Rate By Hour</a:t>
            </a:r>
          </a:p>
        </p:txBody>
      </p:sp>
      <p:graphicFrame>
        <p:nvGraphicFramePr>
          <p:cNvPr id="6" name="Chart Placeholder 5">
            <a:extLst>
              <a:ext uri="{FF2B5EF4-FFF2-40B4-BE49-F238E27FC236}">
                <a16:creationId xmlns:a16="http://schemas.microsoft.com/office/drawing/2014/main" id="{6A6087C0-9170-4322-B929-B7F776F4E6AB}"/>
              </a:ext>
            </a:extLst>
          </p:cNvPr>
          <p:cNvGraphicFramePr>
            <a:graphicFrameLocks noGrp="1"/>
          </p:cNvGraphicFramePr>
          <p:nvPr>
            <p:ph type="chart" sz="quarter" idx="13"/>
            <p:extLst>
              <p:ext uri="{D42A27DB-BD31-4B8C-83A1-F6EECF244321}">
                <p14:modId xmlns:p14="http://schemas.microsoft.com/office/powerpoint/2010/main" val="284751104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DE0B652-E9B6-4371-84E3-8793A67B28AC}"/>
              </a:ext>
            </a:extLst>
          </p:cNvPr>
          <p:cNvSpPr>
            <a:spLocks noGrp="1"/>
          </p:cNvSpPr>
          <p:nvPr>
            <p:ph type="body" sz="quarter" idx="14"/>
          </p:nvPr>
        </p:nvSpPr>
        <p:spPr/>
        <p:txBody>
          <a:bodyPr/>
          <a:lstStyle/>
          <a:p>
            <a:r>
              <a:rPr lang="en-US"/>
              <a:t>12/08/2017 - 01/07/2018</a:t>
            </a:r>
          </a:p>
        </p:txBody>
      </p:sp>
      <p:sp>
        <p:nvSpPr>
          <p:cNvPr id="5" name="Footer Placeholder 4">
            <a:extLst>
              <a:ext uri="{FF2B5EF4-FFF2-40B4-BE49-F238E27FC236}">
                <a16:creationId xmlns:a16="http://schemas.microsoft.com/office/drawing/2014/main" id="{90508E42-3169-40E1-BFAB-570199DA671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5779947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746066-B121-461D-B2B1-9BBC98BF74B6}"/>
              </a:ext>
            </a:extLst>
          </p:cNvPr>
          <p:cNvSpPr>
            <a:spLocks noGrp="1"/>
          </p:cNvSpPr>
          <p:nvPr>
            <p:ph type="title"/>
          </p:nvPr>
        </p:nvSpPr>
        <p:spPr/>
        <p:txBody>
          <a:bodyPr/>
          <a:lstStyle/>
          <a:p>
            <a:r>
              <a:rPr lang="en-US"/>
              <a:t>Instagram Posts By Weekday</a:t>
            </a:r>
          </a:p>
        </p:txBody>
      </p:sp>
      <p:graphicFrame>
        <p:nvGraphicFramePr>
          <p:cNvPr id="6" name="Chart Placeholder 5">
            <a:extLst>
              <a:ext uri="{FF2B5EF4-FFF2-40B4-BE49-F238E27FC236}">
                <a16:creationId xmlns:a16="http://schemas.microsoft.com/office/drawing/2014/main" id="{A66DA667-6FAA-40F1-8ADA-593A105F40FF}"/>
              </a:ext>
            </a:extLst>
          </p:cNvPr>
          <p:cNvGraphicFramePr>
            <a:graphicFrameLocks noGrp="1"/>
          </p:cNvGraphicFramePr>
          <p:nvPr>
            <p:ph type="chart" sz="quarter" idx="13"/>
            <p:extLst>
              <p:ext uri="{D42A27DB-BD31-4B8C-83A1-F6EECF244321}">
                <p14:modId xmlns:p14="http://schemas.microsoft.com/office/powerpoint/2010/main" val="44197897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D057546-2928-4325-B74A-76E3DE25E971}"/>
              </a:ext>
            </a:extLst>
          </p:cNvPr>
          <p:cNvSpPr>
            <a:spLocks noGrp="1"/>
          </p:cNvSpPr>
          <p:nvPr>
            <p:ph type="body" sz="quarter" idx="14"/>
          </p:nvPr>
        </p:nvSpPr>
        <p:spPr/>
        <p:txBody>
          <a:bodyPr/>
          <a:lstStyle/>
          <a:p>
            <a:r>
              <a:rPr lang="en-US"/>
              <a:t>12/08/2017 - 01/07/2018</a:t>
            </a:r>
          </a:p>
        </p:txBody>
      </p:sp>
      <p:sp>
        <p:nvSpPr>
          <p:cNvPr id="5" name="Footer Placeholder 4">
            <a:extLst>
              <a:ext uri="{FF2B5EF4-FFF2-40B4-BE49-F238E27FC236}">
                <a16:creationId xmlns:a16="http://schemas.microsoft.com/office/drawing/2014/main" id="{1596E7D7-82BA-41DD-8CB9-BEBD2EC0BBF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3841093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B08ED9-6E43-419B-83A2-9D660A7F6293}"/>
              </a:ext>
            </a:extLst>
          </p:cNvPr>
          <p:cNvSpPr>
            <a:spLocks noGrp="1"/>
          </p:cNvSpPr>
          <p:nvPr>
            <p:ph type="title"/>
          </p:nvPr>
        </p:nvSpPr>
        <p:spPr/>
        <p:txBody>
          <a:bodyPr/>
          <a:lstStyle/>
          <a:p>
            <a:r>
              <a:rPr lang="en-US"/>
              <a:t>Instagram Interaction Rate By Post Type</a:t>
            </a:r>
          </a:p>
        </p:txBody>
      </p:sp>
      <p:graphicFrame>
        <p:nvGraphicFramePr>
          <p:cNvPr id="6" name="Chart Placeholder 5">
            <a:extLst>
              <a:ext uri="{FF2B5EF4-FFF2-40B4-BE49-F238E27FC236}">
                <a16:creationId xmlns:a16="http://schemas.microsoft.com/office/drawing/2014/main" id="{448EF5BF-D8C4-4EA3-899D-C9F096A098E8}"/>
              </a:ext>
            </a:extLst>
          </p:cNvPr>
          <p:cNvGraphicFramePr>
            <a:graphicFrameLocks noGrp="1"/>
          </p:cNvGraphicFramePr>
          <p:nvPr>
            <p:ph type="chart" sz="quarter" idx="13"/>
            <p:extLst>
              <p:ext uri="{D42A27DB-BD31-4B8C-83A1-F6EECF244321}">
                <p14:modId xmlns:p14="http://schemas.microsoft.com/office/powerpoint/2010/main" val="295924069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973FC04-C237-406F-B750-386A8E111C0C}"/>
              </a:ext>
            </a:extLst>
          </p:cNvPr>
          <p:cNvSpPr>
            <a:spLocks noGrp="1"/>
          </p:cNvSpPr>
          <p:nvPr>
            <p:ph type="body" sz="quarter" idx="14"/>
          </p:nvPr>
        </p:nvSpPr>
        <p:spPr/>
        <p:txBody>
          <a:bodyPr/>
          <a:lstStyle/>
          <a:p>
            <a:r>
              <a:rPr lang="en-US"/>
              <a:t>12/08/2017 - 01/07/2018</a:t>
            </a:r>
          </a:p>
        </p:txBody>
      </p:sp>
      <p:sp>
        <p:nvSpPr>
          <p:cNvPr id="5" name="Footer Placeholder 4">
            <a:extLst>
              <a:ext uri="{FF2B5EF4-FFF2-40B4-BE49-F238E27FC236}">
                <a16:creationId xmlns:a16="http://schemas.microsoft.com/office/drawing/2014/main" id="{FD1306AC-C0D0-4679-B0F6-754C638777B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1446597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3A218B-75D7-4F48-987E-F69C46FC67ED}"/>
              </a:ext>
            </a:extLst>
          </p:cNvPr>
          <p:cNvSpPr>
            <a:spLocks noGrp="1"/>
          </p:cNvSpPr>
          <p:nvPr>
            <p:ph type="title"/>
          </p:nvPr>
        </p:nvSpPr>
        <p:spPr/>
        <p:txBody>
          <a:bodyPr/>
          <a:lstStyle/>
          <a:p>
            <a:r>
              <a:rPr lang="en-US"/>
              <a:t>Instagram Posts Type Distribution</a:t>
            </a:r>
          </a:p>
        </p:txBody>
      </p:sp>
      <p:graphicFrame>
        <p:nvGraphicFramePr>
          <p:cNvPr id="6" name="Chart Placeholder 5">
            <a:extLst>
              <a:ext uri="{FF2B5EF4-FFF2-40B4-BE49-F238E27FC236}">
                <a16:creationId xmlns:a16="http://schemas.microsoft.com/office/drawing/2014/main" id="{9D844A40-5797-4037-B62A-E61FEF67B277}"/>
              </a:ext>
            </a:extLst>
          </p:cNvPr>
          <p:cNvGraphicFramePr>
            <a:graphicFrameLocks noGrp="1"/>
          </p:cNvGraphicFramePr>
          <p:nvPr>
            <p:ph type="chart" sz="quarter" idx="13"/>
            <p:extLst>
              <p:ext uri="{D42A27DB-BD31-4B8C-83A1-F6EECF244321}">
                <p14:modId xmlns:p14="http://schemas.microsoft.com/office/powerpoint/2010/main" val="418334140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5D9304E-5E8C-4055-87EC-0C06501C95A3}"/>
              </a:ext>
            </a:extLst>
          </p:cNvPr>
          <p:cNvSpPr>
            <a:spLocks noGrp="1"/>
          </p:cNvSpPr>
          <p:nvPr>
            <p:ph type="body" sz="quarter" idx="14"/>
          </p:nvPr>
        </p:nvSpPr>
        <p:spPr/>
        <p:txBody>
          <a:bodyPr/>
          <a:lstStyle/>
          <a:p>
            <a:r>
              <a:rPr lang="en-US"/>
              <a:t>12/08/2017 - 01/07/2018</a:t>
            </a:r>
          </a:p>
        </p:txBody>
      </p:sp>
      <p:sp>
        <p:nvSpPr>
          <p:cNvPr id="5" name="Footer Placeholder 4">
            <a:extLst>
              <a:ext uri="{FF2B5EF4-FFF2-40B4-BE49-F238E27FC236}">
                <a16:creationId xmlns:a16="http://schemas.microsoft.com/office/drawing/2014/main" id="{B5A6509A-915D-4AD8-9339-4B8780440F5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9182910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82DD3C-0A96-4EF5-8697-6144A1AC35A3}"/>
              </a:ext>
            </a:extLst>
          </p:cNvPr>
          <p:cNvSpPr>
            <a:spLocks noGrp="1"/>
          </p:cNvSpPr>
          <p:nvPr>
            <p:ph type="title"/>
          </p:nvPr>
        </p:nvSpPr>
        <p:spPr/>
        <p:txBody>
          <a:bodyPr/>
          <a:lstStyle/>
          <a:p>
            <a:r>
              <a:rPr lang="en-US"/>
              <a:t>Instagram Interaction Rate By Weekday</a:t>
            </a:r>
          </a:p>
        </p:txBody>
      </p:sp>
      <p:graphicFrame>
        <p:nvGraphicFramePr>
          <p:cNvPr id="6" name="Chart Placeholder 5">
            <a:extLst>
              <a:ext uri="{FF2B5EF4-FFF2-40B4-BE49-F238E27FC236}">
                <a16:creationId xmlns:a16="http://schemas.microsoft.com/office/drawing/2014/main" id="{B0051978-BB2E-4A87-8688-BC26054A65A2}"/>
              </a:ext>
            </a:extLst>
          </p:cNvPr>
          <p:cNvGraphicFramePr>
            <a:graphicFrameLocks noGrp="1"/>
          </p:cNvGraphicFramePr>
          <p:nvPr>
            <p:ph type="chart" sz="quarter" idx="13"/>
            <p:extLst>
              <p:ext uri="{D42A27DB-BD31-4B8C-83A1-F6EECF244321}">
                <p14:modId xmlns:p14="http://schemas.microsoft.com/office/powerpoint/2010/main" val="380419704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26EAA44-9511-40EE-9195-1C107080CF72}"/>
              </a:ext>
            </a:extLst>
          </p:cNvPr>
          <p:cNvSpPr>
            <a:spLocks noGrp="1"/>
          </p:cNvSpPr>
          <p:nvPr>
            <p:ph type="body" sz="quarter" idx="14"/>
          </p:nvPr>
        </p:nvSpPr>
        <p:spPr/>
        <p:txBody>
          <a:bodyPr/>
          <a:lstStyle/>
          <a:p>
            <a:r>
              <a:rPr lang="en-US"/>
              <a:t>12/08/2017 - 01/07/2018</a:t>
            </a:r>
          </a:p>
        </p:txBody>
      </p:sp>
      <p:sp>
        <p:nvSpPr>
          <p:cNvPr id="5" name="Footer Placeholder 4">
            <a:extLst>
              <a:ext uri="{FF2B5EF4-FFF2-40B4-BE49-F238E27FC236}">
                <a16:creationId xmlns:a16="http://schemas.microsoft.com/office/drawing/2014/main" id="{5E982ABF-9DFD-4597-AEA1-6FA45CFE36B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9249278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A1B936-000B-493F-AF4A-3AF575EA92D7}"/>
              </a:ext>
            </a:extLst>
          </p:cNvPr>
          <p:cNvSpPr>
            <a:spLocks noGrp="1"/>
          </p:cNvSpPr>
          <p:nvPr>
            <p:ph type="title"/>
          </p:nvPr>
        </p:nvSpPr>
        <p:spPr/>
        <p:txBody>
          <a:bodyPr/>
          <a:lstStyle/>
          <a:p>
            <a:r>
              <a:rPr lang="en-US"/>
              <a:t>Instagram Interactions Distribution</a:t>
            </a:r>
          </a:p>
        </p:txBody>
      </p:sp>
      <p:graphicFrame>
        <p:nvGraphicFramePr>
          <p:cNvPr id="6" name="Chart Placeholder 5">
            <a:extLst>
              <a:ext uri="{FF2B5EF4-FFF2-40B4-BE49-F238E27FC236}">
                <a16:creationId xmlns:a16="http://schemas.microsoft.com/office/drawing/2014/main" id="{AA19730C-3FC7-4DE8-8A55-AFCBD4C10EFA}"/>
              </a:ext>
            </a:extLst>
          </p:cNvPr>
          <p:cNvGraphicFramePr>
            <a:graphicFrameLocks noGrp="1"/>
          </p:cNvGraphicFramePr>
          <p:nvPr>
            <p:ph type="chart" sz="quarter" idx="13"/>
            <p:extLst>
              <p:ext uri="{D42A27DB-BD31-4B8C-83A1-F6EECF244321}">
                <p14:modId xmlns:p14="http://schemas.microsoft.com/office/powerpoint/2010/main" val="112907843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36B1DCB-1DD8-4194-847F-DB18AF466300}"/>
              </a:ext>
            </a:extLst>
          </p:cNvPr>
          <p:cNvSpPr>
            <a:spLocks noGrp="1"/>
          </p:cNvSpPr>
          <p:nvPr>
            <p:ph type="body" sz="quarter" idx="14"/>
          </p:nvPr>
        </p:nvSpPr>
        <p:spPr/>
        <p:txBody>
          <a:bodyPr/>
          <a:lstStyle/>
          <a:p>
            <a:r>
              <a:rPr lang="en-US"/>
              <a:t>12/08/2017 - 01/07/2018</a:t>
            </a:r>
          </a:p>
        </p:txBody>
      </p:sp>
      <p:sp>
        <p:nvSpPr>
          <p:cNvPr id="5" name="Footer Placeholder 4">
            <a:extLst>
              <a:ext uri="{FF2B5EF4-FFF2-40B4-BE49-F238E27FC236}">
                <a16:creationId xmlns:a16="http://schemas.microsoft.com/office/drawing/2014/main" id="{4F74B816-7984-454C-8313-909A253DD9E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2781722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89A85E-CEAE-42CD-B4DE-B7D612A6B7C5}"/>
              </a:ext>
            </a:extLst>
          </p:cNvPr>
          <p:cNvSpPr>
            <a:spLocks noGrp="1"/>
          </p:cNvSpPr>
          <p:nvPr>
            <p:ph type="title"/>
          </p:nvPr>
        </p:nvSpPr>
        <p:spPr/>
        <p:txBody>
          <a:bodyPr/>
          <a:lstStyle/>
          <a:p>
            <a:r>
              <a:rPr lang="en-US"/>
              <a:t>Instagram Posts Table - 1 of 3</a:t>
            </a:r>
          </a:p>
        </p:txBody>
      </p:sp>
      <p:graphicFrame>
        <p:nvGraphicFramePr>
          <p:cNvPr id="5" name="Table Placeholder 4">
            <a:extLst>
              <a:ext uri="{FF2B5EF4-FFF2-40B4-BE49-F238E27FC236}">
                <a16:creationId xmlns:a16="http://schemas.microsoft.com/office/drawing/2014/main" id="{38A3FAE4-618F-4D12-8E93-F4DF6C135C1C}"/>
              </a:ext>
            </a:extLst>
          </p:cNvPr>
          <p:cNvGraphicFramePr>
            <a:graphicFrameLocks noGrp="1"/>
          </p:cNvGraphicFramePr>
          <p:nvPr>
            <p:ph type="tbl" sz="quarter" idx="13"/>
            <p:extLst>
              <p:ext uri="{D42A27DB-BD31-4B8C-83A1-F6EECF244321}">
                <p14:modId xmlns:p14="http://schemas.microsoft.com/office/powerpoint/2010/main" val="4232512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2788702102"/>
                    </a:ext>
                  </a:extLst>
                </a:gridCol>
                <a:gridCol w="987552">
                  <a:extLst>
                    <a:ext uri="{9D8B030D-6E8A-4147-A177-3AD203B41FA5}">
                      <a16:colId xmlns:a16="http://schemas.microsoft.com/office/drawing/2014/main" val="686809910"/>
                    </a:ext>
                  </a:extLst>
                </a:gridCol>
                <a:gridCol w="987552">
                  <a:extLst>
                    <a:ext uri="{9D8B030D-6E8A-4147-A177-3AD203B41FA5}">
                      <a16:colId xmlns:a16="http://schemas.microsoft.com/office/drawing/2014/main" val="535410777"/>
                    </a:ext>
                  </a:extLst>
                </a:gridCol>
                <a:gridCol w="987552">
                  <a:extLst>
                    <a:ext uri="{9D8B030D-6E8A-4147-A177-3AD203B41FA5}">
                      <a16:colId xmlns:a16="http://schemas.microsoft.com/office/drawing/2014/main" val="1693063264"/>
                    </a:ext>
                  </a:extLst>
                </a:gridCol>
                <a:gridCol w="987552">
                  <a:extLst>
                    <a:ext uri="{9D8B030D-6E8A-4147-A177-3AD203B41FA5}">
                      <a16:colId xmlns:a16="http://schemas.microsoft.com/office/drawing/2014/main" val="22071540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61553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bhdleon (Banco BHD León) - 2017-12-27 15:11:21</a:t>
                      </a:r>
                      <a:r>
                        <a:rPr kumimoji="0" lang="es-ES" sz="1000" b="0" i="0" u="none" strike="noStrike" kern="1200" cap="none" spc="0" normalizeH="0" baseline="0" noProof="0">
                          <a:ln>
                            <a:noFill/>
                          </a:ln>
                          <a:solidFill>
                            <a:prstClr val="black"/>
                          </a:solidFill>
                          <a:effectLst/>
                          <a:uLnTx/>
                          <a:uFillTx/>
                          <a:latin typeface="+mn-lt"/>
                          <a:ea typeface="+mn-ea"/>
                          <a:cs typeface="+mn-cs"/>
                        </a:rPr>
                        <a:t>
La #GenteBHDLeón trabaja intensamente para entregar una experiencia bancaria superior. Nos dedicamos en 2017 a la materialización de este propósito, una meta superada gracias al #TalentoBHDLeón, reconocido por sus logros en cuanto a la mejora continua de canales y procesos.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41005170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bhdleon (Banco BHD León) - 2017-12-27 20:31:23</a:t>
                      </a:r>
                      <a:r>
                        <a:rPr kumimoji="0" lang="es-ES" sz="1000" b="0" i="0" u="none" strike="noStrike" kern="1200" cap="none" spc="0" normalizeH="0" baseline="0" noProof="0">
                          <a:ln>
                            <a:noFill/>
                          </a:ln>
                          <a:solidFill>
                            <a:prstClr val="black"/>
                          </a:solidFill>
                          <a:effectLst/>
                          <a:uLnTx/>
                          <a:uFillTx/>
                          <a:latin typeface="+mn-lt"/>
                          <a:ea typeface="+mn-ea"/>
                          <a:cs typeface="+mn-cs"/>
                        </a:rPr>
                        <a:t>
El Ministerio de la Mujer de República Dominicana @mmujerrd y el Programa de las Naciones Unidas para el Desarrollo (PNUD) nos otorgaron la primera certificación en el país de “Igualando RD”, que además es el primer sello categoría “Oro” de República Dominicana, tras validar nuestras prácticas internas de igualdad y equidad de género.
-
Este reconocimiento reafirma nuestro compromiso con las mujeres al reconocerlas como agentes de cambio positivo responsables de la transformación del futuro a través de su esfuerzo y dedicación cotidianos #MujerMujer #BHDLeón #MejoraTuMundo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2347258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bhdleon (Banco BHD León) - 2017-12-13 19:19:44</a:t>
                      </a:r>
                      <a:r>
                        <a:rPr kumimoji="0" lang="es-ES" sz="1000" b="0" i="0" u="none" strike="noStrike" kern="1200" cap="none" spc="0" normalizeH="0" baseline="0" noProof="0">
                          <a:ln>
                            <a:noFill/>
                          </a:ln>
                          <a:solidFill>
                            <a:prstClr val="black"/>
                          </a:solidFill>
                          <a:effectLst/>
                          <a:uLnTx/>
                          <a:uFillTx/>
                          <a:latin typeface="+mn-lt"/>
                          <a:ea typeface="+mn-ea"/>
                          <a:cs typeface="+mn-cs"/>
                        </a:rPr>
                        <a:t>
#GenteBHDLeón celebra con alegría la llegada de la Navidad durante nuestro tradicional brindis #NavidadBHDLeón #FamiliaBHDLeón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0.8804%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9461873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bhdleon (Banco BHD León) - 2018-01-01 12:27:35</a:t>
                      </a:r>
                      <a:r>
                        <a:rPr kumimoji="0" lang="es-ES" sz="1000" b="0" i="0" u="none" strike="noStrike" kern="1200" cap="none" spc="0" normalizeH="0" baseline="0" noProof="0">
                          <a:ln>
                            <a:noFill/>
                          </a:ln>
                          <a:solidFill>
                            <a:prstClr val="black"/>
                          </a:solidFill>
                          <a:effectLst/>
                          <a:uLnTx/>
                          <a:uFillTx/>
                          <a:latin typeface="+mn-lt"/>
                          <a:ea typeface="+mn-ea"/>
                          <a:cs typeface="+mn-cs"/>
                        </a:rPr>
                        <a:t>
El impulso extraordinario de la fe consiste en encender en el corazón la certeza de que cada mañana es un lienzo en blanco que permite escribir una mejor historia. ¡Feliz Año Nuevo! #BHDLeón #MejoraTuMundo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0.8372%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707047780"/>
                  </a:ext>
                </a:extLst>
              </a:tr>
            </a:tbl>
          </a:graphicData>
        </a:graphic>
      </p:graphicFrame>
      <p:sp>
        <p:nvSpPr>
          <p:cNvPr id="4" name="Text Placeholder 3">
            <a:extLst>
              <a:ext uri="{FF2B5EF4-FFF2-40B4-BE49-F238E27FC236}">
                <a16:creationId xmlns:a16="http://schemas.microsoft.com/office/drawing/2014/main" id="{F79EDFBF-61D0-4B05-A8A3-F7858E07F2A8}"/>
              </a:ext>
            </a:extLst>
          </p:cNvPr>
          <p:cNvSpPr>
            <a:spLocks noGrp="1"/>
          </p:cNvSpPr>
          <p:nvPr>
            <p:ph type="body" sz="quarter" idx="14"/>
          </p:nvPr>
        </p:nvSpPr>
        <p:spPr/>
        <p:txBody>
          <a:bodyPr/>
          <a:lstStyle/>
          <a:p>
            <a:r>
              <a:rPr lang="en-US"/>
              <a:t>12/08/2017 - 01/07/2018</a:t>
            </a:r>
          </a:p>
        </p:txBody>
      </p:sp>
    </p:spTree>
    <p:extLst>
      <p:ext uri="{BB962C8B-B14F-4D97-AF65-F5344CB8AC3E}">
        <p14:creationId xmlns:p14="http://schemas.microsoft.com/office/powerpoint/2010/main" val="294692929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2A53D5-FD9A-4F82-A141-EBAEB3884F01}"/>
              </a:ext>
            </a:extLst>
          </p:cNvPr>
          <p:cNvSpPr>
            <a:spLocks noGrp="1"/>
          </p:cNvSpPr>
          <p:nvPr>
            <p:ph type="title"/>
          </p:nvPr>
        </p:nvSpPr>
        <p:spPr/>
        <p:txBody>
          <a:bodyPr/>
          <a:lstStyle/>
          <a:p>
            <a:r>
              <a:rPr lang="en-US"/>
              <a:t>Instagram Posts Table - 2 of 3</a:t>
            </a:r>
          </a:p>
        </p:txBody>
      </p:sp>
      <p:graphicFrame>
        <p:nvGraphicFramePr>
          <p:cNvPr id="5" name="Table Placeholder 4">
            <a:extLst>
              <a:ext uri="{FF2B5EF4-FFF2-40B4-BE49-F238E27FC236}">
                <a16:creationId xmlns:a16="http://schemas.microsoft.com/office/drawing/2014/main" id="{E78F6DB2-02D1-44E6-ADF8-0D1DF84FBACE}"/>
              </a:ext>
            </a:extLst>
          </p:cNvPr>
          <p:cNvGraphicFramePr>
            <a:graphicFrameLocks noGrp="1"/>
          </p:cNvGraphicFramePr>
          <p:nvPr>
            <p:ph type="tbl" sz="quarter" idx="13"/>
            <p:extLst>
              <p:ext uri="{D42A27DB-BD31-4B8C-83A1-F6EECF244321}">
                <p14:modId xmlns:p14="http://schemas.microsoft.com/office/powerpoint/2010/main" val="37646954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1272190815"/>
                    </a:ext>
                  </a:extLst>
                </a:gridCol>
                <a:gridCol w="987552">
                  <a:extLst>
                    <a:ext uri="{9D8B030D-6E8A-4147-A177-3AD203B41FA5}">
                      <a16:colId xmlns:a16="http://schemas.microsoft.com/office/drawing/2014/main" val="1332147457"/>
                    </a:ext>
                  </a:extLst>
                </a:gridCol>
                <a:gridCol w="987552">
                  <a:extLst>
                    <a:ext uri="{9D8B030D-6E8A-4147-A177-3AD203B41FA5}">
                      <a16:colId xmlns:a16="http://schemas.microsoft.com/office/drawing/2014/main" val="808542103"/>
                    </a:ext>
                  </a:extLst>
                </a:gridCol>
                <a:gridCol w="987552">
                  <a:extLst>
                    <a:ext uri="{9D8B030D-6E8A-4147-A177-3AD203B41FA5}">
                      <a16:colId xmlns:a16="http://schemas.microsoft.com/office/drawing/2014/main" val="413000941"/>
                    </a:ext>
                  </a:extLst>
                </a:gridCol>
                <a:gridCol w="987552">
                  <a:extLst>
                    <a:ext uri="{9D8B030D-6E8A-4147-A177-3AD203B41FA5}">
                      <a16:colId xmlns:a16="http://schemas.microsoft.com/office/drawing/2014/main" val="144907711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733173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bhdleon (Banco BHD León) - 2017-12-09 00:06:20</a:t>
                      </a:r>
                      <a:r>
                        <a:rPr kumimoji="0" lang="es-ES" sz="1000" b="0" i="0" u="none" strike="noStrike" kern="1200" cap="none" spc="0" normalizeH="0" baseline="0" noProof="0">
                          <a:ln>
                            <a:noFill/>
                          </a:ln>
                          <a:solidFill>
                            <a:prstClr val="black"/>
                          </a:solidFill>
                          <a:effectLst/>
                          <a:uLnTx/>
                          <a:uFillTx/>
                          <a:latin typeface="+mn-lt"/>
                          <a:ea typeface="+mn-ea"/>
                          <a:cs typeface="+mn-cs"/>
                        </a:rPr>
                        <a:t>
16 días de activismo contra la violencia de género.  #MujerSinViolencia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6450833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bhdleon (Banco BHD León) - 2017-12-11 19:09:58</a:t>
                      </a:r>
                      <a:r>
                        <a:rPr kumimoji="0" lang="es-ES" sz="1000" b="0" i="0" u="none" strike="noStrike" kern="1200" cap="none" spc="0" normalizeH="0" baseline="0" noProof="0">
                          <a:ln>
                            <a:noFill/>
                          </a:ln>
                          <a:solidFill>
                            <a:prstClr val="black"/>
                          </a:solidFill>
                          <a:effectLst/>
                          <a:uLnTx/>
                          <a:uFillTx/>
                          <a:latin typeface="+mn-lt"/>
                          <a:ea typeface="+mn-ea"/>
                          <a:cs typeface="+mn-cs"/>
                        </a:rPr>
                        <a:t>
La familia BHD León de zona Norte vio en estreno exclusivo el documental “Hay un país en el mundo”, producción de José Pintor (Pinky). Nos acompañaron clientes del Banco y otras figuras de la sociedad, quienes apreciaron la pieza cinematográfica desde la descripción de valores históricos, culturales y sociales que representan al país a través de la explicación de expertos en diferentes áreas y con la intervención musical de artistas icónicos dominicanos #BHDLeón #MejoraTuMundo #HayUnPaísEnElMundo @hayunpaisenelmundo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0.6688%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5610356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bhdleon (Banco BHD León) - 2017-12-29 15:02:02</a:t>
                      </a:r>
                      <a:r>
                        <a:rPr kumimoji="0" lang="es-ES" sz="1000" b="0" i="0" u="none" strike="noStrike" kern="1200" cap="none" spc="0" normalizeH="0" baseline="0" noProof="0">
                          <a:ln>
                            <a:noFill/>
                          </a:ln>
                          <a:solidFill>
                            <a:prstClr val="black"/>
                          </a:solidFill>
                          <a:effectLst/>
                          <a:uLnTx/>
                          <a:uFillTx/>
                          <a:latin typeface="+mn-lt"/>
                          <a:ea typeface="+mn-ea"/>
                          <a:cs typeface="+mn-cs"/>
                        </a:rPr>
                        <a:t>
Nuestro #VoluntariadoBHDLeón celebró la Navidad desde el valor de la identidad al disfrutar de una presentación exclusiva del documental “Hay un país en el mundo”. Nuestra #GenteBHDLeón destaca por su consistente compromiso con el país y con el cambio positivo de la sociedad.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0.6300%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9901458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bhdleon (Banco BHD León) - 2017-12-14 16:12:59</a:t>
                      </a:r>
                      <a:r>
                        <a:rPr kumimoji="0" lang="es-ES" sz="1000" b="0" i="0" u="none" strike="noStrike" kern="1200" cap="none" spc="0" normalizeH="0" baseline="0" noProof="0">
                          <a:ln>
                            <a:noFill/>
                          </a:ln>
                          <a:solidFill>
                            <a:prstClr val="black"/>
                          </a:solidFill>
                          <a:effectLst/>
                          <a:uLnTx/>
                          <a:uFillTx/>
                          <a:latin typeface="+mn-lt"/>
                          <a:ea typeface="+mn-ea"/>
                          <a:cs typeface="+mn-cs"/>
                        </a:rPr>
                        <a:t>
#GenteBHDLeón participa en la charla “Aprendizajes, experiencias y recomendaciones de una carrera ejemplar en la banca” ofrecida por Karen Mauch, profesional de la banca internacional con vasta experiencia y miembro del Consejo de Administración del Centro Financiero BHD León. Creemos en el éxito que se consigue desde los principios éticos #EducaciónEnValores #MejoraTuMundo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0.5942%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464984955"/>
                  </a:ext>
                </a:extLst>
              </a:tr>
            </a:tbl>
          </a:graphicData>
        </a:graphic>
      </p:graphicFrame>
      <p:sp>
        <p:nvSpPr>
          <p:cNvPr id="4" name="Text Placeholder 3">
            <a:extLst>
              <a:ext uri="{FF2B5EF4-FFF2-40B4-BE49-F238E27FC236}">
                <a16:creationId xmlns:a16="http://schemas.microsoft.com/office/drawing/2014/main" id="{BB674209-C927-4129-922F-3D82ADA89802}"/>
              </a:ext>
            </a:extLst>
          </p:cNvPr>
          <p:cNvSpPr>
            <a:spLocks noGrp="1"/>
          </p:cNvSpPr>
          <p:nvPr>
            <p:ph type="body" sz="quarter" idx="14"/>
          </p:nvPr>
        </p:nvSpPr>
        <p:spPr/>
        <p:txBody>
          <a:bodyPr/>
          <a:lstStyle/>
          <a:p>
            <a:r>
              <a:rPr lang="en-US"/>
              <a:t>12/08/2017 - 01/07/2018</a:t>
            </a:r>
          </a:p>
        </p:txBody>
      </p:sp>
    </p:spTree>
    <p:extLst>
      <p:ext uri="{BB962C8B-B14F-4D97-AF65-F5344CB8AC3E}">
        <p14:creationId xmlns:p14="http://schemas.microsoft.com/office/powerpoint/2010/main" val="165321879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77276D-27BD-476E-AC0C-B1A684620D49}"/>
              </a:ext>
            </a:extLst>
          </p:cNvPr>
          <p:cNvSpPr>
            <a:spLocks noGrp="1"/>
          </p:cNvSpPr>
          <p:nvPr>
            <p:ph type="title"/>
          </p:nvPr>
        </p:nvSpPr>
        <p:spPr/>
        <p:txBody>
          <a:bodyPr/>
          <a:lstStyle/>
          <a:p>
            <a:r>
              <a:rPr lang="en-US"/>
              <a:t>Instagram Posts Table - 3 of 3</a:t>
            </a:r>
          </a:p>
        </p:txBody>
      </p:sp>
      <p:graphicFrame>
        <p:nvGraphicFramePr>
          <p:cNvPr id="5" name="Table Placeholder 4">
            <a:extLst>
              <a:ext uri="{FF2B5EF4-FFF2-40B4-BE49-F238E27FC236}">
                <a16:creationId xmlns:a16="http://schemas.microsoft.com/office/drawing/2014/main" id="{BC6BEA42-CD92-4DD0-A2A9-559AFD3AAD6D}"/>
              </a:ext>
            </a:extLst>
          </p:cNvPr>
          <p:cNvGraphicFramePr>
            <a:graphicFrameLocks noGrp="1"/>
          </p:cNvGraphicFramePr>
          <p:nvPr>
            <p:ph type="tbl" sz="quarter" idx="13"/>
            <p:extLst>
              <p:ext uri="{D42A27DB-BD31-4B8C-83A1-F6EECF244321}">
                <p14:modId xmlns:p14="http://schemas.microsoft.com/office/powerpoint/2010/main" val="34067213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2816953992"/>
                    </a:ext>
                  </a:extLst>
                </a:gridCol>
                <a:gridCol w="987552">
                  <a:extLst>
                    <a:ext uri="{9D8B030D-6E8A-4147-A177-3AD203B41FA5}">
                      <a16:colId xmlns:a16="http://schemas.microsoft.com/office/drawing/2014/main" val="395745827"/>
                    </a:ext>
                  </a:extLst>
                </a:gridCol>
                <a:gridCol w="987552">
                  <a:extLst>
                    <a:ext uri="{9D8B030D-6E8A-4147-A177-3AD203B41FA5}">
                      <a16:colId xmlns:a16="http://schemas.microsoft.com/office/drawing/2014/main" val="3070547618"/>
                    </a:ext>
                  </a:extLst>
                </a:gridCol>
                <a:gridCol w="987552">
                  <a:extLst>
                    <a:ext uri="{9D8B030D-6E8A-4147-A177-3AD203B41FA5}">
                      <a16:colId xmlns:a16="http://schemas.microsoft.com/office/drawing/2014/main" val="3829678836"/>
                    </a:ext>
                  </a:extLst>
                </a:gridCol>
                <a:gridCol w="987552">
                  <a:extLst>
                    <a:ext uri="{9D8B030D-6E8A-4147-A177-3AD203B41FA5}">
                      <a16:colId xmlns:a16="http://schemas.microsoft.com/office/drawing/2014/main" val="33013602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6068805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bhdleon (Banco BHD León) - 2017-12-28 14:57:15</a:t>
                      </a:r>
                      <a:r>
                        <a:rPr kumimoji="0" lang="es-ES" sz="1000" b="0" i="0" u="none" strike="noStrike" kern="1200" cap="none" spc="0" normalizeH="0" baseline="0" noProof="0">
                          <a:ln>
                            <a:noFill/>
                          </a:ln>
                          <a:solidFill>
                            <a:prstClr val="black"/>
                          </a:solidFill>
                          <a:effectLst/>
                          <a:uLnTx/>
                          <a:uFillTx/>
                          <a:latin typeface="+mn-lt"/>
                          <a:ea typeface="+mn-ea"/>
                          <a:cs typeface="+mn-cs"/>
                        </a:rPr>
                        <a:t>
Firmamos una alianza con @banfondesa para fortalecer el mercado de remesas del país. El acuerdo entre ambas entidades financieras facilitará
la distribución de remesas en comunidades rurales de la zona Norte. #BHDLeón #MejoraTuMundo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0.3935%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6939394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bhdleon (Banco BHD León) - 2017-12-14 13:27:02</a:t>
                      </a:r>
                      <a:r>
                        <a:rPr kumimoji="0" lang="es-ES" sz="1000" b="0" i="0" u="none" strike="noStrike" kern="1200" cap="none" spc="0" normalizeH="0" baseline="0" noProof="0">
                          <a:ln>
                            <a:noFill/>
                          </a:ln>
                          <a:solidFill>
                            <a:prstClr val="black"/>
                          </a:solidFill>
                          <a:effectLst/>
                          <a:uLnTx/>
                          <a:uFillTx/>
                          <a:latin typeface="+mn-lt"/>
                          <a:ea typeface="+mn-ea"/>
                          <a:cs typeface="+mn-cs"/>
                        </a:rPr>
                        <a:t>
“Hay un país en el mundo”, el documental dirigido por José Pintor @pinkypintor con el apoyo del Banco BHD León, desde hoy 14 de diciembre de 2017 en salas de cine de Sambil, Blue Mall, Ágora Mall, Bella Vista, Fine Art y Downtown. Toma su nombre del título del poema más emblemático de República Dominicana, autoría del poeta nacional Pedro Mir. @caribbeancinemasrd #HayUnPaísEnElMundo @hayunpaisenelmundo @dgcine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07082371"/>
                  </a:ext>
                </a:extLst>
              </a:tr>
            </a:tbl>
          </a:graphicData>
        </a:graphic>
      </p:graphicFrame>
      <p:sp>
        <p:nvSpPr>
          <p:cNvPr id="4" name="Text Placeholder 3">
            <a:extLst>
              <a:ext uri="{FF2B5EF4-FFF2-40B4-BE49-F238E27FC236}">
                <a16:creationId xmlns:a16="http://schemas.microsoft.com/office/drawing/2014/main" id="{754304B1-200D-4C81-9F0E-4021CB6B6909}"/>
              </a:ext>
            </a:extLst>
          </p:cNvPr>
          <p:cNvSpPr>
            <a:spLocks noGrp="1"/>
          </p:cNvSpPr>
          <p:nvPr>
            <p:ph type="body" sz="quarter" idx="14"/>
          </p:nvPr>
        </p:nvSpPr>
        <p:spPr/>
        <p:txBody>
          <a:bodyPr/>
          <a:lstStyle/>
          <a:p>
            <a:r>
              <a:rPr lang="en-US"/>
              <a:t>12/08/2017 - 01/07/2018</a:t>
            </a:r>
          </a:p>
        </p:txBody>
      </p:sp>
    </p:spTree>
    <p:extLst>
      <p:ext uri="{BB962C8B-B14F-4D97-AF65-F5344CB8AC3E}">
        <p14:creationId xmlns:p14="http://schemas.microsoft.com/office/powerpoint/2010/main" val="2602821869"/>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324</Words>
  <Application>Microsoft Office PowerPoint</Application>
  <PresentationFormat>On-screen Show (4:3)</PresentationFormat>
  <Paragraphs>125</Paragraphs>
  <Slides>15</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15</vt:i4>
      </vt:variant>
    </vt:vector>
  </HeadingPairs>
  <TitlesOfParts>
    <vt:vector size="18" baseType="lpstr">
      <vt:lpstr>Arial</vt:lpstr>
      <vt:lpstr>Calibri</vt:lpstr>
      <vt:lpstr>quintly_template</vt:lpstr>
      <vt:lpstr>Reporte Instagram</vt:lpstr>
      <vt:lpstr>Instagram Key Metrics Table</vt:lpstr>
      <vt:lpstr>Instagram Key Metrics Radar</vt:lpstr>
      <vt:lpstr>Instagram Followers Total</vt:lpstr>
      <vt:lpstr>Instagram Followers Change Per Weekday</vt:lpstr>
      <vt:lpstr>Instagram Posts By Hour</vt:lpstr>
      <vt:lpstr>Instagram Interaction Rate By Hour</vt:lpstr>
      <vt:lpstr>Instagram Posts By Weekday</vt:lpstr>
      <vt:lpstr>Instagram Interaction Rate By Post Type</vt:lpstr>
      <vt:lpstr>Instagram Posts Type Distribution</vt:lpstr>
      <vt:lpstr>Instagram Interaction Rate By Weekday</vt:lpstr>
      <vt:lpstr>Instagram Interactions Distribution</vt:lpstr>
      <vt:lpstr>Instagram Posts Table - 1 of 3</vt:lpstr>
      <vt:lpstr>Instagram Posts Table - 2 of 3</vt:lpstr>
      <vt:lpstr>Instagram Posts Table - 3 of 3</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Reporte Instagram</dc:title>
  <dc:creator>Administrator</dc:creator>
  <cp:lastModifiedBy>Administrator</cp:lastModifiedBy>
  <cp:revision>1</cp:revision>
  <dcterms:created xsi:type="dcterms:W3CDTF">2018-01-16T11:26:15Z</dcterms:created>
  <dcterms:modified xsi:type="dcterms:W3CDTF">2018-01-16T11:26:40Z</dcterms:modified>
</cp:coreProperties>
</file>