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221C-4484-B014-0F566329F82E}"/>
            </c:ext>
          </c:extLst>
        </c:ser>
        <c:dLbls>
          <c:showLegendKey val="0"/>
          <c:showVal val="0"/>
          <c:showCatName val="0"/>
          <c:showSerName val="0"/>
          <c:showPercent val="0"/>
          <c:showBubbleSize val="0"/>
        </c:dLbls>
        <c:axId val="213353256"/>
        <c:axId val="214522448"/>
      </c:radarChart>
      <c:catAx>
        <c:axId val="21335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522448"/>
        <c:crosses val="autoZero"/>
        <c:auto val="1"/>
        <c:lblAlgn val="ctr"/>
        <c:lblOffset val="100"/>
        <c:noMultiLvlLbl val="0"/>
      </c:catAx>
      <c:valAx>
        <c:axId val="21452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35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41378</c:v>
                </c:pt>
                <c:pt idx="1">
                  <c:v>41450</c:v>
                </c:pt>
                <c:pt idx="2">
                  <c:v>41508</c:v>
                </c:pt>
                <c:pt idx="3">
                  <c:v>41568</c:v>
                </c:pt>
                <c:pt idx="4">
                  <c:v>41627</c:v>
                </c:pt>
                <c:pt idx="5">
                  <c:v>41684</c:v>
                </c:pt>
                <c:pt idx="6">
                  <c:v>41738</c:v>
                </c:pt>
                <c:pt idx="7">
                  <c:v>41779</c:v>
                </c:pt>
                <c:pt idx="8">
                  <c:v>41811</c:v>
                </c:pt>
                <c:pt idx="9">
                  <c:v>41835</c:v>
                </c:pt>
                <c:pt idx="10">
                  <c:v>41860</c:v>
                </c:pt>
                <c:pt idx="11">
                  <c:v>41887</c:v>
                </c:pt>
                <c:pt idx="12">
                  <c:v>41934</c:v>
                </c:pt>
                <c:pt idx="13">
                  <c:v>41963</c:v>
                </c:pt>
                <c:pt idx="14">
                  <c:v>41989</c:v>
                </c:pt>
                <c:pt idx="15">
                  <c:v>42019</c:v>
                </c:pt>
                <c:pt idx="16">
                  <c:v>42078</c:v>
                </c:pt>
                <c:pt idx="17">
                  <c:v>42099</c:v>
                </c:pt>
                <c:pt idx="18">
                  <c:v>42115</c:v>
                </c:pt>
                <c:pt idx="19">
                  <c:v>42138</c:v>
                </c:pt>
                <c:pt idx="20">
                  <c:v>42182</c:v>
                </c:pt>
                <c:pt idx="21">
                  <c:v>42223</c:v>
                </c:pt>
                <c:pt idx="22">
                  <c:v>42244</c:v>
                </c:pt>
                <c:pt idx="23">
                  <c:v>42274</c:v>
                </c:pt>
                <c:pt idx="24">
                  <c:v>42283</c:v>
                </c:pt>
                <c:pt idx="25">
                  <c:v>42291</c:v>
                </c:pt>
                <c:pt idx="26">
                  <c:v>42313</c:v>
                </c:pt>
                <c:pt idx="27">
                  <c:v>42371</c:v>
                </c:pt>
                <c:pt idx="28">
                  <c:v>42413</c:v>
                </c:pt>
                <c:pt idx="29">
                  <c:v>42480</c:v>
                </c:pt>
                <c:pt idx="30">
                  <c:v>42509</c:v>
                </c:pt>
              </c:numCache>
            </c:numRef>
          </c:val>
          <c:smooth val="0"/>
          <c:extLst>
            <c:ext xmlns:c16="http://schemas.microsoft.com/office/drawing/2014/chart" uri="{C3380CC4-5D6E-409C-BE32-E72D297353CC}">
              <c16:uniqueId val="{00000000-FDDE-4395-B02A-F1F84F366B5C}"/>
            </c:ext>
          </c:extLst>
        </c:ser>
        <c:dLbls>
          <c:showLegendKey val="0"/>
          <c:showVal val="0"/>
          <c:showCatName val="0"/>
          <c:showSerName val="0"/>
          <c:showPercent val="0"/>
          <c:showBubbleSize val="0"/>
        </c:dLbls>
        <c:smooth val="0"/>
        <c:axId val="215914632"/>
        <c:axId val="215921520"/>
      </c:lineChart>
      <c:dateAx>
        <c:axId val="21591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921520"/>
        <c:crosses val="autoZero"/>
        <c:auto val="1"/>
        <c:lblOffset val="100"/>
        <c:baseTimeUnit val="days"/>
      </c:dateAx>
      <c:valAx>
        <c:axId val="21592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91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28</c:v>
                </c:pt>
                <c:pt idx="2">
                  <c:v>37</c:v>
                </c:pt>
                <c:pt idx="3">
                  <c:v>46</c:v>
                </c:pt>
                <c:pt idx="4">
                  <c:v>35</c:v>
                </c:pt>
                <c:pt idx="5">
                  <c:v>44</c:v>
                </c:pt>
                <c:pt idx="6">
                  <c:v>40</c:v>
                </c:pt>
              </c:numCache>
            </c:numRef>
          </c:val>
          <c:extLst>
            <c:ext xmlns:c16="http://schemas.microsoft.com/office/drawing/2014/chart" uri="{C3380CC4-5D6E-409C-BE32-E72D297353CC}">
              <c16:uniqueId val="{00000000-5816-4F1E-853E-7A058B4B6768}"/>
            </c:ext>
          </c:extLst>
        </c:ser>
        <c:dLbls>
          <c:showLegendKey val="0"/>
          <c:showVal val="0"/>
          <c:showCatName val="0"/>
          <c:showSerName val="0"/>
          <c:showPercent val="0"/>
          <c:showBubbleSize val="0"/>
        </c:dLbls>
        <c:gapWidth val="219"/>
        <c:overlap val="-27"/>
        <c:axId val="292649856"/>
        <c:axId val="292650512"/>
      </c:barChart>
      <c:catAx>
        <c:axId val="2926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50512"/>
        <c:crosses val="autoZero"/>
        <c:auto val="1"/>
        <c:lblAlgn val="ctr"/>
        <c:lblOffset val="100"/>
        <c:noMultiLvlLbl val="0"/>
      </c:catAx>
      <c:valAx>
        <c:axId val="29265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1</c:v>
                </c:pt>
                <c:pt idx="11">
                  <c:v>8</c:v>
                </c:pt>
                <c:pt idx="12">
                  <c:v>11</c:v>
                </c:pt>
                <c:pt idx="13">
                  <c:v>9</c:v>
                </c:pt>
                <c:pt idx="14">
                  <c:v>5</c:v>
                </c:pt>
                <c:pt idx="15">
                  <c:v>3</c:v>
                </c:pt>
                <c:pt idx="16">
                  <c:v>0</c:v>
                </c:pt>
                <c:pt idx="17">
                  <c:v>3</c:v>
                </c:pt>
                <c:pt idx="18">
                  <c:v>5</c:v>
                </c:pt>
                <c:pt idx="19">
                  <c:v>4</c:v>
                </c:pt>
                <c:pt idx="20">
                  <c:v>3</c:v>
                </c:pt>
                <c:pt idx="21">
                  <c:v>0</c:v>
                </c:pt>
                <c:pt idx="22">
                  <c:v>0</c:v>
                </c:pt>
                <c:pt idx="23">
                  <c:v>0</c:v>
                </c:pt>
              </c:numCache>
            </c:numRef>
          </c:val>
          <c:smooth val="0"/>
          <c:extLst>
            <c:ext xmlns:c16="http://schemas.microsoft.com/office/drawing/2014/chart" uri="{C3380CC4-5D6E-409C-BE32-E72D297353CC}">
              <c16:uniqueId val="{00000000-7318-4216-A7E6-A6F3C17C6FA8}"/>
            </c:ext>
          </c:extLst>
        </c:ser>
        <c:dLbls>
          <c:showLegendKey val="0"/>
          <c:showVal val="0"/>
          <c:showCatName val="0"/>
          <c:showSerName val="0"/>
          <c:showPercent val="0"/>
          <c:showBubbleSize val="0"/>
        </c:dLbls>
        <c:smooth val="0"/>
        <c:axId val="292644608"/>
        <c:axId val="292640672"/>
      </c:lineChart>
      <c:catAx>
        <c:axId val="29264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40672"/>
        <c:crosses val="autoZero"/>
        <c:auto val="1"/>
        <c:lblAlgn val="ctr"/>
        <c:lblOffset val="100"/>
        <c:noMultiLvlLbl val="0"/>
      </c:catAx>
      <c:valAx>
        <c:axId val="29264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4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0.69623271340009996</c:v>
                </c:pt>
                <c:pt idx="1">
                  <c:v>0</c:v>
                </c:pt>
                <c:pt idx="2">
                  <c:v>0</c:v>
                </c:pt>
                <c:pt idx="3">
                  <c:v>0</c:v>
                </c:pt>
                <c:pt idx="4">
                  <c:v>0</c:v>
                </c:pt>
                <c:pt idx="5">
                  <c:v>0</c:v>
                </c:pt>
                <c:pt idx="6">
                  <c:v>0</c:v>
                </c:pt>
                <c:pt idx="7">
                  <c:v>0</c:v>
                </c:pt>
                <c:pt idx="8">
                  <c:v>0</c:v>
                </c:pt>
                <c:pt idx="9">
                  <c:v>0</c:v>
                </c:pt>
                <c:pt idx="10">
                  <c:v>8.1068192656175E-2</c:v>
                </c:pt>
                <c:pt idx="11">
                  <c:v>0.10944206008584</c:v>
                </c:pt>
                <c:pt idx="12">
                  <c:v>0.17235506505893</c:v>
                </c:pt>
                <c:pt idx="13">
                  <c:v>0.13309056227511001</c:v>
                </c:pt>
                <c:pt idx="14">
                  <c:v>0.13556781797125</c:v>
                </c:pt>
                <c:pt idx="15">
                  <c:v>0.38467652201558</c:v>
                </c:pt>
                <c:pt idx="16">
                  <c:v>0.33738674296614002</c:v>
                </c:pt>
                <c:pt idx="17">
                  <c:v>0.13233190271817</c:v>
                </c:pt>
                <c:pt idx="18">
                  <c:v>0.13935251417368999</c:v>
                </c:pt>
                <c:pt idx="19">
                  <c:v>0.31882280809319002</c:v>
                </c:pt>
                <c:pt idx="20">
                  <c:v>0.35944206008584001</c:v>
                </c:pt>
                <c:pt idx="21">
                  <c:v>0</c:v>
                </c:pt>
                <c:pt idx="22">
                  <c:v>0</c:v>
                </c:pt>
                <c:pt idx="23">
                  <c:v>0</c:v>
                </c:pt>
              </c:numCache>
            </c:numRef>
          </c:val>
          <c:smooth val="0"/>
          <c:extLst>
            <c:ext xmlns:c16="http://schemas.microsoft.com/office/drawing/2014/chart" uri="{C3380CC4-5D6E-409C-BE32-E72D297353CC}">
              <c16:uniqueId val="{00000000-7046-443A-98B0-3369F54BBBD0}"/>
            </c:ext>
          </c:extLst>
        </c:ser>
        <c:dLbls>
          <c:showLegendKey val="0"/>
          <c:showVal val="0"/>
          <c:showCatName val="0"/>
          <c:showSerName val="0"/>
          <c:showPercent val="0"/>
          <c:showBubbleSize val="0"/>
        </c:dLbls>
        <c:smooth val="0"/>
        <c:axId val="292641984"/>
        <c:axId val="292642312"/>
      </c:lineChart>
      <c:catAx>
        <c:axId val="29264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42312"/>
        <c:crosses val="autoZero"/>
        <c:auto val="1"/>
        <c:lblAlgn val="ctr"/>
        <c:lblOffset val="100"/>
        <c:noMultiLvlLbl val="0"/>
      </c:catAx>
      <c:valAx>
        <c:axId val="29264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4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11</c:v>
                </c:pt>
                <c:pt idx="2">
                  <c:v>16</c:v>
                </c:pt>
                <c:pt idx="3">
                  <c:v>14</c:v>
                </c:pt>
                <c:pt idx="4">
                  <c:v>21</c:v>
                </c:pt>
                <c:pt idx="5">
                  <c:v>5</c:v>
                </c:pt>
                <c:pt idx="6">
                  <c:v>2</c:v>
                </c:pt>
              </c:numCache>
            </c:numRef>
          </c:val>
          <c:extLst>
            <c:ext xmlns:c16="http://schemas.microsoft.com/office/drawing/2014/chart" uri="{C3380CC4-5D6E-409C-BE32-E72D297353CC}">
              <c16:uniqueId val="{00000000-AFA7-42C6-A0C2-FE118C24363B}"/>
            </c:ext>
          </c:extLst>
        </c:ser>
        <c:dLbls>
          <c:showLegendKey val="0"/>
          <c:showVal val="0"/>
          <c:showCatName val="0"/>
          <c:showSerName val="0"/>
          <c:showPercent val="0"/>
          <c:showBubbleSize val="0"/>
        </c:dLbls>
        <c:gapWidth val="219"/>
        <c:overlap val="-27"/>
        <c:axId val="146513560"/>
        <c:axId val="146514872"/>
      </c:barChart>
      <c:catAx>
        <c:axId val="14651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514872"/>
        <c:crosses val="autoZero"/>
        <c:auto val="1"/>
        <c:lblAlgn val="ctr"/>
        <c:lblOffset val="100"/>
        <c:noMultiLvlLbl val="0"/>
      </c:catAx>
      <c:valAx>
        <c:axId val="14651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51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0.16079787446478999</c:v>
                </c:pt>
                <c:pt idx="1">
                  <c:v>0.29031774654189002</c:v>
                </c:pt>
                <c:pt idx="2">
                  <c:v>0.25938983885208</c:v>
                </c:pt>
              </c:numCache>
            </c:numRef>
          </c:val>
          <c:extLst>
            <c:ext xmlns:c16="http://schemas.microsoft.com/office/drawing/2014/chart" uri="{C3380CC4-5D6E-409C-BE32-E72D297353CC}">
              <c16:uniqueId val="{00000000-2654-4CD8-8DDF-E3FE9FE0C426}"/>
            </c:ext>
          </c:extLst>
        </c:ser>
        <c:dLbls>
          <c:showLegendKey val="0"/>
          <c:showVal val="0"/>
          <c:showCatName val="0"/>
          <c:showSerName val="0"/>
          <c:showPercent val="0"/>
          <c:showBubbleSize val="0"/>
        </c:dLbls>
        <c:gapWidth val="219"/>
        <c:overlap val="-27"/>
        <c:axId val="146519136"/>
        <c:axId val="146518808"/>
      </c:barChart>
      <c:catAx>
        <c:axId val="14651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518808"/>
        <c:crosses val="autoZero"/>
        <c:auto val="1"/>
        <c:lblAlgn val="ctr"/>
        <c:lblOffset val="100"/>
        <c:noMultiLvlLbl val="0"/>
      </c:catAx>
      <c:valAx>
        <c:axId val="14651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51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23</c:v>
                </c:pt>
              </c:numCache>
            </c:numRef>
          </c:val>
          <c:extLst>
            <c:ext xmlns:c16="http://schemas.microsoft.com/office/drawing/2014/chart" uri="{C3380CC4-5D6E-409C-BE32-E72D297353CC}">
              <c16:uniqueId val="{00000000-CDC6-4440-9565-7C3ED580143E}"/>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48</c:v>
                </c:pt>
              </c:numCache>
            </c:numRef>
          </c:val>
          <c:extLst>
            <c:ext xmlns:c16="http://schemas.microsoft.com/office/drawing/2014/chart" uri="{C3380CC4-5D6E-409C-BE32-E72D297353CC}">
              <c16:uniqueId val="{00000001-CDC6-4440-9565-7C3ED580143E}"/>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bhdleon (Banco BHD León)</c:v>
                </c:pt>
              </c:strCache>
            </c:strRef>
          </c:cat>
          <c:val>
            <c:numRef>
              <c:f>Sheet1!$D$2</c:f>
              <c:numCache>
                <c:formatCode>General</c:formatCode>
                <c:ptCount val="1"/>
                <c:pt idx="0">
                  <c:v>5</c:v>
                </c:pt>
              </c:numCache>
            </c:numRef>
          </c:val>
          <c:extLst>
            <c:ext xmlns:c16="http://schemas.microsoft.com/office/drawing/2014/chart" uri="{C3380CC4-5D6E-409C-BE32-E72D297353CC}">
              <c16:uniqueId val="{00000002-CDC6-4440-9565-7C3ED580143E}"/>
            </c:ext>
          </c:extLst>
        </c:ser>
        <c:dLbls>
          <c:showLegendKey val="0"/>
          <c:showVal val="0"/>
          <c:showCatName val="0"/>
          <c:showSerName val="0"/>
          <c:showPercent val="0"/>
          <c:showBubbleSize val="0"/>
        </c:dLbls>
        <c:gapWidth val="150"/>
        <c:overlap val="100"/>
        <c:axId val="146517496"/>
        <c:axId val="146523400"/>
      </c:barChart>
      <c:catAx>
        <c:axId val="14651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523400"/>
        <c:crosses val="autoZero"/>
        <c:auto val="1"/>
        <c:lblAlgn val="ctr"/>
        <c:lblOffset val="100"/>
        <c:noMultiLvlLbl val="0"/>
      </c:catAx>
      <c:valAx>
        <c:axId val="146523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51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0.32697436316633999</c:v>
                </c:pt>
                <c:pt idx="1">
                  <c:v>0.10186985367588</c:v>
                </c:pt>
                <c:pt idx="2">
                  <c:v>0.28997687337576999</c:v>
                </c:pt>
                <c:pt idx="3">
                  <c:v>0.1806873954789</c:v>
                </c:pt>
                <c:pt idx="4">
                  <c:v>0.13907763711068</c:v>
                </c:pt>
                <c:pt idx="5">
                  <c:v>0.25463128531578999</c:v>
                </c:pt>
                <c:pt idx="6">
                  <c:v>0.18000619888896999</c:v>
                </c:pt>
              </c:numCache>
            </c:numRef>
          </c:val>
          <c:extLst>
            <c:ext xmlns:c16="http://schemas.microsoft.com/office/drawing/2014/chart" uri="{C3380CC4-5D6E-409C-BE32-E72D297353CC}">
              <c16:uniqueId val="{00000000-BD37-4A8E-9909-D9395D76F870}"/>
            </c:ext>
          </c:extLst>
        </c:ser>
        <c:dLbls>
          <c:showLegendKey val="0"/>
          <c:showVal val="0"/>
          <c:showCatName val="0"/>
          <c:showSerName val="0"/>
          <c:showPercent val="0"/>
          <c:showBubbleSize val="0"/>
        </c:dLbls>
        <c:gapWidth val="219"/>
        <c:overlap val="-27"/>
        <c:axId val="146528648"/>
        <c:axId val="146524712"/>
      </c:barChart>
      <c:catAx>
        <c:axId val="14652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524712"/>
        <c:crosses val="autoZero"/>
        <c:auto val="1"/>
        <c:lblAlgn val="ctr"/>
        <c:lblOffset val="100"/>
        <c:noMultiLvlLbl val="0"/>
      </c:catAx>
      <c:valAx>
        <c:axId val="14652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52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6126</c:v>
                </c:pt>
              </c:numCache>
            </c:numRef>
          </c:val>
          <c:extLst>
            <c:ext xmlns:c16="http://schemas.microsoft.com/office/drawing/2014/chart" uri="{C3380CC4-5D6E-409C-BE32-E72D297353CC}">
              <c16:uniqueId val="{00000000-9DA4-4CD1-AE0D-DEC9B664DD62}"/>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221</c:v>
                </c:pt>
              </c:numCache>
            </c:numRef>
          </c:val>
          <c:extLst>
            <c:ext xmlns:c16="http://schemas.microsoft.com/office/drawing/2014/chart" uri="{C3380CC4-5D6E-409C-BE32-E72D297353CC}">
              <c16:uniqueId val="{00000001-9DA4-4CD1-AE0D-DEC9B664DD62}"/>
            </c:ext>
          </c:extLst>
        </c:ser>
        <c:dLbls>
          <c:showLegendKey val="0"/>
          <c:showVal val="0"/>
          <c:showCatName val="0"/>
          <c:showSerName val="0"/>
          <c:showPercent val="0"/>
          <c:showBubbleSize val="0"/>
        </c:dLbls>
        <c:gapWidth val="150"/>
        <c:overlap val="100"/>
        <c:axId val="215915288"/>
        <c:axId val="215919880"/>
      </c:barChart>
      <c:catAx>
        <c:axId val="21591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919880"/>
        <c:crosses val="autoZero"/>
        <c:auto val="1"/>
        <c:lblAlgn val="ctr"/>
        <c:lblOffset val="100"/>
        <c:noMultiLvlLbl val="0"/>
      </c:catAx>
      <c:valAx>
        <c:axId val="215919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91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358CD-76A5-4C3B-A65A-4C825FC6AA3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82BA98E8-D7BB-468E-9330-B086DA4BD21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85643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BD6D-60E6-44CF-8E32-B0C2F5BC5B9F}"/>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1A659D71-59D9-465B-A59A-70A54BEF99AD}"/>
              </a:ext>
            </a:extLst>
          </p:cNvPr>
          <p:cNvGraphicFramePr>
            <a:graphicFrameLocks noGrp="1"/>
          </p:cNvGraphicFramePr>
          <p:nvPr>
            <p:ph type="tbl" sz="quarter" idx="13"/>
            <p:extLst>
              <p:ext uri="{D42A27DB-BD31-4B8C-83A1-F6EECF244321}">
                <p14:modId xmlns:p14="http://schemas.microsoft.com/office/powerpoint/2010/main" val="1949545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0645323"/>
                    </a:ext>
                  </a:extLst>
                </a:gridCol>
                <a:gridCol w="699516">
                  <a:extLst>
                    <a:ext uri="{9D8B030D-6E8A-4147-A177-3AD203B41FA5}">
                      <a16:colId xmlns:a16="http://schemas.microsoft.com/office/drawing/2014/main" val="4146832889"/>
                    </a:ext>
                  </a:extLst>
                </a:gridCol>
                <a:gridCol w="699516">
                  <a:extLst>
                    <a:ext uri="{9D8B030D-6E8A-4147-A177-3AD203B41FA5}">
                      <a16:colId xmlns:a16="http://schemas.microsoft.com/office/drawing/2014/main" val="2480868198"/>
                    </a:ext>
                  </a:extLst>
                </a:gridCol>
                <a:gridCol w="658368">
                  <a:extLst>
                    <a:ext uri="{9D8B030D-6E8A-4147-A177-3AD203B41FA5}">
                      <a16:colId xmlns:a16="http://schemas.microsoft.com/office/drawing/2014/main" val="1658144059"/>
                    </a:ext>
                  </a:extLst>
                </a:gridCol>
                <a:gridCol w="658368">
                  <a:extLst>
                    <a:ext uri="{9D8B030D-6E8A-4147-A177-3AD203B41FA5}">
                      <a16:colId xmlns:a16="http://schemas.microsoft.com/office/drawing/2014/main" val="2120093192"/>
                    </a:ext>
                  </a:extLst>
                </a:gridCol>
                <a:gridCol w="658368">
                  <a:extLst>
                    <a:ext uri="{9D8B030D-6E8A-4147-A177-3AD203B41FA5}">
                      <a16:colId xmlns:a16="http://schemas.microsoft.com/office/drawing/2014/main" val="1344513724"/>
                    </a:ext>
                  </a:extLst>
                </a:gridCol>
                <a:gridCol w="699516">
                  <a:extLst>
                    <a:ext uri="{9D8B030D-6E8A-4147-A177-3AD203B41FA5}">
                      <a16:colId xmlns:a16="http://schemas.microsoft.com/office/drawing/2014/main" val="2791580023"/>
                    </a:ext>
                  </a:extLst>
                </a:gridCol>
                <a:gridCol w="699516">
                  <a:extLst>
                    <a:ext uri="{9D8B030D-6E8A-4147-A177-3AD203B41FA5}">
                      <a16:colId xmlns:a16="http://schemas.microsoft.com/office/drawing/2014/main" val="160400576"/>
                    </a:ext>
                  </a:extLst>
                </a:gridCol>
                <a:gridCol w="699516">
                  <a:extLst>
                    <a:ext uri="{9D8B030D-6E8A-4147-A177-3AD203B41FA5}">
                      <a16:colId xmlns:a16="http://schemas.microsoft.com/office/drawing/2014/main" val="3588634356"/>
                    </a:ext>
                  </a:extLst>
                </a:gridCol>
                <a:gridCol w="658368">
                  <a:extLst>
                    <a:ext uri="{9D8B030D-6E8A-4147-A177-3AD203B41FA5}">
                      <a16:colId xmlns:a16="http://schemas.microsoft.com/office/drawing/2014/main" val="25229944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00562350"/>
                  </a:ext>
                </a:extLst>
              </a:tr>
              <a:tr h="370840">
                <a:tc>
                  <a:txBody>
                    <a:bodyPr/>
                    <a:lstStyle/>
                    <a:p>
                      <a:r>
                        <a:rPr lang="en-US" sz="1000"/>
                        <a:t>bhdleon (Banco BHD León)</a:t>
                      </a:r>
                    </a:p>
                  </a:txBody>
                  <a:tcPr/>
                </a:tc>
                <a:tc>
                  <a:txBody>
                    <a:bodyPr/>
                    <a:lstStyle/>
                    <a:p>
                      <a:r>
                        <a:rPr lang="en-US" sz="1000"/>
                        <a:t>42509</a:t>
                      </a:r>
                    </a:p>
                  </a:txBody>
                  <a:tcPr/>
                </a:tc>
                <a:tc>
                  <a:txBody>
                    <a:bodyPr/>
                    <a:lstStyle/>
                    <a:p>
                      <a:r>
                        <a:rPr lang="en-US" sz="1000"/>
                        <a:t>1156</a:t>
                      </a:r>
                    </a:p>
                  </a:txBody>
                  <a:tcPr/>
                </a:tc>
                <a:tc>
                  <a:txBody>
                    <a:bodyPr/>
                    <a:lstStyle/>
                    <a:p>
                      <a:r>
                        <a:rPr lang="en-US" sz="1000"/>
                        <a:t>48</a:t>
                      </a:r>
                    </a:p>
                  </a:txBody>
                  <a:tcPr/>
                </a:tc>
                <a:tc>
                  <a:txBody>
                    <a:bodyPr/>
                    <a:lstStyle/>
                    <a:p>
                      <a:r>
                        <a:rPr lang="en-US" sz="1000"/>
                        <a:t>23</a:t>
                      </a:r>
                    </a:p>
                  </a:txBody>
                  <a:tcPr/>
                </a:tc>
                <a:tc>
                  <a:txBody>
                    <a:bodyPr/>
                    <a:lstStyle/>
                    <a:p>
                      <a:r>
                        <a:rPr lang="en-US" sz="1000"/>
                        <a:t>5</a:t>
                      </a:r>
                    </a:p>
                  </a:txBody>
                  <a:tcPr/>
                </a:tc>
                <a:tc>
                  <a:txBody>
                    <a:bodyPr/>
                    <a:lstStyle/>
                    <a:p>
                      <a:r>
                        <a:rPr lang="en-US" sz="1000"/>
                        <a:t>76</a:t>
                      </a:r>
                    </a:p>
                  </a:txBody>
                  <a:tcPr/>
                </a:tc>
                <a:tc>
                  <a:txBody>
                    <a:bodyPr/>
                    <a:lstStyle/>
                    <a:p>
                      <a:r>
                        <a:rPr lang="en-US" sz="1000"/>
                        <a:t>6126</a:t>
                      </a:r>
                    </a:p>
                  </a:txBody>
                  <a:tcPr/>
                </a:tc>
                <a:tc>
                  <a:txBody>
                    <a:bodyPr/>
                    <a:lstStyle/>
                    <a:p>
                      <a:r>
                        <a:rPr lang="en-US" sz="1000"/>
                        <a:t>221</a:t>
                      </a:r>
                    </a:p>
                  </a:txBody>
                  <a:tcPr/>
                </a:tc>
                <a:tc>
                  <a:txBody>
                    <a:bodyPr/>
                    <a:lstStyle/>
                    <a:p>
                      <a:r>
                        <a:rPr lang="en-US" sz="1000"/>
                        <a:t>0.1992%</a:t>
                      </a:r>
                    </a:p>
                  </a:txBody>
                  <a:tcPr/>
                </a:tc>
                <a:extLst>
                  <a:ext uri="{0D108BD9-81ED-4DB2-BD59-A6C34878D82A}">
                    <a16:rowId xmlns:a16="http://schemas.microsoft.com/office/drawing/2014/main" val="3055284091"/>
                  </a:ext>
                </a:extLst>
              </a:tr>
            </a:tbl>
          </a:graphicData>
        </a:graphic>
      </p:graphicFrame>
      <p:sp>
        <p:nvSpPr>
          <p:cNvPr id="4" name="Text Placeholder 3">
            <a:extLst>
              <a:ext uri="{FF2B5EF4-FFF2-40B4-BE49-F238E27FC236}">
                <a16:creationId xmlns:a16="http://schemas.microsoft.com/office/drawing/2014/main" id="{B4362837-D00D-4A3E-A9FE-D984DDC08D01}"/>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040635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7956E-7BCC-4C25-8528-8B265331052A}"/>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97E7E0E8-31EE-4025-A5FA-99B2FC0394FE}"/>
              </a:ext>
            </a:extLst>
          </p:cNvPr>
          <p:cNvGraphicFramePr>
            <a:graphicFrameLocks noGrp="1"/>
          </p:cNvGraphicFramePr>
          <p:nvPr>
            <p:ph type="chart" sz="quarter" idx="13"/>
            <p:extLst>
              <p:ext uri="{D42A27DB-BD31-4B8C-83A1-F6EECF244321}">
                <p14:modId xmlns:p14="http://schemas.microsoft.com/office/powerpoint/2010/main" val="3917363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6F2C2A-3775-46FE-AE12-625B043B1F89}"/>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DC92F12E-4663-4D93-BB70-C5B22DD7CB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044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CB788-4281-43F2-8D5E-A346FCA0932C}"/>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B97EFC77-A7DE-46F3-9C8B-CCCE9EEA918C}"/>
              </a:ext>
            </a:extLst>
          </p:cNvPr>
          <p:cNvGraphicFramePr>
            <a:graphicFrameLocks noGrp="1"/>
          </p:cNvGraphicFramePr>
          <p:nvPr>
            <p:ph type="chart" sz="quarter" idx="13"/>
            <p:extLst>
              <p:ext uri="{D42A27DB-BD31-4B8C-83A1-F6EECF244321}">
                <p14:modId xmlns:p14="http://schemas.microsoft.com/office/powerpoint/2010/main" val="454243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775DF1-9AE8-4086-A66F-FD2DB5FFDF1B}"/>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F71C4CEA-F589-4EBA-B6A5-600177FE53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215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94A3-0B24-46A0-9715-D6CCFB4A822C}"/>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EE7D944F-6B77-4BAC-A59A-79225BFF071F}"/>
              </a:ext>
            </a:extLst>
          </p:cNvPr>
          <p:cNvGraphicFramePr>
            <a:graphicFrameLocks noGrp="1"/>
          </p:cNvGraphicFramePr>
          <p:nvPr>
            <p:ph type="chart" sz="quarter" idx="13"/>
            <p:extLst>
              <p:ext uri="{D42A27DB-BD31-4B8C-83A1-F6EECF244321}">
                <p14:modId xmlns:p14="http://schemas.microsoft.com/office/powerpoint/2010/main" val="4158044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F2C762-E6BB-44AD-B48B-44D31D114E1D}"/>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E1F6BF91-6D7D-44DD-8709-8C36A58E72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377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B2A39-F1AA-4626-B55B-A3E4AC6BC5A6}"/>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29B0032C-976E-42CE-90EF-294B43996AFB}"/>
              </a:ext>
            </a:extLst>
          </p:cNvPr>
          <p:cNvGraphicFramePr>
            <a:graphicFrameLocks noGrp="1"/>
          </p:cNvGraphicFramePr>
          <p:nvPr>
            <p:ph type="chart" sz="quarter" idx="13"/>
            <p:extLst>
              <p:ext uri="{D42A27DB-BD31-4B8C-83A1-F6EECF244321}">
                <p14:modId xmlns:p14="http://schemas.microsoft.com/office/powerpoint/2010/main" val="2210288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0E3D4A-8DCD-4076-93F0-E7E1E9F767CB}"/>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1CBCFDFA-71BE-4EF4-9274-C58AC7B527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8195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6C625-B2A2-4517-8B5E-CE785A03C873}"/>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28010B6B-30C6-4775-9B8A-ADB9809A2F03}"/>
              </a:ext>
            </a:extLst>
          </p:cNvPr>
          <p:cNvGraphicFramePr>
            <a:graphicFrameLocks noGrp="1"/>
          </p:cNvGraphicFramePr>
          <p:nvPr>
            <p:ph type="chart" sz="quarter" idx="13"/>
            <p:extLst>
              <p:ext uri="{D42A27DB-BD31-4B8C-83A1-F6EECF244321}">
                <p14:modId xmlns:p14="http://schemas.microsoft.com/office/powerpoint/2010/main" val="1583610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096E72-C72D-4520-9977-D5FEF3CCC6DA}"/>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1F504570-51C5-4837-BA67-86C3CA7A1E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565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42B1-FD20-487A-BC55-EF73D31245E7}"/>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9F628E85-B849-43AF-8DE2-2861C08AFAB0}"/>
              </a:ext>
            </a:extLst>
          </p:cNvPr>
          <p:cNvGraphicFramePr>
            <a:graphicFrameLocks noGrp="1"/>
          </p:cNvGraphicFramePr>
          <p:nvPr>
            <p:ph type="chart" sz="quarter" idx="13"/>
            <p:extLst>
              <p:ext uri="{D42A27DB-BD31-4B8C-83A1-F6EECF244321}">
                <p14:modId xmlns:p14="http://schemas.microsoft.com/office/powerpoint/2010/main" val="2658482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6F8034-136E-4873-9A27-668F9AEBDC0D}"/>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C07DA24C-C12F-46A5-8DC3-0C3C144100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2813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3B34B-B31F-4EC3-8D0D-3298F9931812}"/>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C9AD5F24-8542-41A3-8396-34802DC5F726}"/>
              </a:ext>
            </a:extLst>
          </p:cNvPr>
          <p:cNvGraphicFramePr>
            <a:graphicFrameLocks noGrp="1"/>
          </p:cNvGraphicFramePr>
          <p:nvPr>
            <p:ph type="chart" sz="quarter" idx="13"/>
            <p:extLst>
              <p:ext uri="{D42A27DB-BD31-4B8C-83A1-F6EECF244321}">
                <p14:modId xmlns:p14="http://schemas.microsoft.com/office/powerpoint/2010/main" val="758545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A4632A-65EE-4432-9181-516530DF8C4F}"/>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01506ED-9398-4573-8B05-76BBD2E4CA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2922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DE025-39FB-448C-9CED-70ED2C86AD80}"/>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4E184414-0130-47F3-86CF-E8CC77EE924A}"/>
              </a:ext>
            </a:extLst>
          </p:cNvPr>
          <p:cNvGraphicFramePr>
            <a:graphicFrameLocks noGrp="1"/>
          </p:cNvGraphicFramePr>
          <p:nvPr>
            <p:ph type="chart" sz="quarter" idx="13"/>
            <p:extLst>
              <p:ext uri="{D42A27DB-BD31-4B8C-83A1-F6EECF244321}">
                <p14:modId xmlns:p14="http://schemas.microsoft.com/office/powerpoint/2010/main" val="3436608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25440C-B669-487D-B2B4-E8BFBA0E0402}"/>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61D09DA1-8BC5-45D5-96C2-351E092F8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5892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2A599-89E0-4723-97B6-ABAC4A445795}"/>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611426CB-5051-4ED6-A6D5-AA584234572A}"/>
              </a:ext>
            </a:extLst>
          </p:cNvPr>
          <p:cNvGraphicFramePr>
            <a:graphicFrameLocks noGrp="1"/>
          </p:cNvGraphicFramePr>
          <p:nvPr>
            <p:ph type="chart" sz="quarter" idx="13"/>
            <p:extLst>
              <p:ext uri="{D42A27DB-BD31-4B8C-83A1-F6EECF244321}">
                <p14:modId xmlns:p14="http://schemas.microsoft.com/office/powerpoint/2010/main" val="193469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EC299-2013-48D0-99A8-9AFDE952809D}"/>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0DD0754-1AE3-4BFB-B259-B42C127258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6762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549D-86C3-4A76-8019-E5A2532595C9}"/>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F051605C-9673-44DF-B444-2E0E5A78F951}"/>
              </a:ext>
            </a:extLst>
          </p:cNvPr>
          <p:cNvGraphicFramePr>
            <a:graphicFrameLocks noGrp="1"/>
          </p:cNvGraphicFramePr>
          <p:nvPr>
            <p:ph type="chart" sz="quarter" idx="13"/>
            <p:extLst>
              <p:ext uri="{D42A27DB-BD31-4B8C-83A1-F6EECF244321}">
                <p14:modId xmlns:p14="http://schemas.microsoft.com/office/powerpoint/2010/main" val="1468904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549DE-6751-48BB-9760-695016E7A981}"/>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E24B257F-6E06-484E-A16F-CF56E28C8B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1148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F531-5306-4D15-B9E3-1081D24B8673}"/>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827245D7-891C-4C49-B8E0-7E5EC1D39294}"/>
              </a:ext>
            </a:extLst>
          </p:cNvPr>
          <p:cNvGraphicFramePr>
            <a:graphicFrameLocks noGrp="1"/>
          </p:cNvGraphicFramePr>
          <p:nvPr>
            <p:ph type="tbl" sz="quarter" idx="13"/>
            <p:extLst>
              <p:ext uri="{D42A27DB-BD31-4B8C-83A1-F6EECF244321}">
                <p14:modId xmlns:p14="http://schemas.microsoft.com/office/powerpoint/2010/main" val="3846886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99850345"/>
                    </a:ext>
                  </a:extLst>
                </a:gridCol>
                <a:gridCol w="987552">
                  <a:extLst>
                    <a:ext uri="{9D8B030D-6E8A-4147-A177-3AD203B41FA5}">
                      <a16:colId xmlns:a16="http://schemas.microsoft.com/office/drawing/2014/main" val="1518743107"/>
                    </a:ext>
                  </a:extLst>
                </a:gridCol>
                <a:gridCol w="987552">
                  <a:extLst>
                    <a:ext uri="{9D8B030D-6E8A-4147-A177-3AD203B41FA5}">
                      <a16:colId xmlns:a16="http://schemas.microsoft.com/office/drawing/2014/main" val="2433484595"/>
                    </a:ext>
                  </a:extLst>
                </a:gridCol>
                <a:gridCol w="987552">
                  <a:extLst>
                    <a:ext uri="{9D8B030D-6E8A-4147-A177-3AD203B41FA5}">
                      <a16:colId xmlns:a16="http://schemas.microsoft.com/office/drawing/2014/main" val="1191237555"/>
                    </a:ext>
                  </a:extLst>
                </a:gridCol>
                <a:gridCol w="987552">
                  <a:extLst>
                    <a:ext uri="{9D8B030D-6E8A-4147-A177-3AD203B41FA5}">
                      <a16:colId xmlns:a16="http://schemas.microsoft.com/office/drawing/2014/main" val="1767269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073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- 2017-12-27 15:11:21</a:t>
                      </a:r>
                      <a:r>
                        <a:rPr kumimoji="0" lang="es-ES" sz="1000" b="0" i="0" u="none" strike="noStrike" kern="1200" cap="none" spc="0" normalizeH="0" baseline="0" noProof="0">
                          <a:ln>
                            <a:noFill/>
                          </a:ln>
                          <a:solidFill>
                            <a:prstClr val="black"/>
                          </a:solidFill>
                          <a:effectLst/>
                          <a:uLnTx/>
                          <a:uFillTx/>
                          <a:latin typeface="+mn-lt"/>
                          <a:ea typeface="+mn-ea"/>
                          <a:cs typeface="+mn-cs"/>
                        </a:rPr>
                        <a:t>
La #GenteBHDLeón trabaja intensamente para entregar una experiencia bancaria superior. Nos dedicamos en 2017 a la materialización de este propósito, una meta superada gracias al #TalentoBHDLeón, reconocido por sus logros en cuanto a la mejora continua de canales y procesos.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7677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- 2017-12-27 20:31:23</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la Mujer de República Dominicana @mmujerrd y el Programa de las Naciones Unidas para el Desarrollo (PNUD) nos otorgaron la primera certificación en el país de “Igualando RD”, que además es el primer sello categoría “Oro” de República Dominicana, tras validar nuestras prácticas internas de igualdad y equidad de género.
-
Este reconocimiento reafirma nuestro compromiso con las mujeres al reconocerlas como agentes de cambio positivo responsables de la transformación del futuro a través de su esfuerzo y dedicación cotidianos #MujerMujer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020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- 2017-12-13 19:19:44</a:t>
                      </a:r>
                      <a:r>
                        <a:rPr kumimoji="0" lang="es-ES" sz="1000" b="0" i="0" u="none" strike="noStrike" kern="1200" cap="none" spc="0" normalizeH="0" baseline="0" noProof="0">
                          <a:ln>
                            <a:noFill/>
                          </a:ln>
                          <a:solidFill>
                            <a:prstClr val="black"/>
                          </a:solidFill>
                          <a:effectLst/>
                          <a:uLnTx/>
                          <a:uFillTx/>
                          <a:latin typeface="+mn-lt"/>
                          <a:ea typeface="+mn-ea"/>
                          <a:cs typeface="+mn-cs"/>
                        </a:rPr>
                        <a:t>
#GenteBHDLeón celebra con alegría la llegada de la Navidad durante nuestro tradicional brindis #NavidadBHDLeón #FamiliaBHDLeón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14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- 2018-01-01 12:27:35</a:t>
                      </a:r>
                      <a:r>
                        <a:rPr kumimoji="0" lang="es-ES" sz="1000" b="0" i="0" u="none" strike="noStrike" kern="1200" cap="none" spc="0" normalizeH="0" baseline="0" noProof="0">
                          <a:ln>
                            <a:noFill/>
                          </a:ln>
                          <a:solidFill>
                            <a:prstClr val="black"/>
                          </a:solidFill>
                          <a:effectLst/>
                          <a:uLnTx/>
                          <a:uFillTx/>
                          <a:latin typeface="+mn-lt"/>
                          <a:ea typeface="+mn-ea"/>
                          <a:cs typeface="+mn-cs"/>
                        </a:rPr>
                        <a:t>
El impulso extraordinario de la fe consiste en encender en el corazón la certeza de que cada mañana es un lienzo en blanco que permite escribir una mejor historia. ¡Feliz Año Nuevo!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1224207"/>
                  </a:ext>
                </a:extLst>
              </a:tr>
            </a:tbl>
          </a:graphicData>
        </a:graphic>
      </p:graphicFrame>
      <p:sp>
        <p:nvSpPr>
          <p:cNvPr id="4" name="Text Placeholder 3">
            <a:extLst>
              <a:ext uri="{FF2B5EF4-FFF2-40B4-BE49-F238E27FC236}">
                <a16:creationId xmlns:a16="http://schemas.microsoft.com/office/drawing/2014/main" id="{43689685-4C5F-4ED8-B4D1-2F091CBC84D3}"/>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207733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584BB-45E4-49D2-99BF-83EF2C17564A}"/>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E236B175-98F4-4A47-8AE2-CC463612996F}"/>
              </a:ext>
            </a:extLst>
          </p:cNvPr>
          <p:cNvGraphicFramePr>
            <a:graphicFrameLocks noGrp="1"/>
          </p:cNvGraphicFramePr>
          <p:nvPr>
            <p:ph type="tbl" sz="quarter" idx="13"/>
            <p:extLst>
              <p:ext uri="{D42A27DB-BD31-4B8C-83A1-F6EECF244321}">
                <p14:modId xmlns:p14="http://schemas.microsoft.com/office/powerpoint/2010/main" val="2187316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45287163"/>
                    </a:ext>
                  </a:extLst>
                </a:gridCol>
                <a:gridCol w="987552">
                  <a:extLst>
                    <a:ext uri="{9D8B030D-6E8A-4147-A177-3AD203B41FA5}">
                      <a16:colId xmlns:a16="http://schemas.microsoft.com/office/drawing/2014/main" val="821821266"/>
                    </a:ext>
                  </a:extLst>
                </a:gridCol>
                <a:gridCol w="987552">
                  <a:extLst>
                    <a:ext uri="{9D8B030D-6E8A-4147-A177-3AD203B41FA5}">
                      <a16:colId xmlns:a16="http://schemas.microsoft.com/office/drawing/2014/main" val="3539266986"/>
                    </a:ext>
                  </a:extLst>
                </a:gridCol>
                <a:gridCol w="987552">
                  <a:extLst>
                    <a:ext uri="{9D8B030D-6E8A-4147-A177-3AD203B41FA5}">
                      <a16:colId xmlns:a16="http://schemas.microsoft.com/office/drawing/2014/main" val="1607334815"/>
                    </a:ext>
                  </a:extLst>
                </a:gridCol>
                <a:gridCol w="987552">
                  <a:extLst>
                    <a:ext uri="{9D8B030D-6E8A-4147-A177-3AD203B41FA5}">
                      <a16:colId xmlns:a16="http://schemas.microsoft.com/office/drawing/2014/main" val="216283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524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- 2017-12-09 00:06:20</a:t>
                      </a:r>
                      <a:r>
                        <a:rPr kumimoji="0" lang="es-ES" sz="1000" b="0" i="0" u="none" strike="noStrike" kern="1200" cap="none" spc="0" normalizeH="0" baseline="0" noProof="0">
                          <a:ln>
                            <a:noFill/>
                          </a:ln>
                          <a:solidFill>
                            <a:prstClr val="black"/>
                          </a:solidFill>
                          <a:effectLst/>
                          <a:uLnTx/>
                          <a:uFillTx/>
                          <a:latin typeface="+mn-lt"/>
                          <a:ea typeface="+mn-ea"/>
                          <a:cs typeface="+mn-cs"/>
                        </a:rPr>
                        <a:t>
16 días de activismo contra la violencia de género.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4155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- 2017-12-11 19:09:58</a:t>
                      </a:r>
                      <a:r>
                        <a:rPr kumimoji="0" lang="es-ES" sz="1000" b="0" i="0" u="none" strike="noStrike" kern="1200" cap="none" spc="0" normalizeH="0" baseline="0" noProof="0">
                          <a:ln>
                            <a:noFill/>
                          </a:ln>
                          <a:solidFill>
                            <a:prstClr val="black"/>
                          </a:solidFill>
                          <a:effectLst/>
                          <a:uLnTx/>
                          <a:uFillTx/>
                          <a:latin typeface="+mn-lt"/>
                          <a:ea typeface="+mn-ea"/>
                          <a:cs typeface="+mn-cs"/>
                        </a:rPr>
                        <a:t>
La familia BHD León de zona Norte vio en estreno exclusivo el documental “Hay un país en el mundo”, producción de José Pintor (Pinky). Nos acompañaron clientes del Banco y otras figuras de la sociedad, quienes apreciaron la pieza cinematográfica desde la descripción de valores históricos, culturales y sociales que representan al país a través de la explicación de expertos en diferentes áreas y con la intervención musical de artistas icónicos dominicanos #BHDLeón #MejoraTuMundo #HayUnPaísEnElMundo @hayunpaisenelmundo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48702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- 2017-12-29 15:02:02</a:t>
                      </a:r>
                      <a:r>
                        <a:rPr kumimoji="0" lang="es-ES" sz="1000" b="0" i="0" u="none" strike="noStrike" kern="1200" cap="none" spc="0" normalizeH="0" baseline="0" noProof="0">
                          <a:ln>
                            <a:noFill/>
                          </a:ln>
                          <a:solidFill>
                            <a:prstClr val="black"/>
                          </a:solidFill>
                          <a:effectLst/>
                          <a:uLnTx/>
                          <a:uFillTx/>
                          <a:latin typeface="+mn-lt"/>
                          <a:ea typeface="+mn-ea"/>
                          <a:cs typeface="+mn-cs"/>
                        </a:rPr>
                        <a:t>
Nuestro #VoluntariadoBHDLeón celebró la Navidad desde el valor de la identidad al disfrutar de una presentación exclusiva del documental “Hay un país en el mundo”. Nuestra #GenteBHDLeón destaca por su consistente compromiso con el país y con el cambio positivo de la sociedad.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0779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- 2017-12-14 16:12:59</a:t>
                      </a:r>
                      <a:r>
                        <a:rPr kumimoji="0" lang="es-ES" sz="1000" b="0" i="0" u="none" strike="noStrike" kern="1200" cap="none" spc="0" normalizeH="0" baseline="0" noProof="0">
                          <a:ln>
                            <a:noFill/>
                          </a:ln>
                          <a:solidFill>
                            <a:prstClr val="black"/>
                          </a:solidFill>
                          <a:effectLst/>
                          <a:uLnTx/>
                          <a:uFillTx/>
                          <a:latin typeface="+mn-lt"/>
                          <a:ea typeface="+mn-ea"/>
                          <a:cs typeface="+mn-cs"/>
                        </a:rPr>
                        <a:t>
#GenteBHDLeón participa en la charla “Aprendizajes, experiencias y recomendaciones de una carrera ejemplar en la banca” ofrecida por Karen Mauch, profesional de la banca internacional con vasta experiencia y miembro del Consejo de Administración del Centro Financiero BHD León. Creemos en el éxito que se consigue desde los principios éticos #EducaciónEnValores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40355423"/>
                  </a:ext>
                </a:extLst>
              </a:tr>
            </a:tbl>
          </a:graphicData>
        </a:graphic>
      </p:graphicFrame>
      <p:sp>
        <p:nvSpPr>
          <p:cNvPr id="4" name="Text Placeholder 3">
            <a:extLst>
              <a:ext uri="{FF2B5EF4-FFF2-40B4-BE49-F238E27FC236}">
                <a16:creationId xmlns:a16="http://schemas.microsoft.com/office/drawing/2014/main" id="{402A539C-0AD0-4897-A934-3419AE40E104}"/>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615149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29B9-DCA7-4FF5-BCCC-DA4A57B5F919}"/>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A27004DF-3124-493B-A430-0AB4C6356D0E}"/>
              </a:ext>
            </a:extLst>
          </p:cNvPr>
          <p:cNvGraphicFramePr>
            <a:graphicFrameLocks noGrp="1"/>
          </p:cNvGraphicFramePr>
          <p:nvPr>
            <p:ph type="tbl" sz="quarter" idx="13"/>
            <p:extLst>
              <p:ext uri="{D42A27DB-BD31-4B8C-83A1-F6EECF244321}">
                <p14:modId xmlns:p14="http://schemas.microsoft.com/office/powerpoint/2010/main" val="633956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09291736"/>
                    </a:ext>
                  </a:extLst>
                </a:gridCol>
                <a:gridCol w="987552">
                  <a:extLst>
                    <a:ext uri="{9D8B030D-6E8A-4147-A177-3AD203B41FA5}">
                      <a16:colId xmlns:a16="http://schemas.microsoft.com/office/drawing/2014/main" val="2917402362"/>
                    </a:ext>
                  </a:extLst>
                </a:gridCol>
                <a:gridCol w="987552">
                  <a:extLst>
                    <a:ext uri="{9D8B030D-6E8A-4147-A177-3AD203B41FA5}">
                      <a16:colId xmlns:a16="http://schemas.microsoft.com/office/drawing/2014/main" val="2465778377"/>
                    </a:ext>
                  </a:extLst>
                </a:gridCol>
                <a:gridCol w="987552">
                  <a:extLst>
                    <a:ext uri="{9D8B030D-6E8A-4147-A177-3AD203B41FA5}">
                      <a16:colId xmlns:a16="http://schemas.microsoft.com/office/drawing/2014/main" val="351531985"/>
                    </a:ext>
                  </a:extLst>
                </a:gridCol>
                <a:gridCol w="987552">
                  <a:extLst>
                    <a:ext uri="{9D8B030D-6E8A-4147-A177-3AD203B41FA5}">
                      <a16:colId xmlns:a16="http://schemas.microsoft.com/office/drawing/2014/main" val="2685351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614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- 2017-12-28 14:57:15</a:t>
                      </a:r>
                      <a:r>
                        <a:rPr kumimoji="0" lang="es-ES" sz="1000" b="0" i="0" u="none" strike="noStrike" kern="1200" cap="none" spc="0" normalizeH="0" baseline="0" noProof="0">
                          <a:ln>
                            <a:noFill/>
                          </a:ln>
                          <a:solidFill>
                            <a:prstClr val="black"/>
                          </a:solidFill>
                          <a:effectLst/>
                          <a:uLnTx/>
                          <a:uFillTx/>
                          <a:latin typeface="+mn-lt"/>
                          <a:ea typeface="+mn-ea"/>
                          <a:cs typeface="+mn-cs"/>
                        </a:rPr>
                        <a:t>
Firmamos una alianza con @banfondesa para fortalecer el mercado de remesas del país. El acuerdo entre ambas entidades financieras facilitará
la distribución de remesas en comunidades rurales de la zona Norte.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0538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- 2017-12-14 13:27:02</a:t>
                      </a:r>
                      <a:r>
                        <a:rPr kumimoji="0" lang="es-ES" sz="1000" b="0" i="0" u="none" strike="noStrike" kern="1200" cap="none" spc="0" normalizeH="0" baseline="0" noProof="0">
                          <a:ln>
                            <a:noFill/>
                          </a:ln>
                          <a:solidFill>
                            <a:prstClr val="black"/>
                          </a:solidFill>
                          <a:effectLst/>
                          <a:uLnTx/>
                          <a:uFillTx/>
                          <a:latin typeface="+mn-lt"/>
                          <a:ea typeface="+mn-ea"/>
                          <a:cs typeface="+mn-cs"/>
                        </a:rPr>
                        <a:t>
“Hay un país en el mundo”, el documental dirigido por José Pintor @pinkypintor con el apoyo del Banco BHD León, desde hoy 14 de diciembre de 2017 en salas de cine de Sambil, Blue Mall, Ágora Mall, Bella Vista, Fine Art y Downtown. Toma su nombre del título del poema más emblemático de República Dominicana, autoría del poeta nacional Pedro Mir. @caribbeancinemasrd #HayUnPaísEnElMundo @hayunpaisenelmundo @dgcine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1924837"/>
                  </a:ext>
                </a:extLst>
              </a:tr>
            </a:tbl>
          </a:graphicData>
        </a:graphic>
      </p:graphicFrame>
      <p:sp>
        <p:nvSpPr>
          <p:cNvPr id="4" name="Text Placeholder 3">
            <a:extLst>
              <a:ext uri="{FF2B5EF4-FFF2-40B4-BE49-F238E27FC236}">
                <a16:creationId xmlns:a16="http://schemas.microsoft.com/office/drawing/2014/main" id="{A58B13E6-E941-437C-9784-C98BA52A4190}"/>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8905014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324</Words>
  <Application>Microsoft Office PowerPoint</Application>
  <PresentationFormat>On-screen Show (4:3)</PresentationFormat>
  <Paragraphs>125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2018-01-16T11:21:40Z</dcterms:created>
  <dcterms:modified xsi:type="dcterms:W3CDTF">2018-01-16T11:22:09Z</dcterms:modified>
</cp:coreProperties>
</file>