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100</c:v>
                </c:pt>
                <c:pt idx="4">
                  <c:v>100</c:v>
                </c:pt>
              </c:numCache>
            </c:numRef>
          </c:val>
          <c:extLst>
            <c:ext xmlns:c16="http://schemas.microsoft.com/office/drawing/2014/chart" uri="{C3380CC4-5D6E-409C-BE32-E72D297353CC}">
              <c16:uniqueId val="{00000000-6EAF-46AF-9E5D-5DEFC27A69CB}"/>
            </c:ext>
          </c:extLst>
        </c:ser>
        <c:dLbls>
          <c:showLegendKey val="0"/>
          <c:showVal val="0"/>
          <c:showCatName val="0"/>
          <c:showSerName val="0"/>
          <c:showPercent val="0"/>
          <c:showBubbleSize val="0"/>
        </c:dLbls>
        <c:axId val="283212680"/>
        <c:axId val="205077152"/>
      </c:radarChart>
      <c:catAx>
        <c:axId val="28321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077152"/>
        <c:crosses val="autoZero"/>
        <c:auto val="1"/>
        <c:lblAlgn val="ctr"/>
        <c:lblOffset val="100"/>
        <c:noMultiLvlLbl val="0"/>
      </c:catAx>
      <c:valAx>
        <c:axId val="20507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1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14038</c:v>
                </c:pt>
                <c:pt idx="1">
                  <c:v>14053</c:v>
                </c:pt>
                <c:pt idx="2">
                  <c:v>14063</c:v>
                </c:pt>
                <c:pt idx="3">
                  <c:v>14083</c:v>
                </c:pt>
                <c:pt idx="4">
                  <c:v>14107</c:v>
                </c:pt>
                <c:pt idx="5">
                  <c:v>14140</c:v>
                </c:pt>
                <c:pt idx="6">
                  <c:v>14148</c:v>
                </c:pt>
                <c:pt idx="7">
                  <c:v>14178</c:v>
                </c:pt>
                <c:pt idx="8">
                  <c:v>14195</c:v>
                </c:pt>
                <c:pt idx="9">
                  <c:v>14205</c:v>
                </c:pt>
                <c:pt idx="10">
                  <c:v>14243</c:v>
                </c:pt>
                <c:pt idx="11">
                  <c:v>14276</c:v>
                </c:pt>
                <c:pt idx="12">
                  <c:v>14311</c:v>
                </c:pt>
                <c:pt idx="13">
                  <c:v>14348</c:v>
                </c:pt>
                <c:pt idx="14">
                  <c:v>14373</c:v>
                </c:pt>
                <c:pt idx="15">
                  <c:v>14383</c:v>
                </c:pt>
                <c:pt idx="16">
                  <c:v>14392</c:v>
                </c:pt>
                <c:pt idx="17">
                  <c:v>14405</c:v>
                </c:pt>
                <c:pt idx="18">
                  <c:v>14433</c:v>
                </c:pt>
                <c:pt idx="19">
                  <c:v>14464</c:v>
                </c:pt>
                <c:pt idx="20">
                  <c:v>14498</c:v>
                </c:pt>
                <c:pt idx="21">
                  <c:v>14538</c:v>
                </c:pt>
                <c:pt idx="22">
                  <c:v>14555</c:v>
                </c:pt>
                <c:pt idx="23">
                  <c:v>14559</c:v>
                </c:pt>
                <c:pt idx="24">
                  <c:v>14572</c:v>
                </c:pt>
                <c:pt idx="25">
                  <c:v>14607</c:v>
                </c:pt>
                <c:pt idx="26">
                  <c:v>14664</c:v>
                </c:pt>
                <c:pt idx="27">
                  <c:v>14721</c:v>
                </c:pt>
                <c:pt idx="28">
                  <c:v>14772</c:v>
                </c:pt>
                <c:pt idx="29">
                  <c:v>14797</c:v>
                </c:pt>
                <c:pt idx="30">
                  <c:v>14822</c:v>
                </c:pt>
              </c:numCache>
            </c:numRef>
          </c:val>
          <c:smooth val="0"/>
          <c:extLst>
            <c:ext xmlns:c16="http://schemas.microsoft.com/office/drawing/2014/chart" uri="{C3380CC4-5D6E-409C-BE32-E72D297353CC}">
              <c16:uniqueId val="{00000000-8F9E-41C8-84C6-3C1939A164A0}"/>
            </c:ext>
          </c:extLst>
        </c:ser>
        <c:dLbls>
          <c:showLegendKey val="0"/>
          <c:showVal val="0"/>
          <c:showCatName val="0"/>
          <c:showSerName val="0"/>
          <c:showPercent val="0"/>
          <c:showBubbleSize val="0"/>
        </c:dLbls>
        <c:smooth val="0"/>
        <c:axId val="285189456"/>
        <c:axId val="285191752"/>
      </c:lineChart>
      <c:dateAx>
        <c:axId val="28518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1752"/>
        <c:crosses val="autoZero"/>
        <c:auto val="1"/>
        <c:lblOffset val="100"/>
        <c:baseTimeUnit val="days"/>
      </c:dateAx>
      <c:valAx>
        <c:axId val="28519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8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23</c:v>
                </c:pt>
                <c:pt idx="1">
                  <c:v>15</c:v>
                </c:pt>
                <c:pt idx="2">
                  <c:v>10</c:v>
                </c:pt>
                <c:pt idx="3">
                  <c:v>20</c:v>
                </c:pt>
                <c:pt idx="4">
                  <c:v>24</c:v>
                </c:pt>
                <c:pt idx="5">
                  <c:v>33</c:v>
                </c:pt>
                <c:pt idx="6">
                  <c:v>8</c:v>
                </c:pt>
                <c:pt idx="7">
                  <c:v>30</c:v>
                </c:pt>
                <c:pt idx="8">
                  <c:v>17</c:v>
                </c:pt>
                <c:pt idx="9">
                  <c:v>10</c:v>
                </c:pt>
                <c:pt idx="10">
                  <c:v>38</c:v>
                </c:pt>
                <c:pt idx="11">
                  <c:v>33</c:v>
                </c:pt>
                <c:pt idx="12">
                  <c:v>35</c:v>
                </c:pt>
                <c:pt idx="13">
                  <c:v>37</c:v>
                </c:pt>
                <c:pt idx="14">
                  <c:v>25</c:v>
                </c:pt>
                <c:pt idx="15">
                  <c:v>10</c:v>
                </c:pt>
                <c:pt idx="16">
                  <c:v>9</c:v>
                </c:pt>
                <c:pt idx="17">
                  <c:v>13</c:v>
                </c:pt>
                <c:pt idx="18">
                  <c:v>28</c:v>
                </c:pt>
                <c:pt idx="19">
                  <c:v>31</c:v>
                </c:pt>
                <c:pt idx="20">
                  <c:v>34</c:v>
                </c:pt>
                <c:pt idx="21">
                  <c:v>40</c:v>
                </c:pt>
                <c:pt idx="22">
                  <c:v>17</c:v>
                </c:pt>
                <c:pt idx="23">
                  <c:v>4</c:v>
                </c:pt>
                <c:pt idx="24">
                  <c:v>13</c:v>
                </c:pt>
                <c:pt idx="25">
                  <c:v>35</c:v>
                </c:pt>
                <c:pt idx="26">
                  <c:v>57</c:v>
                </c:pt>
                <c:pt idx="27">
                  <c:v>57</c:v>
                </c:pt>
                <c:pt idx="28">
                  <c:v>51</c:v>
                </c:pt>
                <c:pt idx="29">
                  <c:v>25</c:v>
                </c:pt>
                <c:pt idx="30">
                  <c:v>25</c:v>
                </c:pt>
              </c:numCache>
            </c:numRef>
          </c:val>
          <c:smooth val="0"/>
          <c:extLst>
            <c:ext xmlns:c16="http://schemas.microsoft.com/office/drawing/2014/chart" uri="{C3380CC4-5D6E-409C-BE32-E72D297353CC}">
              <c16:uniqueId val="{00000000-5EEB-4B30-A641-076B626F64B4}"/>
            </c:ext>
          </c:extLst>
        </c:ser>
        <c:dLbls>
          <c:showLegendKey val="0"/>
          <c:showVal val="0"/>
          <c:showCatName val="0"/>
          <c:showSerName val="0"/>
          <c:showPercent val="0"/>
          <c:showBubbleSize val="0"/>
        </c:dLbls>
        <c:smooth val="0"/>
        <c:axId val="208300072"/>
        <c:axId val="208298104"/>
      </c:lineChart>
      <c:dateAx>
        <c:axId val="20830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298104"/>
        <c:crosses val="autoZero"/>
        <c:auto val="1"/>
        <c:lblOffset val="100"/>
        <c:baseTimeUnit val="days"/>
      </c:dateAx>
      <c:valAx>
        <c:axId val="20829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30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2</c:v>
                </c:pt>
                <c:pt idx="1">
                  <c:v>1</c:v>
                </c:pt>
                <c:pt idx="2">
                  <c:v>1</c:v>
                </c:pt>
                <c:pt idx="3">
                  <c:v>1</c:v>
                </c:pt>
                <c:pt idx="4">
                  <c:v>0</c:v>
                </c:pt>
                <c:pt idx="5">
                  <c:v>0</c:v>
                </c:pt>
                <c:pt idx="6">
                  <c:v>2</c:v>
                </c:pt>
                <c:pt idx="7">
                  <c:v>0</c:v>
                </c:pt>
                <c:pt idx="8">
                  <c:v>1</c:v>
                </c:pt>
                <c:pt idx="9">
                  <c:v>1</c:v>
                </c:pt>
                <c:pt idx="10">
                  <c:v>0</c:v>
                </c:pt>
                <c:pt idx="11">
                  <c:v>2</c:v>
                </c:pt>
                <c:pt idx="12">
                  <c:v>0</c:v>
                </c:pt>
                <c:pt idx="13">
                  <c:v>2</c:v>
                </c:pt>
                <c:pt idx="14">
                  <c:v>3</c:v>
                </c:pt>
                <c:pt idx="15">
                  <c:v>1</c:v>
                </c:pt>
                <c:pt idx="16">
                  <c:v>2</c:v>
                </c:pt>
                <c:pt idx="17">
                  <c:v>0</c:v>
                </c:pt>
                <c:pt idx="18">
                  <c:v>0</c:v>
                </c:pt>
                <c:pt idx="19">
                  <c:v>2</c:v>
                </c:pt>
                <c:pt idx="20">
                  <c:v>3</c:v>
                </c:pt>
                <c:pt idx="21">
                  <c:v>3</c:v>
                </c:pt>
                <c:pt idx="22">
                  <c:v>1</c:v>
                </c:pt>
                <c:pt idx="23">
                  <c:v>1</c:v>
                </c:pt>
                <c:pt idx="24">
                  <c:v>1</c:v>
                </c:pt>
                <c:pt idx="25">
                  <c:v>1</c:v>
                </c:pt>
                <c:pt idx="26">
                  <c:v>0</c:v>
                </c:pt>
                <c:pt idx="27">
                  <c:v>1</c:v>
                </c:pt>
                <c:pt idx="28">
                  <c:v>2</c:v>
                </c:pt>
                <c:pt idx="29">
                  <c:v>0</c:v>
                </c:pt>
                <c:pt idx="30">
                  <c:v>0</c:v>
                </c:pt>
              </c:numCache>
            </c:numRef>
          </c:val>
          <c:smooth val="0"/>
          <c:extLst>
            <c:ext xmlns:c16="http://schemas.microsoft.com/office/drawing/2014/chart" uri="{C3380CC4-5D6E-409C-BE32-E72D297353CC}">
              <c16:uniqueId val="{00000000-B11A-40BF-8A99-809A8025042E}"/>
            </c:ext>
          </c:extLst>
        </c:ser>
        <c:dLbls>
          <c:showLegendKey val="0"/>
          <c:showVal val="0"/>
          <c:showCatName val="0"/>
          <c:showSerName val="0"/>
          <c:showPercent val="0"/>
          <c:showBubbleSize val="0"/>
        </c:dLbls>
        <c:smooth val="0"/>
        <c:axId val="286567536"/>
        <c:axId val="286567864"/>
      </c:lineChart>
      <c:dateAx>
        <c:axId val="28656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67864"/>
        <c:crosses val="autoZero"/>
        <c:auto val="1"/>
        <c:lblOffset val="100"/>
        <c:baseTimeUnit val="days"/>
      </c:dateAx>
      <c:valAx>
        <c:axId val="28656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6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3.5648082133180999E-2</c:v>
                </c:pt>
                <c:pt idx="1">
                  <c:v>2.8479886080455999E-2</c:v>
                </c:pt>
                <c:pt idx="2">
                  <c:v>4.9793711765543001E-2</c:v>
                </c:pt>
                <c:pt idx="3">
                  <c:v>6.3952248987422994E-2</c:v>
                </c:pt>
                <c:pt idx="4">
                  <c:v>0</c:v>
                </c:pt>
                <c:pt idx="5">
                  <c:v>0</c:v>
                </c:pt>
                <c:pt idx="6">
                  <c:v>8.4841628959275994E-2</c:v>
                </c:pt>
                <c:pt idx="7">
                  <c:v>0</c:v>
                </c:pt>
                <c:pt idx="8">
                  <c:v>2.8196813760045E-2</c:v>
                </c:pt>
                <c:pt idx="9">
                  <c:v>2.112676056338E-2</c:v>
                </c:pt>
                <c:pt idx="10">
                  <c:v>0</c:v>
                </c:pt>
                <c:pt idx="11">
                  <c:v>4.2078687144960998E-2</c:v>
                </c:pt>
                <c:pt idx="12">
                  <c:v>0</c:v>
                </c:pt>
                <c:pt idx="13">
                  <c:v>5.5830832577290997E-2</c:v>
                </c:pt>
                <c:pt idx="14">
                  <c:v>2.5533890436396998E-2</c:v>
                </c:pt>
                <c:pt idx="15">
                  <c:v>2.0865210738628001E-2</c:v>
                </c:pt>
                <c:pt idx="16">
                  <c:v>2.7802877597831E-2</c:v>
                </c:pt>
                <c:pt idx="17">
                  <c:v>0</c:v>
                </c:pt>
                <c:pt idx="18">
                  <c:v>0</c:v>
                </c:pt>
                <c:pt idx="19">
                  <c:v>0.20071982281285</c:v>
                </c:pt>
                <c:pt idx="20">
                  <c:v>6.2150403977626001E-2</c:v>
                </c:pt>
                <c:pt idx="21">
                  <c:v>0.1033200165312</c:v>
                </c:pt>
                <c:pt idx="22">
                  <c:v>3.4373710985838003E-2</c:v>
                </c:pt>
                <c:pt idx="23">
                  <c:v>2.7478189187333E-2</c:v>
                </c:pt>
                <c:pt idx="24">
                  <c:v>0.1304497082046</c:v>
                </c:pt>
                <c:pt idx="25">
                  <c:v>0.21248886147096999</c:v>
                </c:pt>
                <c:pt idx="26">
                  <c:v>0</c:v>
                </c:pt>
                <c:pt idx="27">
                  <c:v>8.1677103185406996E-2</c:v>
                </c:pt>
                <c:pt idx="28">
                  <c:v>5.0861250508613003E-2</c:v>
                </c:pt>
                <c:pt idx="29">
                  <c:v>0</c:v>
                </c:pt>
                <c:pt idx="30">
                  <c:v>0</c:v>
                </c:pt>
              </c:numCache>
            </c:numRef>
          </c:val>
          <c:smooth val="0"/>
          <c:extLst>
            <c:ext xmlns:c16="http://schemas.microsoft.com/office/drawing/2014/chart" uri="{C3380CC4-5D6E-409C-BE32-E72D297353CC}">
              <c16:uniqueId val="{00000000-294F-43B8-B53D-7EB2F5BFBDD4}"/>
            </c:ext>
          </c:extLst>
        </c:ser>
        <c:dLbls>
          <c:showLegendKey val="0"/>
          <c:showVal val="0"/>
          <c:showCatName val="0"/>
          <c:showSerName val="0"/>
          <c:showPercent val="0"/>
          <c:showBubbleSize val="0"/>
        </c:dLbls>
        <c:smooth val="0"/>
        <c:axId val="205077480"/>
        <c:axId val="285188144"/>
      </c:lineChart>
      <c:dateAx>
        <c:axId val="20507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88144"/>
        <c:crosses val="autoZero"/>
        <c:auto val="1"/>
        <c:lblOffset val="100"/>
        <c:baseTimeUnit val="days"/>
      </c:dateAx>
      <c:valAx>
        <c:axId val="28518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07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321</c:v>
                </c:pt>
              </c:numCache>
            </c:numRef>
          </c:val>
          <c:extLst>
            <c:ext xmlns:c16="http://schemas.microsoft.com/office/drawing/2014/chart" uri="{C3380CC4-5D6E-409C-BE32-E72D297353CC}">
              <c16:uniqueId val="{00000000-6157-403F-A5A3-0606DAF83CC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6</c:v>
                </c:pt>
              </c:numCache>
            </c:numRef>
          </c:val>
          <c:extLst>
            <c:ext xmlns:c16="http://schemas.microsoft.com/office/drawing/2014/chart" uri="{C3380CC4-5D6E-409C-BE32-E72D297353CC}">
              <c16:uniqueId val="{00000001-6157-403F-A5A3-0606DAF83CC0}"/>
            </c:ext>
          </c:extLst>
        </c:ser>
        <c:dLbls>
          <c:showLegendKey val="0"/>
          <c:showVal val="0"/>
          <c:showCatName val="0"/>
          <c:showSerName val="0"/>
          <c:showPercent val="0"/>
          <c:showBubbleSize val="0"/>
        </c:dLbls>
        <c:gapWidth val="150"/>
        <c:overlap val="100"/>
        <c:axId val="287197776"/>
        <c:axId val="287200400"/>
      </c:barChart>
      <c:catAx>
        <c:axId val="28719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00400"/>
        <c:crosses val="autoZero"/>
        <c:auto val="1"/>
        <c:lblAlgn val="ctr"/>
        <c:lblOffset val="100"/>
        <c:noMultiLvlLbl val="0"/>
      </c:catAx>
      <c:valAx>
        <c:axId val="287200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9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3.5648082133180999E-2</c:v>
                </c:pt>
                <c:pt idx="1">
                  <c:v>2.8479886080455999E-2</c:v>
                </c:pt>
                <c:pt idx="2">
                  <c:v>4.9793711765543001E-2</c:v>
                </c:pt>
                <c:pt idx="3">
                  <c:v>6.3952248987422994E-2</c:v>
                </c:pt>
                <c:pt idx="4">
                  <c:v>0</c:v>
                </c:pt>
                <c:pt idx="5">
                  <c:v>0</c:v>
                </c:pt>
                <c:pt idx="6">
                  <c:v>8.4841628959275994E-2</c:v>
                </c:pt>
                <c:pt idx="7">
                  <c:v>0</c:v>
                </c:pt>
                <c:pt idx="8">
                  <c:v>2.8196813760045E-2</c:v>
                </c:pt>
                <c:pt idx="9">
                  <c:v>2.112676056338E-2</c:v>
                </c:pt>
                <c:pt idx="10">
                  <c:v>0</c:v>
                </c:pt>
                <c:pt idx="11">
                  <c:v>4.2078687144960998E-2</c:v>
                </c:pt>
                <c:pt idx="12">
                  <c:v>0</c:v>
                </c:pt>
                <c:pt idx="13">
                  <c:v>5.5830832577290997E-2</c:v>
                </c:pt>
                <c:pt idx="14">
                  <c:v>2.5533890436396998E-2</c:v>
                </c:pt>
                <c:pt idx="15">
                  <c:v>2.0865210738628001E-2</c:v>
                </c:pt>
                <c:pt idx="16">
                  <c:v>2.7802877597831E-2</c:v>
                </c:pt>
                <c:pt idx="17">
                  <c:v>0</c:v>
                </c:pt>
                <c:pt idx="18">
                  <c:v>0</c:v>
                </c:pt>
                <c:pt idx="19">
                  <c:v>0.20071982281285</c:v>
                </c:pt>
                <c:pt idx="20">
                  <c:v>6.2150403977626001E-2</c:v>
                </c:pt>
                <c:pt idx="21">
                  <c:v>0.1033200165312</c:v>
                </c:pt>
                <c:pt idx="22">
                  <c:v>3.4373710985838003E-2</c:v>
                </c:pt>
                <c:pt idx="23">
                  <c:v>2.7478189187333E-2</c:v>
                </c:pt>
                <c:pt idx="24">
                  <c:v>0.1304497082046</c:v>
                </c:pt>
                <c:pt idx="25">
                  <c:v>0.21248886147096999</c:v>
                </c:pt>
                <c:pt idx="26">
                  <c:v>0</c:v>
                </c:pt>
                <c:pt idx="27">
                  <c:v>8.1677103185406996E-2</c:v>
                </c:pt>
                <c:pt idx="28">
                  <c:v>5.0861250508613003E-2</c:v>
                </c:pt>
                <c:pt idx="29">
                  <c:v>0</c:v>
                </c:pt>
                <c:pt idx="30">
                  <c:v>0</c:v>
                </c:pt>
              </c:numCache>
            </c:numRef>
          </c:val>
          <c:smooth val="0"/>
          <c:extLst>
            <c:ext xmlns:c16="http://schemas.microsoft.com/office/drawing/2014/chart" uri="{C3380CC4-5D6E-409C-BE32-E72D297353CC}">
              <c16:uniqueId val="{00000000-0FE8-4173-9B93-855424E69521}"/>
            </c:ext>
          </c:extLst>
        </c:ser>
        <c:dLbls>
          <c:showLegendKey val="0"/>
          <c:showVal val="0"/>
          <c:showCatName val="0"/>
          <c:showSerName val="0"/>
          <c:showPercent val="0"/>
          <c:showBubbleSize val="0"/>
        </c:dLbls>
        <c:smooth val="0"/>
        <c:axId val="287202368"/>
        <c:axId val="287201056"/>
      </c:lineChart>
      <c:dateAx>
        <c:axId val="28720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01056"/>
        <c:crosses val="autoZero"/>
        <c:auto val="1"/>
        <c:lblOffset val="100"/>
        <c:baseTimeUnit val="days"/>
      </c:dateAx>
      <c:valAx>
        <c:axId val="28720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0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6.2209042235892999E-2</c:v>
                </c:pt>
                <c:pt idx="2">
                  <c:v>0.21222701444513001</c:v>
                </c:pt>
                <c:pt idx="3">
                  <c:v>0</c:v>
                </c:pt>
              </c:numCache>
            </c:numRef>
          </c:val>
          <c:extLst>
            <c:ext xmlns:c16="http://schemas.microsoft.com/office/drawing/2014/chart" uri="{C3380CC4-5D6E-409C-BE32-E72D297353CC}">
              <c16:uniqueId val="{00000000-2B5B-4F46-9C80-B2B4D151E691}"/>
            </c:ext>
          </c:extLst>
        </c:ser>
        <c:dLbls>
          <c:showLegendKey val="0"/>
          <c:showVal val="0"/>
          <c:showCatName val="0"/>
          <c:showSerName val="0"/>
          <c:showPercent val="0"/>
          <c:showBubbleSize val="0"/>
        </c:dLbls>
        <c:gapWidth val="219"/>
        <c:overlap val="-27"/>
        <c:axId val="287651312"/>
        <c:axId val="287651968"/>
      </c:barChart>
      <c:catAx>
        <c:axId val="28765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1968"/>
        <c:crosses val="autoZero"/>
        <c:auto val="1"/>
        <c:lblAlgn val="ctr"/>
        <c:lblOffset val="100"/>
        <c:noMultiLvlLbl val="0"/>
      </c:catAx>
      <c:valAx>
        <c:axId val="28765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0.13173403591485999</c:v>
                </c:pt>
                <c:pt idx="9">
                  <c:v>0</c:v>
                </c:pt>
                <c:pt idx="10">
                  <c:v>3.1200166400886999E-2</c:v>
                </c:pt>
                <c:pt idx="11">
                  <c:v>4.160022186785E-2</c:v>
                </c:pt>
                <c:pt idx="12">
                  <c:v>6.0089209364671999E-2</c:v>
                </c:pt>
                <c:pt idx="13">
                  <c:v>8.32004437357E-2</c:v>
                </c:pt>
                <c:pt idx="14">
                  <c:v>0.10053386951397</c:v>
                </c:pt>
                <c:pt idx="15">
                  <c:v>0.15600083200444001</c:v>
                </c:pt>
                <c:pt idx="16">
                  <c:v>0</c:v>
                </c:pt>
                <c:pt idx="17">
                  <c:v>3.8133536712195999E-2</c:v>
                </c:pt>
                <c:pt idx="18">
                  <c:v>3.2933508978714998E-2</c:v>
                </c:pt>
                <c:pt idx="19">
                  <c:v>0.11440061013659</c:v>
                </c:pt>
                <c:pt idx="20">
                  <c:v>0.18720099840532001</c:v>
                </c:pt>
                <c:pt idx="21">
                  <c:v>0</c:v>
                </c:pt>
                <c:pt idx="22">
                  <c:v>0</c:v>
                </c:pt>
                <c:pt idx="23">
                  <c:v>0</c:v>
                </c:pt>
              </c:numCache>
            </c:numRef>
          </c:val>
          <c:smooth val="0"/>
          <c:extLst>
            <c:ext xmlns:c16="http://schemas.microsoft.com/office/drawing/2014/chart" uri="{C3380CC4-5D6E-409C-BE32-E72D297353CC}">
              <c16:uniqueId val="{00000000-1E9D-491F-AE27-EC6704715D6C}"/>
            </c:ext>
          </c:extLst>
        </c:ser>
        <c:dLbls>
          <c:showLegendKey val="0"/>
          <c:showVal val="0"/>
          <c:showCatName val="0"/>
          <c:showSerName val="0"/>
          <c:showPercent val="0"/>
          <c:showBubbleSize val="0"/>
        </c:dLbls>
        <c:smooth val="0"/>
        <c:axId val="287641144"/>
        <c:axId val="287650328"/>
      </c:lineChart>
      <c:catAx>
        <c:axId val="28764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0328"/>
        <c:crosses val="autoZero"/>
        <c:auto val="1"/>
        <c:lblAlgn val="ctr"/>
        <c:lblOffset val="100"/>
        <c:noMultiLvlLbl val="0"/>
      </c:catAx>
      <c:valAx>
        <c:axId val="28765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4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9.7020097020096993E-2</c:v>
                </c:pt>
                <c:pt idx="1">
                  <c:v>9.9330099330098995E-2</c:v>
                </c:pt>
                <c:pt idx="2">
                  <c:v>0.20097020097019999</c:v>
                </c:pt>
                <c:pt idx="3">
                  <c:v>6.8433818433818003E-2</c:v>
                </c:pt>
                <c:pt idx="4">
                  <c:v>5.6133056133055997E-2</c:v>
                </c:pt>
                <c:pt idx="5">
                  <c:v>2.7720027720028E-2</c:v>
                </c:pt>
                <c:pt idx="6">
                  <c:v>3.049203049203E-2</c:v>
                </c:pt>
              </c:numCache>
            </c:numRef>
          </c:val>
          <c:extLst>
            <c:ext xmlns:c16="http://schemas.microsoft.com/office/drawing/2014/chart" uri="{C3380CC4-5D6E-409C-BE32-E72D297353CC}">
              <c16:uniqueId val="{00000000-4726-41C4-A30F-785F82EFD6DD}"/>
            </c:ext>
          </c:extLst>
        </c:ser>
        <c:dLbls>
          <c:showLegendKey val="0"/>
          <c:showVal val="0"/>
          <c:showCatName val="0"/>
          <c:showSerName val="0"/>
          <c:showPercent val="0"/>
          <c:showBubbleSize val="0"/>
        </c:dLbls>
        <c:gapWidth val="219"/>
        <c:overlap val="-27"/>
        <c:axId val="287644096"/>
        <c:axId val="287642784"/>
      </c:barChart>
      <c:catAx>
        <c:axId val="28764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42784"/>
        <c:crosses val="autoZero"/>
        <c:auto val="1"/>
        <c:lblAlgn val="ctr"/>
        <c:lblOffset val="100"/>
        <c:noMultiLvlLbl val="0"/>
      </c:catAx>
      <c:valAx>
        <c:axId val="28764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4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5</c:v>
                </c:pt>
                <c:pt idx="1">
                  <c:v>4</c:v>
                </c:pt>
                <c:pt idx="2">
                  <c:v>7</c:v>
                </c:pt>
                <c:pt idx="3">
                  <c:v>9</c:v>
                </c:pt>
                <c:pt idx="4">
                  <c:v>0</c:v>
                </c:pt>
                <c:pt idx="5">
                  <c:v>0</c:v>
                </c:pt>
                <c:pt idx="6">
                  <c:v>12</c:v>
                </c:pt>
                <c:pt idx="7">
                  <c:v>0</c:v>
                </c:pt>
                <c:pt idx="8">
                  <c:v>4</c:v>
                </c:pt>
                <c:pt idx="9">
                  <c:v>3</c:v>
                </c:pt>
                <c:pt idx="10">
                  <c:v>0</c:v>
                </c:pt>
                <c:pt idx="11">
                  <c:v>6</c:v>
                </c:pt>
                <c:pt idx="12">
                  <c:v>0</c:v>
                </c:pt>
                <c:pt idx="13">
                  <c:v>7</c:v>
                </c:pt>
                <c:pt idx="14">
                  <c:v>3</c:v>
                </c:pt>
                <c:pt idx="15">
                  <c:v>3</c:v>
                </c:pt>
                <c:pt idx="16">
                  <c:v>4</c:v>
                </c:pt>
                <c:pt idx="17">
                  <c:v>0</c:v>
                </c:pt>
                <c:pt idx="18">
                  <c:v>0</c:v>
                </c:pt>
                <c:pt idx="19">
                  <c:v>29</c:v>
                </c:pt>
                <c:pt idx="20">
                  <c:v>9</c:v>
                </c:pt>
                <c:pt idx="21">
                  <c:v>13</c:v>
                </c:pt>
                <c:pt idx="22">
                  <c:v>5</c:v>
                </c:pt>
                <c:pt idx="23">
                  <c:v>4</c:v>
                </c:pt>
                <c:pt idx="24">
                  <c:v>19</c:v>
                </c:pt>
                <c:pt idx="25">
                  <c:v>31</c:v>
                </c:pt>
                <c:pt idx="26">
                  <c:v>0</c:v>
                </c:pt>
                <c:pt idx="27">
                  <c:v>12</c:v>
                </c:pt>
                <c:pt idx="28">
                  <c:v>7</c:v>
                </c:pt>
                <c:pt idx="29">
                  <c:v>0</c:v>
                </c:pt>
                <c:pt idx="30">
                  <c:v>0</c:v>
                </c:pt>
              </c:numCache>
            </c:numRef>
          </c:val>
          <c:smooth val="0"/>
          <c:extLst>
            <c:ext xmlns:c16="http://schemas.microsoft.com/office/drawing/2014/chart" uri="{C3380CC4-5D6E-409C-BE32-E72D297353CC}">
              <c16:uniqueId val="{00000000-8D07-4348-9B7B-C95DD7EB2271}"/>
            </c:ext>
          </c:extLst>
        </c:ser>
        <c:dLbls>
          <c:showLegendKey val="0"/>
          <c:showVal val="0"/>
          <c:showCatName val="0"/>
          <c:showSerName val="0"/>
          <c:showPercent val="0"/>
          <c:showBubbleSize val="0"/>
        </c:dLbls>
        <c:smooth val="0"/>
        <c:axId val="287647704"/>
        <c:axId val="287650000"/>
      </c:lineChart>
      <c:dateAx>
        <c:axId val="28764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0000"/>
        <c:crosses val="autoZero"/>
        <c:auto val="1"/>
        <c:lblOffset val="100"/>
        <c:baseTimeUnit val="days"/>
      </c:dateAx>
      <c:valAx>
        <c:axId val="28765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4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A4D-4D37-8E43-0657CEC3FBDF}"/>
            </c:ext>
          </c:extLst>
        </c:ser>
        <c:dLbls>
          <c:showLegendKey val="0"/>
          <c:showVal val="0"/>
          <c:showCatName val="0"/>
          <c:showSerName val="0"/>
          <c:showPercent val="0"/>
          <c:showBubbleSize val="0"/>
        </c:dLbls>
        <c:smooth val="0"/>
        <c:axId val="287654264"/>
        <c:axId val="285192736"/>
      </c:lineChart>
      <c:dateAx>
        <c:axId val="28765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2736"/>
        <c:crosses val="autoZero"/>
        <c:auto val="1"/>
        <c:lblOffset val="100"/>
        <c:baseTimeUnit val="days"/>
      </c:dateAx>
      <c:valAx>
        <c:axId val="28519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5</c:v>
                </c:pt>
                <c:pt idx="1">
                  <c:v>4</c:v>
                </c:pt>
                <c:pt idx="2">
                  <c:v>7</c:v>
                </c:pt>
                <c:pt idx="3">
                  <c:v>9</c:v>
                </c:pt>
                <c:pt idx="4">
                  <c:v>0</c:v>
                </c:pt>
                <c:pt idx="5">
                  <c:v>0</c:v>
                </c:pt>
                <c:pt idx="6">
                  <c:v>12</c:v>
                </c:pt>
                <c:pt idx="7">
                  <c:v>0</c:v>
                </c:pt>
                <c:pt idx="8">
                  <c:v>4</c:v>
                </c:pt>
                <c:pt idx="9">
                  <c:v>3</c:v>
                </c:pt>
                <c:pt idx="10">
                  <c:v>0</c:v>
                </c:pt>
                <c:pt idx="11">
                  <c:v>6</c:v>
                </c:pt>
                <c:pt idx="12">
                  <c:v>0</c:v>
                </c:pt>
                <c:pt idx="13">
                  <c:v>8</c:v>
                </c:pt>
                <c:pt idx="14">
                  <c:v>3</c:v>
                </c:pt>
                <c:pt idx="15">
                  <c:v>3</c:v>
                </c:pt>
                <c:pt idx="16">
                  <c:v>4</c:v>
                </c:pt>
                <c:pt idx="17">
                  <c:v>0</c:v>
                </c:pt>
                <c:pt idx="18">
                  <c:v>0</c:v>
                </c:pt>
                <c:pt idx="19">
                  <c:v>29</c:v>
                </c:pt>
                <c:pt idx="20">
                  <c:v>9</c:v>
                </c:pt>
                <c:pt idx="21">
                  <c:v>15</c:v>
                </c:pt>
                <c:pt idx="22">
                  <c:v>5</c:v>
                </c:pt>
                <c:pt idx="23">
                  <c:v>4</c:v>
                </c:pt>
                <c:pt idx="24">
                  <c:v>19</c:v>
                </c:pt>
                <c:pt idx="25">
                  <c:v>31</c:v>
                </c:pt>
                <c:pt idx="26">
                  <c:v>0</c:v>
                </c:pt>
                <c:pt idx="27">
                  <c:v>12</c:v>
                </c:pt>
                <c:pt idx="28">
                  <c:v>7</c:v>
                </c:pt>
                <c:pt idx="29">
                  <c:v>0</c:v>
                </c:pt>
                <c:pt idx="30">
                  <c:v>0</c:v>
                </c:pt>
              </c:numCache>
            </c:numRef>
          </c:val>
          <c:smooth val="0"/>
          <c:extLst>
            <c:ext xmlns:c16="http://schemas.microsoft.com/office/drawing/2014/chart" uri="{C3380CC4-5D6E-409C-BE32-E72D297353CC}">
              <c16:uniqueId val="{00000000-80EC-4752-9004-B7547C2ABB15}"/>
            </c:ext>
          </c:extLst>
        </c:ser>
        <c:dLbls>
          <c:showLegendKey val="0"/>
          <c:showVal val="0"/>
          <c:showCatName val="0"/>
          <c:showSerName val="0"/>
          <c:showPercent val="0"/>
          <c:showBubbleSize val="0"/>
        </c:dLbls>
        <c:smooth val="0"/>
        <c:axId val="286746584"/>
        <c:axId val="286745272"/>
      </c:lineChart>
      <c:dateAx>
        <c:axId val="28674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45272"/>
        <c:crosses val="autoZero"/>
        <c:auto val="1"/>
        <c:lblOffset val="100"/>
        <c:baseTimeUnit val="days"/>
      </c:dateAx>
      <c:valAx>
        <c:axId val="28674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4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c:v>
                </c:pt>
              </c:numCache>
            </c:numRef>
          </c:val>
          <c:extLst>
            <c:ext xmlns:c16="http://schemas.microsoft.com/office/drawing/2014/chart" uri="{C3380CC4-5D6E-409C-BE32-E72D297353CC}">
              <c16:uniqueId val="{00000000-0759-4B98-9D16-D33700B183A8}"/>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0759-4B98-9D16-D33700B183A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33</c:v>
                </c:pt>
              </c:numCache>
            </c:numRef>
          </c:val>
          <c:extLst>
            <c:ext xmlns:c16="http://schemas.microsoft.com/office/drawing/2014/chart" uri="{C3380CC4-5D6E-409C-BE32-E72D297353CC}">
              <c16:uniqueId val="{00000002-0759-4B98-9D16-D33700B183A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0</c:v>
                </c:pt>
              </c:numCache>
            </c:numRef>
          </c:val>
          <c:extLst>
            <c:ext xmlns:c16="http://schemas.microsoft.com/office/drawing/2014/chart" uri="{C3380CC4-5D6E-409C-BE32-E72D297353CC}">
              <c16:uniqueId val="{00000003-0759-4B98-9D16-D33700B183A8}"/>
            </c:ext>
          </c:extLst>
        </c:ser>
        <c:dLbls>
          <c:showLegendKey val="0"/>
          <c:showVal val="0"/>
          <c:showCatName val="0"/>
          <c:showSerName val="0"/>
          <c:showPercent val="0"/>
          <c:showBubbleSize val="0"/>
        </c:dLbls>
        <c:gapWidth val="150"/>
        <c:overlap val="100"/>
        <c:axId val="286743632"/>
        <c:axId val="286744616"/>
      </c:barChart>
      <c:catAx>
        <c:axId val="28674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44616"/>
        <c:crosses val="autoZero"/>
        <c:auto val="1"/>
        <c:lblAlgn val="ctr"/>
        <c:lblOffset val="100"/>
        <c:noMultiLvlLbl val="0"/>
      </c:catAx>
      <c:valAx>
        <c:axId val="286744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4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8</c:v>
                </c:pt>
                <c:pt idx="4">
                  <c:v>10</c:v>
                </c:pt>
                <c:pt idx="5">
                  <c:v>4</c:v>
                </c:pt>
                <c:pt idx="6">
                  <c:v>5</c:v>
                </c:pt>
              </c:numCache>
            </c:numRef>
          </c:val>
          <c:extLst>
            <c:ext xmlns:c16="http://schemas.microsoft.com/office/drawing/2014/chart" uri="{C3380CC4-5D6E-409C-BE32-E72D297353CC}">
              <c16:uniqueId val="{00000000-F6D5-408B-A78F-8D09D29D31D0}"/>
            </c:ext>
          </c:extLst>
        </c:ser>
        <c:dLbls>
          <c:showLegendKey val="0"/>
          <c:showVal val="0"/>
          <c:showCatName val="0"/>
          <c:showSerName val="0"/>
          <c:showPercent val="0"/>
          <c:showBubbleSize val="0"/>
        </c:dLbls>
        <c:gapWidth val="219"/>
        <c:overlap val="-27"/>
        <c:axId val="286738384"/>
        <c:axId val="286735104"/>
      </c:barChart>
      <c:catAx>
        <c:axId val="28673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5104"/>
        <c:crosses val="autoZero"/>
        <c:auto val="1"/>
        <c:lblAlgn val="ctr"/>
        <c:lblOffset val="100"/>
        <c:noMultiLvlLbl val="0"/>
      </c:catAx>
      <c:valAx>
        <c:axId val="28673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30</c:v>
                </c:pt>
                <c:pt idx="2">
                  <c:v>39</c:v>
                </c:pt>
                <c:pt idx="3">
                  <c:v>34</c:v>
                </c:pt>
                <c:pt idx="4">
                  <c:v>34</c:v>
                </c:pt>
                <c:pt idx="5">
                  <c:v>17</c:v>
                </c:pt>
                <c:pt idx="6">
                  <c:v>12</c:v>
                </c:pt>
              </c:numCache>
            </c:numRef>
          </c:val>
          <c:extLst>
            <c:ext xmlns:c16="http://schemas.microsoft.com/office/drawing/2014/chart" uri="{C3380CC4-5D6E-409C-BE32-E72D297353CC}">
              <c16:uniqueId val="{00000000-A25C-46EE-ACDF-84F927C0E1A6}"/>
            </c:ext>
          </c:extLst>
        </c:ser>
        <c:dLbls>
          <c:showLegendKey val="0"/>
          <c:showVal val="0"/>
          <c:showCatName val="0"/>
          <c:showSerName val="0"/>
          <c:showPercent val="0"/>
          <c:showBubbleSize val="0"/>
        </c:dLbls>
        <c:gapWidth val="219"/>
        <c:overlap val="-27"/>
        <c:axId val="286734120"/>
        <c:axId val="286736744"/>
      </c:barChart>
      <c:catAx>
        <c:axId val="28673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6744"/>
        <c:crosses val="autoZero"/>
        <c:auto val="1"/>
        <c:lblAlgn val="ctr"/>
        <c:lblOffset val="100"/>
        <c:noMultiLvlLbl val="0"/>
      </c:catAx>
      <c:valAx>
        <c:axId val="28673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10</c:v>
                </c:pt>
                <c:pt idx="11">
                  <c:v>1</c:v>
                </c:pt>
                <c:pt idx="12">
                  <c:v>6</c:v>
                </c:pt>
                <c:pt idx="13">
                  <c:v>1</c:v>
                </c:pt>
                <c:pt idx="14">
                  <c:v>4</c:v>
                </c:pt>
                <c:pt idx="15">
                  <c:v>2</c:v>
                </c:pt>
                <c:pt idx="16">
                  <c:v>0</c:v>
                </c:pt>
                <c:pt idx="17">
                  <c:v>2</c:v>
                </c:pt>
                <c:pt idx="18">
                  <c:v>4</c:v>
                </c:pt>
                <c:pt idx="19">
                  <c:v>2</c:v>
                </c:pt>
                <c:pt idx="20">
                  <c:v>1</c:v>
                </c:pt>
                <c:pt idx="21">
                  <c:v>0</c:v>
                </c:pt>
                <c:pt idx="22">
                  <c:v>0</c:v>
                </c:pt>
                <c:pt idx="23">
                  <c:v>0</c:v>
                </c:pt>
              </c:numCache>
            </c:numRef>
          </c:val>
          <c:smooth val="0"/>
          <c:extLst>
            <c:ext xmlns:c16="http://schemas.microsoft.com/office/drawing/2014/chart" uri="{C3380CC4-5D6E-409C-BE32-E72D297353CC}">
              <c16:uniqueId val="{00000000-175B-44A0-B25A-CFBA7DA79E17}"/>
            </c:ext>
          </c:extLst>
        </c:ser>
        <c:dLbls>
          <c:showLegendKey val="0"/>
          <c:showVal val="0"/>
          <c:showCatName val="0"/>
          <c:showSerName val="0"/>
          <c:showPercent val="0"/>
          <c:showBubbleSize val="0"/>
        </c:dLbls>
        <c:smooth val="0"/>
        <c:axId val="287652296"/>
        <c:axId val="287653280"/>
      </c:lineChart>
      <c:catAx>
        <c:axId val="28765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3280"/>
        <c:crosses val="autoZero"/>
        <c:auto val="1"/>
        <c:lblAlgn val="ctr"/>
        <c:lblOffset val="100"/>
        <c:noMultiLvlLbl val="0"/>
      </c:catAx>
      <c:valAx>
        <c:axId val="28765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8F4D1-7BA3-4DAB-A3B8-66D9AB001B2A}"/>
              </a:ext>
            </a:extLst>
          </p:cNvPr>
          <p:cNvSpPr>
            <a:spLocks noGrp="1"/>
          </p:cNvSpPr>
          <p:nvPr>
            <p:ph type="ctrTitle"/>
          </p:nvPr>
        </p:nvSpPr>
        <p:spPr/>
        <p:txBody>
          <a:bodyPr/>
          <a:lstStyle/>
          <a:p>
            <a:r>
              <a:rPr lang="en-US"/>
              <a:t>Reporte LinkedIn</a:t>
            </a:r>
          </a:p>
        </p:txBody>
      </p:sp>
      <p:sp>
        <p:nvSpPr>
          <p:cNvPr id="3" name="Subtitle 2">
            <a:extLst>
              <a:ext uri="{FF2B5EF4-FFF2-40B4-BE49-F238E27FC236}">
                <a16:creationId xmlns:a16="http://schemas.microsoft.com/office/drawing/2014/main" id="{381DE20C-A5C7-4C94-8AF5-F68B33ECE68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9341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8C40-ED01-441A-81FA-5E84F7367E27}"/>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9B870037-0EF5-4351-A359-D022F7A5BECD}"/>
              </a:ext>
            </a:extLst>
          </p:cNvPr>
          <p:cNvGraphicFramePr>
            <a:graphicFrameLocks noGrp="1"/>
          </p:cNvGraphicFramePr>
          <p:nvPr>
            <p:ph type="tbl" sz="quarter" idx="13"/>
            <p:extLst>
              <p:ext uri="{D42A27DB-BD31-4B8C-83A1-F6EECF244321}">
                <p14:modId xmlns:p14="http://schemas.microsoft.com/office/powerpoint/2010/main" val="133948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8913420"/>
                    </a:ext>
                  </a:extLst>
                </a:gridCol>
                <a:gridCol w="1069848">
                  <a:extLst>
                    <a:ext uri="{9D8B030D-6E8A-4147-A177-3AD203B41FA5}">
                      <a16:colId xmlns:a16="http://schemas.microsoft.com/office/drawing/2014/main" val="3995018214"/>
                    </a:ext>
                  </a:extLst>
                </a:gridCol>
                <a:gridCol w="1069848">
                  <a:extLst>
                    <a:ext uri="{9D8B030D-6E8A-4147-A177-3AD203B41FA5}">
                      <a16:colId xmlns:a16="http://schemas.microsoft.com/office/drawing/2014/main" val="3155693529"/>
                    </a:ext>
                  </a:extLst>
                </a:gridCol>
                <a:gridCol w="1069848">
                  <a:extLst>
                    <a:ext uri="{9D8B030D-6E8A-4147-A177-3AD203B41FA5}">
                      <a16:colId xmlns:a16="http://schemas.microsoft.com/office/drawing/2014/main" val="117334975"/>
                    </a:ext>
                  </a:extLst>
                </a:gridCol>
                <a:gridCol w="1069848">
                  <a:extLst>
                    <a:ext uri="{9D8B030D-6E8A-4147-A177-3AD203B41FA5}">
                      <a16:colId xmlns:a16="http://schemas.microsoft.com/office/drawing/2014/main" val="1279628527"/>
                    </a:ext>
                  </a:extLst>
                </a:gridCol>
                <a:gridCol w="1069848">
                  <a:extLst>
                    <a:ext uri="{9D8B030D-6E8A-4147-A177-3AD203B41FA5}">
                      <a16:colId xmlns:a16="http://schemas.microsoft.com/office/drawing/2014/main" val="1451985591"/>
                    </a:ext>
                  </a:extLst>
                </a:gridCol>
                <a:gridCol w="1069848">
                  <a:extLst>
                    <a:ext uri="{9D8B030D-6E8A-4147-A177-3AD203B41FA5}">
                      <a16:colId xmlns:a16="http://schemas.microsoft.com/office/drawing/2014/main" val="39415120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55218306"/>
                  </a:ext>
                </a:extLst>
              </a:tr>
              <a:tr h="370840">
                <a:tc>
                  <a:txBody>
                    <a:bodyPr/>
                    <a:lstStyle/>
                    <a:p>
                      <a:r>
                        <a:rPr lang="en-US" sz="1000"/>
                        <a:t>Banco BHD León</a:t>
                      </a:r>
                    </a:p>
                  </a:txBody>
                  <a:tcPr/>
                </a:tc>
                <a:tc>
                  <a:txBody>
                    <a:bodyPr/>
                    <a:lstStyle/>
                    <a:p>
                      <a:r>
                        <a:rPr lang="en-US" sz="1000"/>
                        <a:t>14822</a:t>
                      </a:r>
                    </a:p>
                  </a:txBody>
                  <a:tcPr/>
                </a:tc>
                <a:tc>
                  <a:txBody>
                    <a:bodyPr/>
                    <a:lstStyle/>
                    <a:p>
                      <a:r>
                        <a:rPr lang="en-US" sz="1000"/>
                        <a:t>807</a:t>
                      </a:r>
                    </a:p>
                  </a:txBody>
                  <a:tcPr/>
                </a:tc>
                <a:tc>
                  <a:txBody>
                    <a:bodyPr/>
                    <a:lstStyle/>
                    <a:p>
                      <a:r>
                        <a:rPr lang="en-US" sz="1000"/>
                        <a:t>34</a:t>
                      </a:r>
                    </a:p>
                  </a:txBody>
                  <a:tcPr/>
                </a:tc>
                <a:tc>
                  <a:txBody>
                    <a:bodyPr/>
                    <a:lstStyle/>
                    <a:p>
                      <a:r>
                        <a:rPr lang="en-US" sz="1000"/>
                        <a:t>321</a:t>
                      </a:r>
                    </a:p>
                  </a:txBody>
                  <a:tcPr/>
                </a:tc>
                <a:tc>
                  <a:txBody>
                    <a:bodyPr/>
                    <a:lstStyle/>
                    <a:p>
                      <a:r>
                        <a:rPr lang="en-US" sz="1000"/>
                        <a:t>6</a:t>
                      </a:r>
                    </a:p>
                  </a:txBody>
                  <a:tcPr/>
                </a:tc>
                <a:tc>
                  <a:txBody>
                    <a:bodyPr/>
                    <a:lstStyle/>
                    <a:p>
                      <a:r>
                        <a:rPr lang="en-US" sz="1000"/>
                        <a:t>0.0667%</a:t>
                      </a:r>
                    </a:p>
                  </a:txBody>
                  <a:tcPr/>
                </a:tc>
                <a:extLst>
                  <a:ext uri="{0D108BD9-81ED-4DB2-BD59-A6C34878D82A}">
                    <a16:rowId xmlns:a16="http://schemas.microsoft.com/office/drawing/2014/main" val="1712868378"/>
                  </a:ext>
                </a:extLst>
              </a:tr>
            </a:tbl>
          </a:graphicData>
        </a:graphic>
      </p:graphicFrame>
      <p:sp>
        <p:nvSpPr>
          <p:cNvPr id="4" name="Text Placeholder 3">
            <a:extLst>
              <a:ext uri="{FF2B5EF4-FFF2-40B4-BE49-F238E27FC236}">
                <a16:creationId xmlns:a16="http://schemas.microsoft.com/office/drawing/2014/main" id="{3EE4CCD1-2422-4917-A40E-F0C5754F55F4}"/>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874882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9FF0B-D404-4639-A0F5-43BA99BE6D17}"/>
              </a:ext>
            </a:extLst>
          </p:cNvPr>
          <p:cNvSpPr>
            <a:spLocks noGrp="1"/>
          </p:cNvSpPr>
          <p:nvPr>
            <p:ph type="title"/>
          </p:nvPr>
        </p:nvSpPr>
        <p:spPr/>
        <p:txBody>
          <a:bodyPr/>
          <a:lstStyle/>
          <a:p>
            <a:r>
              <a:rPr lang="en-US"/>
              <a:t>LinkedIn Key Metrics Radar</a:t>
            </a:r>
          </a:p>
        </p:txBody>
      </p:sp>
      <p:graphicFrame>
        <p:nvGraphicFramePr>
          <p:cNvPr id="6" name="Chart Placeholder 5">
            <a:extLst>
              <a:ext uri="{FF2B5EF4-FFF2-40B4-BE49-F238E27FC236}">
                <a16:creationId xmlns:a16="http://schemas.microsoft.com/office/drawing/2014/main" id="{B6C9DA53-C4A4-43E1-802E-23C1CEED68E6}"/>
              </a:ext>
            </a:extLst>
          </p:cNvPr>
          <p:cNvGraphicFramePr>
            <a:graphicFrameLocks noGrp="1"/>
          </p:cNvGraphicFramePr>
          <p:nvPr>
            <p:ph type="chart" sz="quarter" idx="13"/>
            <p:extLst>
              <p:ext uri="{D42A27DB-BD31-4B8C-83A1-F6EECF244321}">
                <p14:modId xmlns:p14="http://schemas.microsoft.com/office/powerpoint/2010/main" val="1275704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F230B-AC88-4435-98EA-D6D176294529}"/>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573A4EC9-5427-4E24-A88C-29F6AA349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735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A79A7-2C5B-45D8-922E-CD565BBC3DC1}"/>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59FB54DA-3E5F-4A40-9BC7-34B74D046FA1}"/>
              </a:ext>
            </a:extLst>
          </p:cNvPr>
          <p:cNvGraphicFramePr>
            <a:graphicFrameLocks noGrp="1"/>
          </p:cNvGraphicFramePr>
          <p:nvPr>
            <p:ph type="chart" sz="quarter" idx="13"/>
            <p:extLst>
              <p:ext uri="{D42A27DB-BD31-4B8C-83A1-F6EECF244321}">
                <p14:modId xmlns:p14="http://schemas.microsoft.com/office/powerpoint/2010/main" val="4141377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E2BD27-0B8C-45DD-94C7-FB49854F3C1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2850B2C7-E159-4950-B5C2-B45F6D2B8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909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21477-A3FA-4982-8677-85D1AE6C60A0}"/>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FCAAF3FE-A966-411C-BB87-8C1032887A8C}"/>
              </a:ext>
            </a:extLst>
          </p:cNvPr>
          <p:cNvGraphicFramePr>
            <a:graphicFrameLocks noGrp="1"/>
          </p:cNvGraphicFramePr>
          <p:nvPr>
            <p:ph type="chart" sz="quarter" idx="13"/>
            <p:extLst>
              <p:ext uri="{D42A27DB-BD31-4B8C-83A1-F6EECF244321}">
                <p14:modId xmlns:p14="http://schemas.microsoft.com/office/powerpoint/2010/main" val="2269107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36E94-8DCF-48EC-AE46-E410F46C8A76}"/>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45F2420-7167-4C0C-9FA2-F8EC659506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5104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65508-36DF-44EA-8614-5C6B29EA6D19}"/>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3BF69AA6-9544-458F-8966-9CFD0A66E671}"/>
              </a:ext>
            </a:extLst>
          </p:cNvPr>
          <p:cNvGraphicFramePr>
            <a:graphicFrameLocks noGrp="1"/>
          </p:cNvGraphicFramePr>
          <p:nvPr>
            <p:ph type="chart" sz="quarter" idx="13"/>
            <p:extLst>
              <p:ext uri="{D42A27DB-BD31-4B8C-83A1-F6EECF244321}">
                <p14:modId xmlns:p14="http://schemas.microsoft.com/office/powerpoint/2010/main" val="612166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82593-1B29-474D-9CD3-2647B7F65565}"/>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005994F1-E12F-4084-B002-843BC6F0A9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764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4E85-1C1E-49DE-81EB-A5F17DED2A14}"/>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09DAFC5C-D4A6-4289-9062-0000C67E256D}"/>
              </a:ext>
            </a:extLst>
          </p:cNvPr>
          <p:cNvGraphicFramePr>
            <a:graphicFrameLocks noGrp="1"/>
          </p:cNvGraphicFramePr>
          <p:nvPr>
            <p:ph type="chart" sz="quarter" idx="13"/>
            <p:extLst>
              <p:ext uri="{D42A27DB-BD31-4B8C-83A1-F6EECF244321}">
                <p14:modId xmlns:p14="http://schemas.microsoft.com/office/powerpoint/2010/main" val="4096401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E103A5-483C-425C-8BEE-B1BF6DE84537}"/>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A4330732-CF18-49BB-A1D8-AFFB9EB79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38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F091F-6A64-4A85-BC84-14A1630092AF}"/>
              </a:ext>
            </a:extLst>
          </p:cNvPr>
          <p:cNvSpPr>
            <a:spLocks noGrp="1"/>
          </p:cNvSpPr>
          <p:nvPr>
            <p:ph type="title"/>
          </p:nvPr>
        </p:nvSpPr>
        <p:spPr/>
        <p:txBody>
          <a:bodyPr/>
          <a:lstStyle/>
          <a:p>
            <a:r>
              <a:rPr lang="en-US"/>
              <a:t>LinkedIn Interactions Distribution</a:t>
            </a:r>
          </a:p>
        </p:txBody>
      </p:sp>
      <p:graphicFrame>
        <p:nvGraphicFramePr>
          <p:cNvPr id="6" name="Chart Placeholder 5">
            <a:extLst>
              <a:ext uri="{FF2B5EF4-FFF2-40B4-BE49-F238E27FC236}">
                <a16:creationId xmlns:a16="http://schemas.microsoft.com/office/drawing/2014/main" id="{F021CAEA-E531-43BF-A864-2393BC71914C}"/>
              </a:ext>
            </a:extLst>
          </p:cNvPr>
          <p:cNvGraphicFramePr>
            <a:graphicFrameLocks noGrp="1"/>
          </p:cNvGraphicFramePr>
          <p:nvPr>
            <p:ph type="chart" sz="quarter" idx="13"/>
            <p:extLst>
              <p:ext uri="{D42A27DB-BD31-4B8C-83A1-F6EECF244321}">
                <p14:modId xmlns:p14="http://schemas.microsoft.com/office/powerpoint/2010/main" val="82964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5DF82-0E8D-44BA-B00B-D0BCA8292754}"/>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9AAFAA1-EF48-4A2E-A375-BDE29CD55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9804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224D-BCDD-47AA-B1B9-400EAA7FC182}"/>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4C239B73-8134-4D7A-8294-99EB28D3F230}"/>
              </a:ext>
            </a:extLst>
          </p:cNvPr>
          <p:cNvGraphicFramePr>
            <a:graphicFrameLocks noGrp="1"/>
          </p:cNvGraphicFramePr>
          <p:nvPr>
            <p:ph type="chart" sz="quarter" idx="13"/>
            <p:extLst>
              <p:ext uri="{D42A27DB-BD31-4B8C-83A1-F6EECF244321}">
                <p14:modId xmlns:p14="http://schemas.microsoft.com/office/powerpoint/2010/main" val="3875353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7B4AF-D141-471A-89F8-465E081C80F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4E4779AA-447D-423B-A7AF-0F48F61D7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976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BF467-61E3-4090-BBCF-BD30A7BE128A}"/>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FA47B671-4CFD-4EE7-AE06-C7D1DE1A8FD5}"/>
              </a:ext>
            </a:extLst>
          </p:cNvPr>
          <p:cNvGraphicFramePr>
            <a:graphicFrameLocks noGrp="1"/>
          </p:cNvGraphicFramePr>
          <p:nvPr>
            <p:ph type="chart" sz="quarter" idx="13"/>
            <p:extLst>
              <p:ext uri="{D42A27DB-BD31-4B8C-83A1-F6EECF244321}">
                <p14:modId xmlns:p14="http://schemas.microsoft.com/office/powerpoint/2010/main" val="2530613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DD6A0-FB65-4B15-BD1D-C2366828B183}"/>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9FAC1DE3-FD03-475C-9414-A326F24DB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641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237C-A491-43D3-91B4-38BA083830A5}"/>
              </a:ext>
            </a:extLst>
          </p:cNvPr>
          <p:cNvSpPr>
            <a:spLocks noGrp="1"/>
          </p:cNvSpPr>
          <p:nvPr>
            <p:ph type="title"/>
          </p:nvPr>
        </p:nvSpPr>
        <p:spPr/>
        <p:txBody>
          <a:bodyPr/>
          <a:lstStyle/>
          <a:p>
            <a:r>
              <a:rPr lang="en-US"/>
              <a:t>LinkedIn Interaction Rate By Hour</a:t>
            </a:r>
          </a:p>
        </p:txBody>
      </p:sp>
      <p:graphicFrame>
        <p:nvGraphicFramePr>
          <p:cNvPr id="6" name="Chart Placeholder 5">
            <a:extLst>
              <a:ext uri="{FF2B5EF4-FFF2-40B4-BE49-F238E27FC236}">
                <a16:creationId xmlns:a16="http://schemas.microsoft.com/office/drawing/2014/main" id="{F790B3AB-4909-4867-A06B-862A1ED75A1A}"/>
              </a:ext>
            </a:extLst>
          </p:cNvPr>
          <p:cNvGraphicFramePr>
            <a:graphicFrameLocks noGrp="1"/>
          </p:cNvGraphicFramePr>
          <p:nvPr>
            <p:ph type="chart" sz="quarter" idx="13"/>
            <p:extLst>
              <p:ext uri="{D42A27DB-BD31-4B8C-83A1-F6EECF244321}">
                <p14:modId xmlns:p14="http://schemas.microsoft.com/office/powerpoint/2010/main" val="992838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DF2B2-9E6E-4D1D-AAEF-A7BDD9CB0F32}"/>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AF814C97-72B0-48FD-B8CE-DF5A51C1D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693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59B2-D8D8-4737-9298-C838C66A0FBD}"/>
              </a:ext>
            </a:extLst>
          </p:cNvPr>
          <p:cNvSpPr>
            <a:spLocks noGrp="1"/>
          </p:cNvSpPr>
          <p:nvPr>
            <p:ph type="title"/>
          </p:nvPr>
        </p:nvSpPr>
        <p:spPr/>
        <p:txBody>
          <a:bodyPr/>
          <a:lstStyle/>
          <a:p>
            <a:r>
              <a:rPr lang="en-US"/>
              <a:t>LinkedIn Interaction Rate By Weekday</a:t>
            </a:r>
          </a:p>
        </p:txBody>
      </p:sp>
      <p:graphicFrame>
        <p:nvGraphicFramePr>
          <p:cNvPr id="6" name="Chart Placeholder 5">
            <a:extLst>
              <a:ext uri="{FF2B5EF4-FFF2-40B4-BE49-F238E27FC236}">
                <a16:creationId xmlns:a16="http://schemas.microsoft.com/office/drawing/2014/main" id="{54E3DA3E-BF42-48B9-8B7C-0FD1C8D37962}"/>
              </a:ext>
            </a:extLst>
          </p:cNvPr>
          <p:cNvGraphicFramePr>
            <a:graphicFrameLocks noGrp="1"/>
          </p:cNvGraphicFramePr>
          <p:nvPr>
            <p:ph type="chart" sz="quarter" idx="13"/>
            <p:extLst>
              <p:ext uri="{D42A27DB-BD31-4B8C-83A1-F6EECF244321}">
                <p14:modId xmlns:p14="http://schemas.microsoft.com/office/powerpoint/2010/main" val="2910490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90CEC-F689-438F-B6B8-FD35C4F16F09}"/>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12A4F877-0004-4262-830E-1645E32A53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790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72C7B-167C-4F49-8F81-4AEA4C5DF725}"/>
              </a:ext>
            </a:extLst>
          </p:cNvPr>
          <p:cNvSpPr>
            <a:spLocks noGrp="1"/>
          </p:cNvSpPr>
          <p:nvPr>
            <p:ph type="title"/>
          </p:nvPr>
        </p:nvSpPr>
        <p:spPr/>
        <p:txBody>
          <a:bodyPr/>
          <a:lstStyle/>
          <a:p>
            <a:r>
              <a:rPr lang="en-US"/>
              <a:t>LinkedIn Average Likes Per Update</a:t>
            </a:r>
          </a:p>
        </p:txBody>
      </p:sp>
      <p:graphicFrame>
        <p:nvGraphicFramePr>
          <p:cNvPr id="6" name="Chart Placeholder 5">
            <a:extLst>
              <a:ext uri="{FF2B5EF4-FFF2-40B4-BE49-F238E27FC236}">
                <a16:creationId xmlns:a16="http://schemas.microsoft.com/office/drawing/2014/main" id="{DB71D32A-5F32-4A22-B6D0-67E4729C475B}"/>
              </a:ext>
            </a:extLst>
          </p:cNvPr>
          <p:cNvGraphicFramePr>
            <a:graphicFrameLocks noGrp="1"/>
          </p:cNvGraphicFramePr>
          <p:nvPr>
            <p:ph type="chart" sz="quarter" idx="13"/>
            <p:extLst>
              <p:ext uri="{D42A27DB-BD31-4B8C-83A1-F6EECF244321}">
                <p14:modId xmlns:p14="http://schemas.microsoft.com/office/powerpoint/2010/main" val="3134637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75338-E786-4DCA-A43C-A58DAE3ABEB0}"/>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5498066-E3F3-4D7E-95B4-7C71A3865E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593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0902-B1EF-416E-905A-F7BE08028CBA}"/>
              </a:ext>
            </a:extLst>
          </p:cNvPr>
          <p:cNvSpPr>
            <a:spLocks noGrp="1"/>
          </p:cNvSpPr>
          <p:nvPr>
            <p:ph type="title"/>
          </p:nvPr>
        </p:nvSpPr>
        <p:spPr/>
        <p:txBody>
          <a:bodyPr/>
          <a:lstStyle/>
          <a:p>
            <a:r>
              <a:rPr lang="en-US"/>
              <a:t>LinkedIn Average Comments Per Update</a:t>
            </a:r>
          </a:p>
        </p:txBody>
      </p:sp>
      <p:graphicFrame>
        <p:nvGraphicFramePr>
          <p:cNvPr id="6" name="Chart Placeholder 5">
            <a:extLst>
              <a:ext uri="{FF2B5EF4-FFF2-40B4-BE49-F238E27FC236}">
                <a16:creationId xmlns:a16="http://schemas.microsoft.com/office/drawing/2014/main" id="{95C7CEC3-312D-4594-BA94-3DFB10299C2A}"/>
              </a:ext>
            </a:extLst>
          </p:cNvPr>
          <p:cNvGraphicFramePr>
            <a:graphicFrameLocks noGrp="1"/>
          </p:cNvGraphicFramePr>
          <p:nvPr>
            <p:ph type="chart" sz="quarter" idx="13"/>
            <p:extLst>
              <p:ext uri="{D42A27DB-BD31-4B8C-83A1-F6EECF244321}">
                <p14:modId xmlns:p14="http://schemas.microsoft.com/office/powerpoint/2010/main" val="2770377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A9324-1A7D-4639-AD65-2202B4E4628B}"/>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9B3B6117-2664-445C-802F-123481650D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3622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7CED-3D90-4C12-BD85-2F8878C06BC7}"/>
              </a:ext>
            </a:extLst>
          </p:cNvPr>
          <p:cNvSpPr>
            <a:spLocks noGrp="1"/>
          </p:cNvSpPr>
          <p:nvPr>
            <p:ph type="title"/>
          </p:nvPr>
        </p:nvSpPr>
        <p:spPr/>
        <p:txBody>
          <a:bodyPr/>
          <a:lstStyle/>
          <a:p>
            <a:r>
              <a:rPr lang="en-US"/>
              <a:t>LinkedIn Average Interactions Per Update</a:t>
            </a:r>
          </a:p>
        </p:txBody>
      </p:sp>
      <p:graphicFrame>
        <p:nvGraphicFramePr>
          <p:cNvPr id="6" name="Chart Placeholder 5">
            <a:extLst>
              <a:ext uri="{FF2B5EF4-FFF2-40B4-BE49-F238E27FC236}">
                <a16:creationId xmlns:a16="http://schemas.microsoft.com/office/drawing/2014/main" id="{17006FBC-05CA-4084-B8BE-93CC3FE53876}"/>
              </a:ext>
            </a:extLst>
          </p:cNvPr>
          <p:cNvGraphicFramePr>
            <a:graphicFrameLocks noGrp="1"/>
          </p:cNvGraphicFramePr>
          <p:nvPr>
            <p:ph type="chart" sz="quarter" idx="13"/>
            <p:extLst>
              <p:ext uri="{D42A27DB-BD31-4B8C-83A1-F6EECF244321}">
                <p14:modId xmlns:p14="http://schemas.microsoft.com/office/powerpoint/2010/main" val="1406185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DE3BF-CF0A-4E62-B2BC-77B9BBF0B5AF}"/>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1CF008E-5E6F-49FA-BF03-062A2EEF66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161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A9D18-9E62-4ACD-B8B5-67170F848BAA}"/>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CC9F8527-3A5F-4B12-B14C-00C5C2D6631C}"/>
              </a:ext>
            </a:extLst>
          </p:cNvPr>
          <p:cNvGraphicFramePr>
            <a:graphicFrameLocks noGrp="1"/>
          </p:cNvGraphicFramePr>
          <p:nvPr>
            <p:ph type="chart" sz="quarter" idx="13"/>
            <p:extLst>
              <p:ext uri="{D42A27DB-BD31-4B8C-83A1-F6EECF244321}">
                <p14:modId xmlns:p14="http://schemas.microsoft.com/office/powerpoint/2010/main" val="4069366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B79BD-E859-4FFE-AE93-2869FDAE8750}"/>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5B9D5744-A8ED-4B32-93BC-6E47F8711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465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43D39-D726-4F99-BE0C-6EB55D9CA308}"/>
              </a:ext>
            </a:extLst>
          </p:cNvPr>
          <p:cNvSpPr>
            <a:spLocks noGrp="1"/>
          </p:cNvSpPr>
          <p:nvPr>
            <p:ph type="title"/>
          </p:nvPr>
        </p:nvSpPr>
        <p:spPr/>
        <p:txBody>
          <a:bodyPr/>
          <a:lstStyle/>
          <a:p>
            <a:r>
              <a:rPr lang="en-US"/>
              <a:t>LinkedIn Updates By Weekday</a:t>
            </a:r>
          </a:p>
        </p:txBody>
      </p:sp>
      <p:graphicFrame>
        <p:nvGraphicFramePr>
          <p:cNvPr id="6" name="Chart Placeholder 5">
            <a:extLst>
              <a:ext uri="{FF2B5EF4-FFF2-40B4-BE49-F238E27FC236}">
                <a16:creationId xmlns:a16="http://schemas.microsoft.com/office/drawing/2014/main" id="{E901CFC0-1FED-41F6-8120-C354513CF8DF}"/>
              </a:ext>
            </a:extLst>
          </p:cNvPr>
          <p:cNvGraphicFramePr>
            <a:graphicFrameLocks noGrp="1"/>
          </p:cNvGraphicFramePr>
          <p:nvPr>
            <p:ph type="chart" sz="quarter" idx="13"/>
            <p:extLst>
              <p:ext uri="{D42A27DB-BD31-4B8C-83A1-F6EECF244321}">
                <p14:modId xmlns:p14="http://schemas.microsoft.com/office/powerpoint/2010/main" val="762333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C06A8-9AC1-4C3B-876B-2E1BFEAE6797}"/>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9F7AE3D1-48AF-4DC6-99EF-A39876FEBA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718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936E-BA02-4FE3-B312-1649916699AE}"/>
              </a:ext>
            </a:extLst>
          </p:cNvPr>
          <p:cNvSpPr>
            <a:spLocks noGrp="1"/>
          </p:cNvSpPr>
          <p:nvPr>
            <p:ph type="title"/>
          </p:nvPr>
        </p:nvSpPr>
        <p:spPr/>
        <p:txBody>
          <a:bodyPr/>
          <a:lstStyle/>
          <a:p>
            <a:r>
              <a:rPr lang="en-US"/>
              <a:t>LinkedIn Followers Change Per Weekday</a:t>
            </a:r>
          </a:p>
        </p:txBody>
      </p:sp>
      <p:graphicFrame>
        <p:nvGraphicFramePr>
          <p:cNvPr id="6" name="Chart Placeholder 5">
            <a:extLst>
              <a:ext uri="{FF2B5EF4-FFF2-40B4-BE49-F238E27FC236}">
                <a16:creationId xmlns:a16="http://schemas.microsoft.com/office/drawing/2014/main" id="{53BA3FD2-9EE1-4BF7-965D-30FE2507BDE0}"/>
              </a:ext>
            </a:extLst>
          </p:cNvPr>
          <p:cNvGraphicFramePr>
            <a:graphicFrameLocks noGrp="1"/>
          </p:cNvGraphicFramePr>
          <p:nvPr>
            <p:ph type="chart" sz="quarter" idx="13"/>
            <p:extLst>
              <p:ext uri="{D42A27DB-BD31-4B8C-83A1-F6EECF244321}">
                <p14:modId xmlns:p14="http://schemas.microsoft.com/office/powerpoint/2010/main" val="3991898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C8F69-1B60-42A8-BA3D-92A2F8FBCC23}"/>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774A598F-4080-46AA-944E-581BEEC664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4818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10BBE-F880-43E0-8C25-7ACA5287589D}"/>
              </a:ext>
            </a:extLst>
          </p:cNvPr>
          <p:cNvSpPr>
            <a:spLocks noGrp="1"/>
          </p:cNvSpPr>
          <p:nvPr>
            <p:ph type="title"/>
          </p:nvPr>
        </p:nvSpPr>
        <p:spPr/>
        <p:txBody>
          <a:bodyPr/>
          <a:lstStyle/>
          <a:p>
            <a:r>
              <a:rPr lang="en-US"/>
              <a:t>LinkedIn Updates By Hour</a:t>
            </a:r>
          </a:p>
        </p:txBody>
      </p:sp>
      <p:graphicFrame>
        <p:nvGraphicFramePr>
          <p:cNvPr id="6" name="Chart Placeholder 5">
            <a:extLst>
              <a:ext uri="{FF2B5EF4-FFF2-40B4-BE49-F238E27FC236}">
                <a16:creationId xmlns:a16="http://schemas.microsoft.com/office/drawing/2014/main" id="{F5BA6C9D-D292-4743-916B-D76658A016FC}"/>
              </a:ext>
            </a:extLst>
          </p:cNvPr>
          <p:cNvGraphicFramePr>
            <a:graphicFrameLocks noGrp="1"/>
          </p:cNvGraphicFramePr>
          <p:nvPr>
            <p:ph type="chart" sz="quarter" idx="13"/>
            <p:extLst>
              <p:ext uri="{D42A27DB-BD31-4B8C-83A1-F6EECF244321}">
                <p14:modId xmlns:p14="http://schemas.microsoft.com/office/powerpoint/2010/main" val="1345880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2C073-9CAB-4454-A002-2F1801F52C2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40DDC3D-6A7D-4660-A1C1-A568E6E4A7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0504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1EC8-F7AF-4C4D-98C3-B3E313B7920D}"/>
              </a:ext>
            </a:extLst>
          </p:cNvPr>
          <p:cNvSpPr>
            <a:spLocks noGrp="1"/>
          </p:cNvSpPr>
          <p:nvPr>
            <p:ph type="title"/>
          </p:nvPr>
        </p:nvSpPr>
        <p:spPr/>
        <p:txBody>
          <a:bodyPr/>
          <a:lstStyle/>
          <a:p>
            <a:r>
              <a:rPr lang="en-US"/>
              <a:t>LinkedIn Updates Table - 1 of 8</a:t>
            </a:r>
          </a:p>
        </p:txBody>
      </p:sp>
      <p:graphicFrame>
        <p:nvGraphicFramePr>
          <p:cNvPr id="5" name="Table Placeholder 4">
            <a:extLst>
              <a:ext uri="{FF2B5EF4-FFF2-40B4-BE49-F238E27FC236}">
                <a16:creationId xmlns:a16="http://schemas.microsoft.com/office/drawing/2014/main" id="{085E6B23-2971-46FF-A5CF-D3849FC3E7A4}"/>
              </a:ext>
            </a:extLst>
          </p:cNvPr>
          <p:cNvGraphicFramePr>
            <a:graphicFrameLocks noGrp="1"/>
          </p:cNvGraphicFramePr>
          <p:nvPr>
            <p:ph type="tbl" sz="quarter" idx="13"/>
            <p:extLst>
              <p:ext uri="{D42A27DB-BD31-4B8C-83A1-F6EECF244321}">
                <p14:modId xmlns:p14="http://schemas.microsoft.com/office/powerpoint/2010/main" val="2096153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5135462"/>
                    </a:ext>
                  </a:extLst>
                </a:gridCol>
                <a:gridCol w="987552">
                  <a:extLst>
                    <a:ext uri="{9D8B030D-6E8A-4147-A177-3AD203B41FA5}">
                      <a16:colId xmlns:a16="http://schemas.microsoft.com/office/drawing/2014/main" val="2969994605"/>
                    </a:ext>
                  </a:extLst>
                </a:gridCol>
                <a:gridCol w="987552">
                  <a:extLst>
                    <a:ext uri="{9D8B030D-6E8A-4147-A177-3AD203B41FA5}">
                      <a16:colId xmlns:a16="http://schemas.microsoft.com/office/drawing/2014/main" val="2382827509"/>
                    </a:ext>
                  </a:extLst>
                </a:gridCol>
                <a:gridCol w="987552">
                  <a:extLst>
                    <a:ext uri="{9D8B030D-6E8A-4147-A177-3AD203B41FA5}">
                      <a16:colId xmlns:a16="http://schemas.microsoft.com/office/drawing/2014/main" val="1004442512"/>
                    </a:ext>
                  </a:extLst>
                </a:gridCol>
                <a:gridCol w="987552">
                  <a:extLst>
                    <a:ext uri="{9D8B030D-6E8A-4147-A177-3AD203B41FA5}">
                      <a16:colId xmlns:a16="http://schemas.microsoft.com/office/drawing/2014/main" val="110020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141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14:07:42</a:t>
                      </a:r>
                      <a:r>
                        <a:rPr kumimoji="0" lang="es-ES" sz="1000" b="0" i="0" u="none" strike="noStrike" kern="1200" cap="none" spc="0" normalizeH="0" baseline="0" noProof="0">
                          <a:ln>
                            <a:noFill/>
                          </a:ln>
                          <a:solidFill>
                            <a:prstClr val="black"/>
                          </a:solidFill>
                          <a:effectLst/>
                          <a:uLnTx/>
                          <a:uFillTx/>
                          <a:latin typeface="+mn-lt"/>
                          <a:ea typeface="+mn-ea"/>
                          <a:cs typeface="+mn-cs"/>
                        </a:rPr>
                        <a:t>
La #GenteBHDLeón trabaja intensamente para entregar una experiencia bancaria superior. Nos dedicamos en 2017 a la materialización de este propósito, una meta superada gracias al #TalentoBHDLeón, reconocido por sus logros en cuanto a la mejora continua de canales y procesos.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089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- 2018-01-02 13:51:10</a:t>
                      </a:r>
                      <a:r>
                        <a:rPr kumimoji="0" lang="es-ES" sz="1000" b="0" i="0" u="none" strike="noStrike" kern="1200" cap="none" spc="0" normalizeH="0" baseline="0" noProof="0">
                          <a:ln>
                            <a:noFill/>
                          </a:ln>
                          <a:solidFill>
                            <a:prstClr val="black"/>
                          </a:solidFill>
                          <a:effectLst/>
                          <a:uLnTx/>
                          <a:uFillTx/>
                          <a:latin typeface="+mn-lt"/>
                          <a:ea typeface="+mn-ea"/>
                          <a:cs typeface="+mn-cs"/>
                        </a:rPr>
                        <a:t>
Conocemos el valor de vivir momentos inolvidables. ¿Qué te parecen unas vacaciones en cualquier destino de tu elección fuera del país o en cualquier hotel local de tu preferencia?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Utiliza tu Tarjeta de Crédito BHD León en todas tus compras y participa en la promoción “Pásala bien en esta Navidad”, con la que podrás ganar uno de los premios de RD$350,000 para que disfrutes de nuevas experiencias. Promoción válida desde el 7 de diciembre de 2017 al 7 de enero de 2018.</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Conoce más detalles y las bases de esta promoción https://goo.gl/2fGFNS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30932173"/>
                  </a:ext>
                </a:extLst>
              </a:tr>
            </a:tbl>
          </a:graphicData>
        </a:graphic>
      </p:graphicFrame>
      <p:sp>
        <p:nvSpPr>
          <p:cNvPr id="4" name="Text Placeholder 3">
            <a:extLst>
              <a:ext uri="{FF2B5EF4-FFF2-40B4-BE49-F238E27FC236}">
                <a16:creationId xmlns:a16="http://schemas.microsoft.com/office/drawing/2014/main" id="{1BB89747-C97C-42F7-A58C-DBAFB657B0BE}"/>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579309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D5E04-0039-41A0-88E0-B99D0B06C530}"/>
              </a:ext>
            </a:extLst>
          </p:cNvPr>
          <p:cNvSpPr>
            <a:spLocks noGrp="1"/>
          </p:cNvSpPr>
          <p:nvPr>
            <p:ph type="title"/>
          </p:nvPr>
        </p:nvSpPr>
        <p:spPr/>
        <p:txBody>
          <a:bodyPr/>
          <a:lstStyle/>
          <a:p>
            <a:r>
              <a:rPr lang="en-US"/>
              <a:t>LinkedIn Updates Table - 2 of 8</a:t>
            </a:r>
          </a:p>
        </p:txBody>
      </p:sp>
      <p:graphicFrame>
        <p:nvGraphicFramePr>
          <p:cNvPr id="5" name="Table Placeholder 4">
            <a:extLst>
              <a:ext uri="{FF2B5EF4-FFF2-40B4-BE49-F238E27FC236}">
                <a16:creationId xmlns:a16="http://schemas.microsoft.com/office/drawing/2014/main" id="{D0088E1E-FC39-477E-88F7-FA5226C97D78}"/>
              </a:ext>
            </a:extLst>
          </p:cNvPr>
          <p:cNvGraphicFramePr>
            <a:graphicFrameLocks noGrp="1"/>
          </p:cNvGraphicFramePr>
          <p:nvPr>
            <p:ph type="tbl" sz="quarter" idx="13"/>
            <p:extLst>
              <p:ext uri="{D42A27DB-BD31-4B8C-83A1-F6EECF244321}">
                <p14:modId xmlns:p14="http://schemas.microsoft.com/office/powerpoint/2010/main" val="3520968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07802164"/>
                    </a:ext>
                  </a:extLst>
                </a:gridCol>
                <a:gridCol w="987552">
                  <a:extLst>
                    <a:ext uri="{9D8B030D-6E8A-4147-A177-3AD203B41FA5}">
                      <a16:colId xmlns:a16="http://schemas.microsoft.com/office/drawing/2014/main" val="4224873860"/>
                    </a:ext>
                  </a:extLst>
                </a:gridCol>
                <a:gridCol w="987552">
                  <a:extLst>
                    <a:ext uri="{9D8B030D-6E8A-4147-A177-3AD203B41FA5}">
                      <a16:colId xmlns:a16="http://schemas.microsoft.com/office/drawing/2014/main" val="541514359"/>
                    </a:ext>
                  </a:extLst>
                </a:gridCol>
                <a:gridCol w="987552">
                  <a:extLst>
                    <a:ext uri="{9D8B030D-6E8A-4147-A177-3AD203B41FA5}">
                      <a16:colId xmlns:a16="http://schemas.microsoft.com/office/drawing/2014/main" val="1162195125"/>
                    </a:ext>
                  </a:extLst>
                </a:gridCol>
                <a:gridCol w="987552">
                  <a:extLst>
                    <a:ext uri="{9D8B030D-6E8A-4147-A177-3AD203B41FA5}">
                      <a16:colId xmlns:a16="http://schemas.microsoft.com/office/drawing/2014/main" val="119357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264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- 2017-12-29 18:36:08</a:t>
                      </a:r>
                      <a:r>
                        <a:rPr kumimoji="0" lang="es-ES" sz="1000" b="0" i="0" u="none" strike="noStrike" kern="1200" cap="none" spc="0" normalizeH="0" baseline="0" noProof="0">
                          <a:ln>
                            <a:noFill/>
                          </a:ln>
                          <a:solidFill>
                            <a:prstClr val="black"/>
                          </a:solidFill>
                          <a:effectLst/>
                          <a:uLnTx/>
                          <a:uFillTx/>
                          <a:latin typeface="+mn-lt"/>
                          <a:ea typeface="+mn-ea"/>
                          <a:cs typeface="+mn-cs"/>
                        </a:rPr>
                        <a:t>
Conocemos el valor de vivir momentos inolvidables. ¿Qué te parecen unas vacaciones en cualquier destino de tu elección fuera del país o en cualquier hotel local de tu preferencia?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Utiliza tu Tarjeta de Crédito BHD León en todas tus compras y participa en la promoción “Pásala bien en esta Navidad”, con la que podrás ganar uno de los premios de RD$350,000 para que disfrutes de nuevas experiencias. Tus consumos en Cuotas BHD León también aplican.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Participas alcanzando un consumo de RD$80Mil antes del 7 de enero de 2018 con las tarjetas Visa Platinum, Visa Infinite, Mastercard Platinum o Mastercard Black BHD León.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Conoce más detalles y las bases de esta promoción en bhdleon.com.do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9907373"/>
                  </a:ext>
                </a:extLst>
              </a:tr>
            </a:tbl>
          </a:graphicData>
        </a:graphic>
      </p:graphicFrame>
      <p:sp>
        <p:nvSpPr>
          <p:cNvPr id="4" name="Text Placeholder 3">
            <a:extLst>
              <a:ext uri="{FF2B5EF4-FFF2-40B4-BE49-F238E27FC236}">
                <a16:creationId xmlns:a16="http://schemas.microsoft.com/office/drawing/2014/main" id="{F46B3D49-7487-4B83-9DBE-3FA9318A8238}"/>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141662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5266-3DC4-4720-9C7A-E7A96DB906E3}"/>
              </a:ext>
            </a:extLst>
          </p:cNvPr>
          <p:cNvSpPr>
            <a:spLocks noGrp="1"/>
          </p:cNvSpPr>
          <p:nvPr>
            <p:ph type="title"/>
          </p:nvPr>
        </p:nvSpPr>
        <p:spPr/>
        <p:txBody>
          <a:bodyPr/>
          <a:lstStyle/>
          <a:p>
            <a:r>
              <a:rPr lang="en-US"/>
              <a:t>LinkedIn Updates Table - 3 of 8</a:t>
            </a:r>
          </a:p>
        </p:txBody>
      </p:sp>
      <p:graphicFrame>
        <p:nvGraphicFramePr>
          <p:cNvPr id="5" name="Table Placeholder 4">
            <a:extLst>
              <a:ext uri="{FF2B5EF4-FFF2-40B4-BE49-F238E27FC236}">
                <a16:creationId xmlns:a16="http://schemas.microsoft.com/office/drawing/2014/main" id="{7185157A-9326-42AA-B23C-006C10D3C213}"/>
              </a:ext>
            </a:extLst>
          </p:cNvPr>
          <p:cNvGraphicFramePr>
            <a:graphicFrameLocks noGrp="1"/>
          </p:cNvGraphicFramePr>
          <p:nvPr>
            <p:ph type="tbl" sz="quarter" idx="13"/>
            <p:extLst>
              <p:ext uri="{D42A27DB-BD31-4B8C-83A1-F6EECF244321}">
                <p14:modId xmlns:p14="http://schemas.microsoft.com/office/powerpoint/2010/main" val="413473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32325104"/>
                    </a:ext>
                  </a:extLst>
                </a:gridCol>
                <a:gridCol w="987552">
                  <a:extLst>
                    <a:ext uri="{9D8B030D-6E8A-4147-A177-3AD203B41FA5}">
                      <a16:colId xmlns:a16="http://schemas.microsoft.com/office/drawing/2014/main" val="2471452466"/>
                    </a:ext>
                  </a:extLst>
                </a:gridCol>
                <a:gridCol w="987552">
                  <a:extLst>
                    <a:ext uri="{9D8B030D-6E8A-4147-A177-3AD203B41FA5}">
                      <a16:colId xmlns:a16="http://schemas.microsoft.com/office/drawing/2014/main" val="314720347"/>
                    </a:ext>
                  </a:extLst>
                </a:gridCol>
                <a:gridCol w="987552">
                  <a:extLst>
                    <a:ext uri="{9D8B030D-6E8A-4147-A177-3AD203B41FA5}">
                      <a16:colId xmlns:a16="http://schemas.microsoft.com/office/drawing/2014/main" val="1631513466"/>
                    </a:ext>
                  </a:extLst>
                </a:gridCol>
                <a:gridCol w="987552">
                  <a:extLst>
                    <a:ext uri="{9D8B030D-6E8A-4147-A177-3AD203B41FA5}">
                      <a16:colId xmlns:a16="http://schemas.microsoft.com/office/drawing/2014/main" val="1398126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747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19:35:04</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la Mujer de República Dominicana y el Programa de las Naciones Unidas para el Desarrollo (PNUD) nos otorgaron la primera certificación en el país de “Igualando RD”, que además es el primer sello categoría “Oro” de República Dominicana, tras validar nuestras prácticas internas de igualdad y equidad de género.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Este reconocimiento reafirma nuestro compromiso con las mujeres al reconocerlas como agentes de cambio positivo responsables de la transformación del futuro a través de su esfuerzo y dedicación cotidianos #MujerMujer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251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- 2017-12-14 11:00:24</a:t>
                      </a:r>
                      <a:r>
                        <a:rPr kumimoji="0" lang="es-ES" sz="1000" b="0" i="0" u="none" strike="noStrike" kern="1200" cap="none" spc="0" normalizeH="0" baseline="0" noProof="0">
                          <a:ln>
                            <a:noFill/>
                          </a:ln>
                          <a:solidFill>
                            <a:prstClr val="black"/>
                          </a:solidFill>
                          <a:effectLst/>
                          <a:uLnTx/>
                          <a:uFillTx/>
                          <a:latin typeface="+mn-lt"/>
                          <a:ea typeface="+mn-ea"/>
                          <a:cs typeface="+mn-cs"/>
                        </a:rPr>
                        <a:t>
La puntualidad en el cumplimiento de las obligaciones de pagos frente a proveedores, clientes y relacionados comerciales corresponde a una acción que fortalece nuestra reputación empresarial. #BHDLeonNegocios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4075859"/>
                  </a:ext>
                </a:extLst>
              </a:tr>
            </a:tbl>
          </a:graphicData>
        </a:graphic>
      </p:graphicFrame>
      <p:sp>
        <p:nvSpPr>
          <p:cNvPr id="4" name="Text Placeholder 3">
            <a:extLst>
              <a:ext uri="{FF2B5EF4-FFF2-40B4-BE49-F238E27FC236}">
                <a16:creationId xmlns:a16="http://schemas.microsoft.com/office/drawing/2014/main" id="{22344A01-1413-4D3E-9AB6-62BC1810B3EA}"/>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060357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ACFAE-FEF0-4B5D-960A-02F31F5F23B8}"/>
              </a:ext>
            </a:extLst>
          </p:cNvPr>
          <p:cNvSpPr>
            <a:spLocks noGrp="1"/>
          </p:cNvSpPr>
          <p:nvPr>
            <p:ph type="title"/>
          </p:nvPr>
        </p:nvSpPr>
        <p:spPr/>
        <p:txBody>
          <a:bodyPr/>
          <a:lstStyle/>
          <a:p>
            <a:r>
              <a:rPr lang="en-US"/>
              <a:t>LinkedIn Updates Table - 4 of 8</a:t>
            </a:r>
          </a:p>
        </p:txBody>
      </p:sp>
      <p:graphicFrame>
        <p:nvGraphicFramePr>
          <p:cNvPr id="5" name="Table Placeholder 4">
            <a:extLst>
              <a:ext uri="{FF2B5EF4-FFF2-40B4-BE49-F238E27FC236}">
                <a16:creationId xmlns:a16="http://schemas.microsoft.com/office/drawing/2014/main" id="{FC83E273-A5C5-46E0-8A97-D0CDAA9B21A4}"/>
              </a:ext>
            </a:extLst>
          </p:cNvPr>
          <p:cNvGraphicFramePr>
            <a:graphicFrameLocks noGrp="1"/>
          </p:cNvGraphicFramePr>
          <p:nvPr>
            <p:ph type="tbl" sz="quarter" idx="13"/>
            <p:extLst>
              <p:ext uri="{D42A27DB-BD31-4B8C-83A1-F6EECF244321}">
                <p14:modId xmlns:p14="http://schemas.microsoft.com/office/powerpoint/2010/main" val="1976865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84246487"/>
                    </a:ext>
                  </a:extLst>
                </a:gridCol>
                <a:gridCol w="987552">
                  <a:extLst>
                    <a:ext uri="{9D8B030D-6E8A-4147-A177-3AD203B41FA5}">
                      <a16:colId xmlns:a16="http://schemas.microsoft.com/office/drawing/2014/main" val="2279337104"/>
                    </a:ext>
                  </a:extLst>
                </a:gridCol>
                <a:gridCol w="987552">
                  <a:extLst>
                    <a:ext uri="{9D8B030D-6E8A-4147-A177-3AD203B41FA5}">
                      <a16:colId xmlns:a16="http://schemas.microsoft.com/office/drawing/2014/main" val="2248169543"/>
                    </a:ext>
                  </a:extLst>
                </a:gridCol>
                <a:gridCol w="987552">
                  <a:extLst>
                    <a:ext uri="{9D8B030D-6E8A-4147-A177-3AD203B41FA5}">
                      <a16:colId xmlns:a16="http://schemas.microsoft.com/office/drawing/2014/main" val="3926684347"/>
                    </a:ext>
                  </a:extLst>
                </a:gridCol>
                <a:gridCol w="987552">
                  <a:extLst>
                    <a:ext uri="{9D8B030D-6E8A-4147-A177-3AD203B41FA5}">
                      <a16:colId xmlns:a16="http://schemas.microsoft.com/office/drawing/2014/main" val="184319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90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- 2018-01-01 07:30:04</a:t>
                      </a:r>
                      <a:r>
                        <a:rPr kumimoji="0" lang="es-ES" sz="1000" b="0" i="0" u="none" strike="noStrike" kern="1200" cap="none" spc="0" normalizeH="0" baseline="0" noProof="0">
                          <a:ln>
                            <a:noFill/>
                          </a:ln>
                          <a:solidFill>
                            <a:prstClr val="black"/>
                          </a:solidFill>
                          <a:effectLst/>
                          <a:uLnTx/>
                          <a:uFillTx/>
                          <a:latin typeface="+mn-lt"/>
                          <a:ea typeface="+mn-ea"/>
                          <a:cs typeface="+mn-cs"/>
                        </a:rPr>
                        <a:t>
El impulso extraordinario de la fe consiste en encender en el corazón la certeza de que cada mañana es un lienzo en blanco que permite escribir una mejor historia. ¡Feliz Año Nuevo!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440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13:45:09</a:t>
                      </a:r>
                      <a:r>
                        <a:rPr kumimoji="0" lang="es-ES" sz="1000" b="0" i="0" u="none" strike="noStrike" kern="1200" cap="none" spc="0" normalizeH="0" baseline="0" noProof="0">
                          <a:ln>
                            <a:noFill/>
                          </a:ln>
                          <a:solidFill>
                            <a:prstClr val="black"/>
                          </a:solidFill>
                          <a:effectLst/>
                          <a:uLnTx/>
                          <a:uFillTx/>
                          <a:latin typeface="+mn-lt"/>
                          <a:ea typeface="+mn-ea"/>
                          <a:cs typeface="+mn-cs"/>
                        </a:rPr>
                        <a:t>
Firmamos una alianza con @BANFONDESA para fortalecer el mercado de remesas del país. El acuerdo entre ambas entidades financieras facilitará</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distribución de remesas en comunidades rurales de la zona Norte.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504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- 2017-12-29 14:06:50</a:t>
                      </a:r>
                      <a:r>
                        <a:rPr kumimoji="0" lang="es-ES" sz="1000" b="0" i="0" u="none" strike="noStrike" kern="1200" cap="none" spc="0" normalizeH="0" baseline="0" noProof="0">
                          <a:ln>
                            <a:noFill/>
                          </a:ln>
                          <a:solidFill>
                            <a:prstClr val="black"/>
                          </a:solidFill>
                          <a:effectLst/>
                          <a:uLnTx/>
                          <a:uFillTx/>
                          <a:latin typeface="+mn-lt"/>
                          <a:ea typeface="+mn-ea"/>
                          <a:cs typeface="+mn-cs"/>
                        </a:rPr>
                        <a:t>
Nuestro #VoluntariadoBHDLeón celebró la Navidad desde el valor de la identidad al disfrutar de una presentación exclusiva del documental “Hay un país en el mundo”. Nuestra #GenteBHDLeón destaca por su consistente compromiso con el país y con el cambio positivo de la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813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- 2018-01-04 12:00:07</a:t>
                      </a:r>
                      <a:r>
                        <a:rPr kumimoji="0" lang="es-ES" sz="1000" b="0" i="0" u="none" strike="noStrike" kern="1200" cap="none" spc="0" normalizeH="0" baseline="0" noProof="0">
                          <a:ln>
                            <a:noFill/>
                          </a:ln>
                          <a:solidFill>
                            <a:prstClr val="black"/>
                          </a:solidFill>
                          <a:effectLst/>
                          <a:uLnTx/>
                          <a:uFillTx/>
                          <a:latin typeface="+mn-lt"/>
                          <a:ea typeface="+mn-ea"/>
                          <a:cs typeface="+mn-cs"/>
                        </a:rPr>
                        <a:t>
Auxíliate del apoyo que ofrecen los servicios estatales para orientar y guiar el establecimiento de tu empresa cuando estés desarrollando tu proyecto de emprendimiento. #BHDLeonNegocios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3734277"/>
                  </a:ext>
                </a:extLst>
              </a:tr>
            </a:tbl>
          </a:graphicData>
        </a:graphic>
      </p:graphicFrame>
      <p:sp>
        <p:nvSpPr>
          <p:cNvPr id="4" name="Text Placeholder 3">
            <a:extLst>
              <a:ext uri="{FF2B5EF4-FFF2-40B4-BE49-F238E27FC236}">
                <a16:creationId xmlns:a16="http://schemas.microsoft.com/office/drawing/2014/main" id="{0E0D49A7-2F88-4F59-9BC9-172158C74488}"/>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4154871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578F9-CBCF-4E5B-B64C-085CAE5612E3}"/>
              </a:ext>
            </a:extLst>
          </p:cNvPr>
          <p:cNvSpPr>
            <a:spLocks noGrp="1"/>
          </p:cNvSpPr>
          <p:nvPr>
            <p:ph type="title"/>
          </p:nvPr>
        </p:nvSpPr>
        <p:spPr/>
        <p:txBody>
          <a:bodyPr/>
          <a:lstStyle/>
          <a:p>
            <a:r>
              <a:rPr lang="en-US"/>
              <a:t>LinkedIn Updates Table - 5 of 8</a:t>
            </a:r>
          </a:p>
        </p:txBody>
      </p:sp>
      <p:graphicFrame>
        <p:nvGraphicFramePr>
          <p:cNvPr id="5" name="Table Placeholder 4">
            <a:extLst>
              <a:ext uri="{FF2B5EF4-FFF2-40B4-BE49-F238E27FC236}">
                <a16:creationId xmlns:a16="http://schemas.microsoft.com/office/drawing/2014/main" id="{92A6C33C-7212-4704-8DA9-A04EC4B92333}"/>
              </a:ext>
            </a:extLst>
          </p:cNvPr>
          <p:cNvGraphicFramePr>
            <a:graphicFrameLocks noGrp="1"/>
          </p:cNvGraphicFramePr>
          <p:nvPr>
            <p:ph type="tbl" sz="quarter" idx="13"/>
            <p:extLst>
              <p:ext uri="{D42A27DB-BD31-4B8C-83A1-F6EECF244321}">
                <p14:modId xmlns:p14="http://schemas.microsoft.com/office/powerpoint/2010/main" val="404949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6006776"/>
                    </a:ext>
                  </a:extLst>
                </a:gridCol>
                <a:gridCol w="987552">
                  <a:extLst>
                    <a:ext uri="{9D8B030D-6E8A-4147-A177-3AD203B41FA5}">
                      <a16:colId xmlns:a16="http://schemas.microsoft.com/office/drawing/2014/main" val="4027922845"/>
                    </a:ext>
                  </a:extLst>
                </a:gridCol>
                <a:gridCol w="987552">
                  <a:extLst>
                    <a:ext uri="{9D8B030D-6E8A-4147-A177-3AD203B41FA5}">
                      <a16:colId xmlns:a16="http://schemas.microsoft.com/office/drawing/2014/main" val="3838591108"/>
                    </a:ext>
                  </a:extLst>
                </a:gridCol>
                <a:gridCol w="987552">
                  <a:extLst>
                    <a:ext uri="{9D8B030D-6E8A-4147-A177-3AD203B41FA5}">
                      <a16:colId xmlns:a16="http://schemas.microsoft.com/office/drawing/2014/main" val="1979291263"/>
                    </a:ext>
                  </a:extLst>
                </a:gridCol>
                <a:gridCol w="987552">
                  <a:extLst>
                    <a:ext uri="{9D8B030D-6E8A-4147-A177-3AD203B41FA5}">
                      <a16:colId xmlns:a16="http://schemas.microsoft.com/office/drawing/2014/main" val="212084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05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13:45:07</a:t>
                      </a:r>
                      <a:r>
                        <a:rPr kumimoji="0" lang="es-ES" sz="1000" b="0" i="0" u="none" strike="noStrike" kern="1200" cap="none" spc="0" normalizeH="0" baseline="0" noProof="0">
                          <a:ln>
                            <a:noFill/>
                          </a:ln>
                          <a:solidFill>
                            <a:prstClr val="black"/>
                          </a:solidFill>
                          <a:effectLst/>
                          <a:uLnTx/>
                          <a:uFillTx/>
                          <a:latin typeface="+mn-lt"/>
                          <a:ea typeface="+mn-ea"/>
                          <a:cs typeface="+mn-cs"/>
                        </a:rPr>
                        <a:t>
Al adquirir una Tarjetas de Esperanza puedes ayudar a que más de 80,000 niños y niñas tengan una mejor #navidad. Búscalas en tu sucursal BHD León más cercana o en las fundaciones participantes por solo RD$60.</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Aldeas Infantiles SOS, Fundación Red de Misericordia, Instituto de Ayuda al Sordo Santa Rosa, Manitas en las Calles, Muchachos y Muchachas con Don Bosco, Patronato Benéfico Oriental, Fundación La Merced y Fundación Pedro Martínez. #TarjetasDeEsperanza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164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- 2017-12-21 11:45:07</a:t>
                      </a:r>
                      <a:r>
                        <a:rPr kumimoji="0" lang="es-ES" sz="1000" b="0" i="0" u="none" strike="noStrike" kern="1200" cap="none" spc="0" normalizeH="0" baseline="0" noProof="0">
                          <a:ln>
                            <a:noFill/>
                          </a:ln>
                          <a:solidFill>
                            <a:prstClr val="black"/>
                          </a:solidFill>
                          <a:effectLst/>
                          <a:uLnTx/>
                          <a:uFillTx/>
                          <a:latin typeface="+mn-lt"/>
                          <a:ea typeface="+mn-ea"/>
                          <a:cs typeface="+mn-cs"/>
                        </a:rPr>
                        <a:t>
Cambia tu Tarjeta de Débito a chip y realiza tus transacciones con mayor seguridad. Solicítala visitando cualquiera de nuestras sucursales hasta el 31 de diciembre.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326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- 2018-01-05 11:45:03</a:t>
                      </a:r>
                      <a:r>
                        <a:rPr kumimoji="0" lang="es-ES" sz="1000" b="0" i="0" u="none" strike="noStrike" kern="1200" cap="none" spc="0" normalizeH="0" baseline="0" noProof="0">
                          <a:ln>
                            <a:noFill/>
                          </a:ln>
                          <a:solidFill>
                            <a:prstClr val="black"/>
                          </a:solidFill>
                          <a:effectLst/>
                          <a:uLnTx/>
                          <a:uFillTx/>
                          <a:latin typeface="+mn-lt"/>
                          <a:ea typeface="+mn-ea"/>
                          <a:cs typeface="+mn-cs"/>
                        </a:rPr>
                        <a:t>
Acerca tus metas y programa tus ahorros en pesos y dólares. A través de un ahorro planificado defines el ahorro que quieres realizar y de forma automática el dinero es debitado de tu cuenta principal y transferido a tu #Supercuenta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544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17:54:58</a:t>
                      </a:r>
                      <a:r>
                        <a:rPr kumimoji="0" lang="es-ES" sz="1000" b="0" i="0" u="none" strike="noStrike" kern="1200" cap="none" spc="0" normalizeH="0" baseline="0" noProof="0">
                          <a:ln>
                            <a:noFill/>
                          </a:ln>
                          <a:solidFill>
                            <a:prstClr val="black"/>
                          </a:solidFill>
                          <a:effectLst/>
                          <a:uLnTx/>
                          <a:uFillTx/>
                          <a:latin typeface="+mn-lt"/>
                          <a:ea typeface="+mn-ea"/>
                          <a:cs typeface="+mn-cs"/>
                        </a:rPr>
                        <a:t>
Muy pronto podrás disfrutar de la sucursal San Martín totalmente renovada. Abrirá sus puertas a partir del próximo 3 de enero de 2018.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243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- 2017-12-10 09:00:04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5167237"/>
                  </a:ext>
                </a:extLst>
              </a:tr>
            </a:tbl>
          </a:graphicData>
        </a:graphic>
      </p:graphicFrame>
      <p:sp>
        <p:nvSpPr>
          <p:cNvPr id="4" name="Text Placeholder 3">
            <a:extLst>
              <a:ext uri="{FF2B5EF4-FFF2-40B4-BE49-F238E27FC236}">
                <a16:creationId xmlns:a16="http://schemas.microsoft.com/office/drawing/2014/main" id="{09BB3A5C-7A5C-42D5-8F4F-55650903F3B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671721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9A979-502C-4B7F-A6DF-36E14479A7DA}"/>
              </a:ext>
            </a:extLst>
          </p:cNvPr>
          <p:cNvSpPr>
            <a:spLocks noGrp="1"/>
          </p:cNvSpPr>
          <p:nvPr>
            <p:ph type="title"/>
          </p:nvPr>
        </p:nvSpPr>
        <p:spPr/>
        <p:txBody>
          <a:bodyPr/>
          <a:lstStyle/>
          <a:p>
            <a:r>
              <a:rPr lang="en-US"/>
              <a:t>LinkedIn Updates Table - 6 of 8</a:t>
            </a:r>
          </a:p>
        </p:txBody>
      </p:sp>
      <p:graphicFrame>
        <p:nvGraphicFramePr>
          <p:cNvPr id="5" name="Table Placeholder 4">
            <a:extLst>
              <a:ext uri="{FF2B5EF4-FFF2-40B4-BE49-F238E27FC236}">
                <a16:creationId xmlns:a16="http://schemas.microsoft.com/office/drawing/2014/main" id="{A856C4F4-05B9-4C83-B523-CB7183C2EBA3}"/>
              </a:ext>
            </a:extLst>
          </p:cNvPr>
          <p:cNvGraphicFramePr>
            <a:graphicFrameLocks noGrp="1"/>
          </p:cNvGraphicFramePr>
          <p:nvPr>
            <p:ph type="tbl" sz="quarter" idx="13"/>
            <p:extLst>
              <p:ext uri="{D42A27DB-BD31-4B8C-83A1-F6EECF244321}">
                <p14:modId xmlns:p14="http://schemas.microsoft.com/office/powerpoint/2010/main" val="856202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83407091"/>
                    </a:ext>
                  </a:extLst>
                </a:gridCol>
                <a:gridCol w="987552">
                  <a:extLst>
                    <a:ext uri="{9D8B030D-6E8A-4147-A177-3AD203B41FA5}">
                      <a16:colId xmlns:a16="http://schemas.microsoft.com/office/drawing/2014/main" val="3488695415"/>
                    </a:ext>
                  </a:extLst>
                </a:gridCol>
                <a:gridCol w="987552">
                  <a:extLst>
                    <a:ext uri="{9D8B030D-6E8A-4147-A177-3AD203B41FA5}">
                      <a16:colId xmlns:a16="http://schemas.microsoft.com/office/drawing/2014/main" val="3664758957"/>
                    </a:ext>
                  </a:extLst>
                </a:gridCol>
                <a:gridCol w="987552">
                  <a:extLst>
                    <a:ext uri="{9D8B030D-6E8A-4147-A177-3AD203B41FA5}">
                      <a16:colId xmlns:a16="http://schemas.microsoft.com/office/drawing/2014/main" val="3371321401"/>
                    </a:ext>
                  </a:extLst>
                </a:gridCol>
                <a:gridCol w="987552">
                  <a:extLst>
                    <a:ext uri="{9D8B030D-6E8A-4147-A177-3AD203B41FA5}">
                      <a16:colId xmlns:a16="http://schemas.microsoft.com/office/drawing/2014/main" val="3927907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781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- 2017-12-21 09:00:18</a:t>
                      </a:r>
                      <a:r>
                        <a:rPr kumimoji="0" lang="es-ES" sz="1000" b="0" i="0" u="none" strike="noStrike" kern="1200" cap="none" spc="0" normalizeH="0" baseline="0" noProof="0">
                          <a:ln>
                            <a:noFill/>
                          </a:ln>
                          <a:solidFill>
                            <a:prstClr val="black"/>
                          </a:solidFill>
                          <a:effectLst/>
                          <a:uLnTx/>
                          <a:uFillTx/>
                          <a:latin typeface="+mn-lt"/>
                          <a:ea typeface="+mn-ea"/>
                          <a:cs typeface="+mn-cs"/>
                        </a:rPr>
                        <a:t>
Conocemos el valor de vivir momentos inolvidables. ¿Qué te parecen unas vacaciones en cualquier destino de tu elección fuera del país o en cualquier hotel local de tu preferencia?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Utiliza tu Tarjeta de Crédito BHD León en todas tus compras y participa en la promoción “Pásala bien en esta Navidad”, con la que podrás ganar uno de los premios de RD$350,000 para que disfrutes de nuevas experiencias. Tus consumos en Cuotas BHD León también aplican.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Participas alcanzando un consumo de RD$80Mil antes del 7 de enero de 2018 con las tarjetas Visa Platinum, Visa Infinite, Mastercard Platinum o Mastercard Black BHD León.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Conoce más detalles y las bases de esta promoción en bhdleon.com.do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066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- 2017-12-08 10:30:08</a:t>
                      </a:r>
                      <a:r>
                        <a:rPr kumimoji="0" lang="es-ES" sz="1000" b="0" i="0" u="none" strike="noStrike" kern="1200" cap="none" spc="0" normalizeH="0" baseline="0" noProof="0">
                          <a:ln>
                            <a:noFill/>
                          </a:ln>
                          <a:solidFill>
                            <a:prstClr val="black"/>
                          </a:solidFill>
                          <a:effectLst/>
                          <a:uLnTx/>
                          <a:uFillTx/>
                          <a:latin typeface="+mn-lt"/>
                          <a:ea typeface="+mn-ea"/>
                          <a:cs typeface="+mn-cs"/>
                        </a:rPr>
                        <a:t>
Cambia tu Tarjeta de Débito a chip y realiza tus transacciones con mayor seguridad. Solicítala visitando cualquiera de nuestras sucursales hasta el 31 de diciembre.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6986126"/>
                  </a:ext>
                </a:extLst>
              </a:tr>
            </a:tbl>
          </a:graphicData>
        </a:graphic>
      </p:graphicFrame>
      <p:sp>
        <p:nvSpPr>
          <p:cNvPr id="4" name="Text Placeholder 3">
            <a:extLst>
              <a:ext uri="{FF2B5EF4-FFF2-40B4-BE49-F238E27FC236}">
                <a16:creationId xmlns:a16="http://schemas.microsoft.com/office/drawing/2014/main" id="{28151D79-7B61-41CB-9EF1-E844E2EED621}"/>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779283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BCE6B-137F-443A-BDBE-F207E9B7125E}"/>
              </a:ext>
            </a:extLst>
          </p:cNvPr>
          <p:cNvSpPr>
            <a:spLocks noGrp="1"/>
          </p:cNvSpPr>
          <p:nvPr>
            <p:ph type="title"/>
          </p:nvPr>
        </p:nvSpPr>
        <p:spPr/>
        <p:txBody>
          <a:bodyPr/>
          <a:lstStyle/>
          <a:p>
            <a:r>
              <a:rPr lang="en-US"/>
              <a:t>LinkedIn Updates Table - 7 of 8</a:t>
            </a:r>
          </a:p>
        </p:txBody>
      </p:sp>
      <p:graphicFrame>
        <p:nvGraphicFramePr>
          <p:cNvPr id="5" name="Table Placeholder 4">
            <a:extLst>
              <a:ext uri="{FF2B5EF4-FFF2-40B4-BE49-F238E27FC236}">
                <a16:creationId xmlns:a16="http://schemas.microsoft.com/office/drawing/2014/main" id="{0C66AD27-C4AC-4098-92DC-1905C83E3E23}"/>
              </a:ext>
            </a:extLst>
          </p:cNvPr>
          <p:cNvGraphicFramePr>
            <a:graphicFrameLocks noGrp="1"/>
          </p:cNvGraphicFramePr>
          <p:nvPr>
            <p:ph type="tbl" sz="quarter" idx="13"/>
            <p:extLst>
              <p:ext uri="{D42A27DB-BD31-4B8C-83A1-F6EECF244321}">
                <p14:modId xmlns:p14="http://schemas.microsoft.com/office/powerpoint/2010/main" val="3421041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89189165"/>
                    </a:ext>
                  </a:extLst>
                </a:gridCol>
                <a:gridCol w="987552">
                  <a:extLst>
                    <a:ext uri="{9D8B030D-6E8A-4147-A177-3AD203B41FA5}">
                      <a16:colId xmlns:a16="http://schemas.microsoft.com/office/drawing/2014/main" val="1230514801"/>
                    </a:ext>
                  </a:extLst>
                </a:gridCol>
                <a:gridCol w="987552">
                  <a:extLst>
                    <a:ext uri="{9D8B030D-6E8A-4147-A177-3AD203B41FA5}">
                      <a16:colId xmlns:a16="http://schemas.microsoft.com/office/drawing/2014/main" val="78351537"/>
                    </a:ext>
                  </a:extLst>
                </a:gridCol>
                <a:gridCol w="987552">
                  <a:extLst>
                    <a:ext uri="{9D8B030D-6E8A-4147-A177-3AD203B41FA5}">
                      <a16:colId xmlns:a16="http://schemas.microsoft.com/office/drawing/2014/main" val="3659076539"/>
                    </a:ext>
                  </a:extLst>
                </a:gridCol>
                <a:gridCol w="987552">
                  <a:extLst>
                    <a:ext uri="{9D8B030D-6E8A-4147-A177-3AD203B41FA5}">
                      <a16:colId xmlns:a16="http://schemas.microsoft.com/office/drawing/2014/main" val="403598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347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- 2017-12-19 11:40:04</a:t>
                      </a:r>
                      <a:r>
                        <a:rPr kumimoji="0" lang="es-ES" sz="1000" b="0" i="0" u="none" strike="noStrike" kern="1200" cap="none" spc="0" normalizeH="0" baseline="0" noProof="0">
                          <a:ln>
                            <a:noFill/>
                          </a:ln>
                          <a:solidFill>
                            <a:prstClr val="black"/>
                          </a:solidFill>
                          <a:effectLst/>
                          <a:uLnTx/>
                          <a:uFillTx/>
                          <a:latin typeface="+mn-lt"/>
                          <a:ea typeface="+mn-ea"/>
                          <a:cs typeface="+mn-cs"/>
                        </a:rPr>
                        <a:t>
Tú puedes recrear la realidad de su imaginación. Las Tarjetas de Esperanza están hechas con dibujos de niños y niñas de las fundaciones participantes. Búscalas en tu sucursal BHD León más cercana o en las fundaciones por solo RD$60.</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Aldeas Infantiles SOS, Fundación Red de Misericordia, Instituto de Ayuda al Sordo Santa Rosa, Manitas en las Calles, Muchachos y Muchachas con Don Bosco, Patronato Benéfico Oriental, Fundación La Merced y Fundación Pedro Martínez. #TarjetasDeEsperanza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408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- 2017-12-19 17:00:23</a:t>
                      </a:r>
                      <a:r>
                        <a:rPr kumimoji="0" lang="es-ES" sz="1000" b="0" i="0" u="none" strike="noStrike" kern="1200" cap="none" spc="0" normalizeH="0" baseline="0" noProof="0">
                          <a:ln>
                            <a:noFill/>
                          </a:ln>
                          <a:solidFill>
                            <a:prstClr val="black"/>
                          </a:solidFill>
                          <a:effectLst/>
                          <a:uLnTx/>
                          <a:uFillTx/>
                          <a:latin typeface="+mn-lt"/>
                          <a:ea typeface="+mn-ea"/>
                          <a:cs typeface="+mn-cs"/>
                        </a:rPr>
                        <a:t>
Cambia tus dólares y euros dirigiéndote a cualquiera de nuestra sucursales.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757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- 2017-12-24 09:00:07</a:t>
                      </a:r>
                      <a:r>
                        <a:rPr kumimoji="0" lang="es-ES" sz="1000" b="0" i="0" u="none" strike="noStrike" kern="1200" cap="none" spc="0" normalizeH="0" baseline="0" noProof="0">
                          <a:ln>
                            <a:noFill/>
                          </a:ln>
                          <a:solidFill>
                            <a:prstClr val="black"/>
                          </a:solidFill>
                          <a:effectLst/>
                          <a:uLnTx/>
                          <a:uFillTx/>
                          <a:latin typeface="+mn-lt"/>
                          <a:ea typeface="+mn-ea"/>
                          <a:cs typeface="+mn-cs"/>
                        </a:rPr>
                        <a:t>
Este domingo 24 y domingo 31 de diciembre tenemos un horario especial por la Víspera de 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037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- 2018-01-05 16:58:38</a:t>
                      </a:r>
                      <a:r>
                        <a:rPr kumimoji="0" lang="es-ES" sz="1000" b="0" i="0" u="none" strike="noStrike" kern="1200" cap="none" spc="0" normalizeH="0" baseline="0" noProof="0">
                          <a:ln>
                            <a:noFill/>
                          </a:ln>
                          <a:solidFill>
                            <a:prstClr val="black"/>
                          </a:solidFill>
                          <a:effectLst/>
                          <a:uLnTx/>
                          <a:uFillTx/>
                          <a:latin typeface="+mn-lt"/>
                          <a:ea typeface="+mn-ea"/>
                          <a:cs typeface="+mn-cs"/>
                        </a:rPr>
                        <a:t>
Este sábado 6 de enero tenemos un horario especial por el Día de Reyes.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420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- 2017-12-22 16:30:06</a:t>
                      </a:r>
                      <a:r>
                        <a:rPr kumimoji="0" lang="es-ES" sz="1000" b="0" i="0" u="none" strike="noStrike" kern="1200" cap="none" spc="0" normalizeH="0" baseline="0" noProof="0">
                          <a:ln>
                            <a:noFill/>
                          </a:ln>
                          <a:solidFill>
                            <a:prstClr val="black"/>
                          </a:solidFill>
                          <a:effectLst/>
                          <a:uLnTx/>
                          <a:uFillTx/>
                          <a:latin typeface="+mn-lt"/>
                          <a:ea typeface="+mn-ea"/>
                          <a:cs typeface="+mn-cs"/>
                        </a:rPr>
                        <a:t>
Este domingo 24 y domingo 31 de diciembre tenemos un horario especial por la Víspera de 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8068545"/>
                  </a:ext>
                </a:extLst>
              </a:tr>
            </a:tbl>
          </a:graphicData>
        </a:graphic>
      </p:graphicFrame>
      <p:sp>
        <p:nvSpPr>
          <p:cNvPr id="4" name="Text Placeholder 3">
            <a:extLst>
              <a:ext uri="{FF2B5EF4-FFF2-40B4-BE49-F238E27FC236}">
                <a16:creationId xmlns:a16="http://schemas.microsoft.com/office/drawing/2014/main" id="{9BB7AB3B-A548-4D83-8190-2CFF7C6C87C4}"/>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097812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92148-AF37-46DD-A608-050487288C66}"/>
              </a:ext>
            </a:extLst>
          </p:cNvPr>
          <p:cNvSpPr>
            <a:spLocks noGrp="1"/>
          </p:cNvSpPr>
          <p:nvPr>
            <p:ph type="title"/>
          </p:nvPr>
        </p:nvSpPr>
        <p:spPr/>
        <p:txBody>
          <a:bodyPr/>
          <a:lstStyle/>
          <a:p>
            <a:r>
              <a:rPr lang="en-US"/>
              <a:t>LinkedIn Updates Table - 8 of 8</a:t>
            </a:r>
          </a:p>
        </p:txBody>
      </p:sp>
      <p:graphicFrame>
        <p:nvGraphicFramePr>
          <p:cNvPr id="5" name="Table Placeholder 4">
            <a:extLst>
              <a:ext uri="{FF2B5EF4-FFF2-40B4-BE49-F238E27FC236}">
                <a16:creationId xmlns:a16="http://schemas.microsoft.com/office/drawing/2014/main" id="{48404E87-BAC1-41C5-BC0B-15311C5C70F4}"/>
              </a:ext>
            </a:extLst>
          </p:cNvPr>
          <p:cNvGraphicFramePr>
            <a:graphicFrameLocks noGrp="1"/>
          </p:cNvGraphicFramePr>
          <p:nvPr>
            <p:ph type="tbl" sz="quarter" idx="13"/>
            <p:extLst>
              <p:ext uri="{D42A27DB-BD31-4B8C-83A1-F6EECF244321}">
                <p14:modId xmlns:p14="http://schemas.microsoft.com/office/powerpoint/2010/main" val="2395725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4881283"/>
                    </a:ext>
                  </a:extLst>
                </a:gridCol>
                <a:gridCol w="987552">
                  <a:extLst>
                    <a:ext uri="{9D8B030D-6E8A-4147-A177-3AD203B41FA5}">
                      <a16:colId xmlns:a16="http://schemas.microsoft.com/office/drawing/2014/main" val="2127466137"/>
                    </a:ext>
                  </a:extLst>
                </a:gridCol>
                <a:gridCol w="987552">
                  <a:extLst>
                    <a:ext uri="{9D8B030D-6E8A-4147-A177-3AD203B41FA5}">
                      <a16:colId xmlns:a16="http://schemas.microsoft.com/office/drawing/2014/main" val="675746180"/>
                    </a:ext>
                  </a:extLst>
                </a:gridCol>
                <a:gridCol w="987552">
                  <a:extLst>
                    <a:ext uri="{9D8B030D-6E8A-4147-A177-3AD203B41FA5}">
                      <a16:colId xmlns:a16="http://schemas.microsoft.com/office/drawing/2014/main" val="404826848"/>
                    </a:ext>
                  </a:extLst>
                </a:gridCol>
                <a:gridCol w="987552">
                  <a:extLst>
                    <a:ext uri="{9D8B030D-6E8A-4147-A177-3AD203B41FA5}">
                      <a16:colId xmlns:a16="http://schemas.microsoft.com/office/drawing/2014/main" val="2330772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425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11:00:22</a:t>
                      </a:r>
                      <a:r>
                        <a:rPr kumimoji="0" lang="es-ES" sz="1000" b="0" i="0" u="none" strike="noStrike" kern="1200" cap="none" spc="0" normalizeH="0" baseline="0" noProof="0">
                          <a:ln>
                            <a:noFill/>
                          </a:ln>
                          <a:solidFill>
                            <a:prstClr val="black"/>
                          </a:solidFill>
                          <a:effectLst/>
                          <a:uLnTx/>
                          <a:uFillTx/>
                          <a:latin typeface="+mn-lt"/>
                          <a:ea typeface="+mn-ea"/>
                          <a:cs typeface="+mn-cs"/>
                        </a:rPr>
                        <a:t>
Para asumir los grandes retos que involucran cambios en el entorno empresarial, social y económico, es necesaria la gerencia de una administracion dinámica. #BHDLeonNegocios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175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- 2017-12-30 09:00:08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607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- 2017-12-09 09:00:13</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486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- 2017-12-08 17:48:44</a:t>
                      </a:r>
                      <a:r>
                        <a:rPr kumimoji="0" lang="es-ES" sz="1000" b="0" i="0" u="none" strike="noStrike" kern="1200" cap="none" spc="0" normalizeH="0" baseline="0" noProof="0">
                          <a:ln>
                            <a:noFill/>
                          </a:ln>
                          <a:solidFill>
                            <a:prstClr val="black"/>
                          </a:solidFill>
                          <a:effectLst/>
                          <a:uLnTx/>
                          <a:uFillTx/>
                          <a:latin typeface="+mn-lt"/>
                          <a:ea typeface="+mn-ea"/>
                          <a:cs typeface="+mn-cs"/>
                        </a:rPr>
                        <a:t>
Disfruta de un 20% de devolución adicional en compras de Muebles y Electrodomésticos. También aplica pagando en Cuotas BHD León.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*Tope de compra/consumo para la devolución de RD$30,000. La devolución será aplicada sobre el monto pagado en caja y será acreditada a los 30 días de realizado el consumo. #Cuotas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6303519"/>
                  </a:ext>
                </a:extLst>
              </a:tr>
            </a:tbl>
          </a:graphicData>
        </a:graphic>
      </p:graphicFrame>
      <p:sp>
        <p:nvSpPr>
          <p:cNvPr id="4" name="Text Placeholder 3">
            <a:extLst>
              <a:ext uri="{FF2B5EF4-FFF2-40B4-BE49-F238E27FC236}">
                <a16:creationId xmlns:a16="http://schemas.microsoft.com/office/drawing/2014/main" id="{0BA274DB-7D8B-4A1A-B7FD-BDA55EC39EB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41610028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602</Words>
  <Application>Microsoft Office PowerPoint</Application>
  <PresentationFormat>On-screen Show (4:3)</PresentationFormat>
  <Paragraphs>283</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 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8</vt:lpstr>
      <vt:lpstr>LinkedIn Updates Table - 2 of 8</vt:lpstr>
      <vt:lpstr>LinkedIn Updates Table - 3 of 8</vt:lpstr>
      <vt:lpstr>LinkedIn Updates Table - 4 of 8</vt:lpstr>
      <vt:lpstr>LinkedIn Updates Table - 5 of 8</vt:lpstr>
      <vt:lpstr>LinkedIn Updates Table - 6 of 8</vt:lpstr>
      <vt:lpstr>LinkedIn Updates Table - 7 of 8</vt:lpstr>
      <vt:lpstr>LinkedIn Updates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2018-01-16T11:09:26Z</dcterms:created>
  <dcterms:modified xsi:type="dcterms:W3CDTF">2018-01-16T11:10:10Z</dcterms:modified>
</cp:coreProperties>
</file>