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7" r:id="rId21"/>
    <p:sldId id="278" r:id="rId22"/>
    <p:sldId id="279" r:id="rId23"/>
    <p:sldId id="281" r:id="rId24"/>
    <p:sldId id="282" r:id="rId25"/>
    <p:sldId id="283" r:id="rId26"/>
    <p:sldId id="285" r:id="rId27"/>
    <p:sldId id="286"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@BHDLeon</c:v>
                </c:pt>
              </c:strCache>
            </c:strRef>
          </c:tx>
          <c:spPr>
            <a:ln w="28575" cap="rnd">
              <a:solidFill>
                <a:schemeClr val="accent1"/>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Sheet1!$B$2:$B$8</c:f>
              <c:numCache>
                <c:formatCode>General</c:formatCode>
                <c:ptCount val="7"/>
                <c:pt idx="0">
                  <c:v>100</c:v>
                </c:pt>
                <c:pt idx="1">
                  <c:v>100</c:v>
                </c:pt>
                <c:pt idx="2">
                  <c:v>100</c:v>
                </c:pt>
                <c:pt idx="3">
                  <c:v>100</c:v>
                </c:pt>
                <c:pt idx="4">
                  <c:v>100</c:v>
                </c:pt>
                <c:pt idx="5">
                  <c:v>100</c:v>
                </c:pt>
                <c:pt idx="6">
                  <c:v>100</c:v>
                </c:pt>
              </c:numCache>
            </c:numRef>
          </c:val>
          <c:extLst>
            <c:ext xmlns:c16="http://schemas.microsoft.com/office/drawing/2014/chart" uri="{C3380CC4-5D6E-409C-BE32-E72D297353CC}">
              <c16:uniqueId val="{00000000-1235-4F8C-8103-5295579D33E4}"/>
            </c:ext>
          </c:extLst>
        </c:ser>
        <c:dLbls>
          <c:showLegendKey val="0"/>
          <c:showVal val="0"/>
          <c:showCatName val="0"/>
          <c:showSerName val="0"/>
          <c:showPercent val="0"/>
          <c:showBubbleSize val="0"/>
        </c:dLbls>
        <c:axId val="278151680"/>
        <c:axId val="278148072"/>
      </c:radarChart>
      <c:catAx>
        <c:axId val="27815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48072"/>
        <c:crosses val="autoZero"/>
        <c:auto val="1"/>
        <c:lblAlgn val="ctr"/>
        <c:lblOffset val="100"/>
        <c:noMultiLvlLbl val="0"/>
      </c:catAx>
      <c:valAx>
        <c:axId val="27814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5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61066</c:v>
                </c:pt>
                <c:pt idx="1">
                  <c:v>61080</c:v>
                </c:pt>
                <c:pt idx="2">
                  <c:v>61100</c:v>
                </c:pt>
                <c:pt idx="3">
                  <c:v>61111</c:v>
                </c:pt>
                <c:pt idx="4">
                  <c:v>61126</c:v>
                </c:pt>
                <c:pt idx="5">
                  <c:v>61138</c:v>
                </c:pt>
                <c:pt idx="6">
                  <c:v>61160</c:v>
                </c:pt>
                <c:pt idx="7">
                  <c:v>61176</c:v>
                </c:pt>
                <c:pt idx="8">
                  <c:v>61180</c:v>
                </c:pt>
                <c:pt idx="9">
                  <c:v>61201</c:v>
                </c:pt>
                <c:pt idx="10">
                  <c:v>61217</c:v>
                </c:pt>
                <c:pt idx="11">
                  <c:v>61231</c:v>
                </c:pt>
                <c:pt idx="12">
                  <c:v>61249</c:v>
                </c:pt>
                <c:pt idx="13">
                  <c:v>61263</c:v>
                </c:pt>
                <c:pt idx="14">
                  <c:v>61274</c:v>
                </c:pt>
                <c:pt idx="15">
                  <c:v>61284</c:v>
                </c:pt>
                <c:pt idx="16">
                  <c:v>61298</c:v>
                </c:pt>
                <c:pt idx="17">
                  <c:v>61305</c:v>
                </c:pt>
                <c:pt idx="18">
                  <c:v>61313</c:v>
                </c:pt>
                <c:pt idx="19">
                  <c:v>61328</c:v>
                </c:pt>
                <c:pt idx="20">
                  <c:v>61338</c:v>
                </c:pt>
                <c:pt idx="21">
                  <c:v>61359</c:v>
                </c:pt>
                <c:pt idx="22">
                  <c:v>61359</c:v>
                </c:pt>
                <c:pt idx="23">
                  <c:v>61367</c:v>
                </c:pt>
                <c:pt idx="24">
                  <c:v>61369</c:v>
                </c:pt>
                <c:pt idx="25">
                  <c:v>61377</c:v>
                </c:pt>
                <c:pt idx="26">
                  <c:v>61401</c:v>
                </c:pt>
                <c:pt idx="27">
                  <c:v>61419</c:v>
                </c:pt>
                <c:pt idx="28">
                  <c:v>61437</c:v>
                </c:pt>
                <c:pt idx="29">
                  <c:v>61457</c:v>
                </c:pt>
                <c:pt idx="30">
                  <c:v>61470</c:v>
                </c:pt>
              </c:numCache>
            </c:numRef>
          </c:val>
          <c:smooth val="0"/>
          <c:extLst>
            <c:ext xmlns:c16="http://schemas.microsoft.com/office/drawing/2014/chart" uri="{C3380CC4-5D6E-409C-BE32-E72D297353CC}">
              <c16:uniqueId val="{00000000-F292-407D-AD44-E63DE18B035A}"/>
            </c:ext>
          </c:extLst>
        </c:ser>
        <c:dLbls>
          <c:showLegendKey val="0"/>
          <c:showVal val="0"/>
          <c:showCatName val="0"/>
          <c:showSerName val="0"/>
          <c:showPercent val="0"/>
          <c:showBubbleSize val="0"/>
        </c:dLbls>
        <c:smooth val="0"/>
        <c:axId val="220914448"/>
        <c:axId val="220914120"/>
      </c:lineChart>
      <c:dateAx>
        <c:axId val="220914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914120"/>
        <c:crosses val="autoZero"/>
        <c:auto val="1"/>
        <c:lblOffset val="100"/>
        <c:baseTimeUnit val="days"/>
      </c:dateAx>
      <c:valAx>
        <c:axId val="22091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91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13</c:v>
                </c:pt>
                <c:pt idx="1">
                  <c:v>14</c:v>
                </c:pt>
                <c:pt idx="2">
                  <c:v>20</c:v>
                </c:pt>
                <c:pt idx="3">
                  <c:v>11</c:v>
                </c:pt>
                <c:pt idx="4">
                  <c:v>15</c:v>
                </c:pt>
                <c:pt idx="5">
                  <c:v>12</c:v>
                </c:pt>
                <c:pt idx="6">
                  <c:v>22</c:v>
                </c:pt>
                <c:pt idx="7">
                  <c:v>16</c:v>
                </c:pt>
                <c:pt idx="8">
                  <c:v>4</c:v>
                </c:pt>
                <c:pt idx="9">
                  <c:v>21</c:v>
                </c:pt>
                <c:pt idx="10">
                  <c:v>16</c:v>
                </c:pt>
                <c:pt idx="11">
                  <c:v>14</c:v>
                </c:pt>
                <c:pt idx="12">
                  <c:v>18</c:v>
                </c:pt>
                <c:pt idx="13">
                  <c:v>14</c:v>
                </c:pt>
                <c:pt idx="14">
                  <c:v>11</c:v>
                </c:pt>
                <c:pt idx="15">
                  <c:v>10</c:v>
                </c:pt>
                <c:pt idx="16">
                  <c:v>14</c:v>
                </c:pt>
                <c:pt idx="17">
                  <c:v>7</c:v>
                </c:pt>
                <c:pt idx="18">
                  <c:v>8</c:v>
                </c:pt>
                <c:pt idx="19">
                  <c:v>15</c:v>
                </c:pt>
                <c:pt idx="20">
                  <c:v>10</c:v>
                </c:pt>
                <c:pt idx="21">
                  <c:v>21</c:v>
                </c:pt>
                <c:pt idx="22">
                  <c:v>0</c:v>
                </c:pt>
                <c:pt idx="23">
                  <c:v>8</c:v>
                </c:pt>
                <c:pt idx="24">
                  <c:v>2</c:v>
                </c:pt>
                <c:pt idx="25">
                  <c:v>8</c:v>
                </c:pt>
                <c:pt idx="26">
                  <c:v>24</c:v>
                </c:pt>
                <c:pt idx="27">
                  <c:v>18</c:v>
                </c:pt>
                <c:pt idx="28">
                  <c:v>18</c:v>
                </c:pt>
                <c:pt idx="29">
                  <c:v>20</c:v>
                </c:pt>
                <c:pt idx="30">
                  <c:v>13</c:v>
                </c:pt>
              </c:numCache>
            </c:numRef>
          </c:val>
          <c:smooth val="0"/>
          <c:extLst>
            <c:ext xmlns:c16="http://schemas.microsoft.com/office/drawing/2014/chart" uri="{C3380CC4-5D6E-409C-BE32-E72D297353CC}">
              <c16:uniqueId val="{00000000-2785-4A93-8BFB-37D9EAAC4824}"/>
            </c:ext>
          </c:extLst>
        </c:ser>
        <c:dLbls>
          <c:showLegendKey val="0"/>
          <c:showVal val="0"/>
          <c:showCatName val="0"/>
          <c:showSerName val="0"/>
          <c:showPercent val="0"/>
          <c:showBubbleSize val="0"/>
        </c:dLbls>
        <c:smooth val="0"/>
        <c:axId val="283935160"/>
        <c:axId val="283931224"/>
      </c:lineChart>
      <c:dateAx>
        <c:axId val="283935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31224"/>
        <c:crosses val="autoZero"/>
        <c:auto val="1"/>
        <c:lblOffset val="100"/>
        <c:baseTimeUnit val="days"/>
      </c:dateAx>
      <c:valAx>
        <c:axId val="283931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3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11</c:v>
                </c:pt>
                <c:pt idx="2">
                  <c:v>17</c:v>
                </c:pt>
                <c:pt idx="3">
                  <c:v>16</c:v>
                </c:pt>
                <c:pt idx="4">
                  <c:v>16</c:v>
                </c:pt>
                <c:pt idx="5">
                  <c:v>10</c:v>
                </c:pt>
                <c:pt idx="6">
                  <c:v>15</c:v>
                </c:pt>
              </c:numCache>
            </c:numRef>
          </c:val>
          <c:extLst>
            <c:ext xmlns:c16="http://schemas.microsoft.com/office/drawing/2014/chart" uri="{C3380CC4-5D6E-409C-BE32-E72D297353CC}">
              <c16:uniqueId val="{00000000-DA36-4015-931F-14A32B87A833}"/>
            </c:ext>
          </c:extLst>
        </c:ser>
        <c:dLbls>
          <c:showLegendKey val="0"/>
          <c:showVal val="0"/>
          <c:showCatName val="0"/>
          <c:showSerName val="0"/>
          <c:showPercent val="0"/>
          <c:showBubbleSize val="0"/>
        </c:dLbls>
        <c:gapWidth val="219"/>
        <c:overlap val="-27"/>
        <c:axId val="283933520"/>
        <c:axId val="283931552"/>
      </c:barChart>
      <c:catAx>
        <c:axId val="28393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31552"/>
        <c:crosses val="autoZero"/>
        <c:auto val="1"/>
        <c:lblAlgn val="ctr"/>
        <c:lblOffset val="100"/>
        <c:noMultiLvlLbl val="0"/>
      </c:catAx>
      <c:valAx>
        <c:axId val="28393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3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4</c:v>
                </c:pt>
                <c:pt idx="1">
                  <c:v>2</c:v>
                </c:pt>
                <c:pt idx="2">
                  <c:v>1</c:v>
                </c:pt>
                <c:pt idx="3">
                  <c:v>3</c:v>
                </c:pt>
                <c:pt idx="4">
                  <c:v>1</c:v>
                </c:pt>
                <c:pt idx="5">
                  <c:v>1</c:v>
                </c:pt>
                <c:pt idx="6">
                  <c:v>4</c:v>
                </c:pt>
                <c:pt idx="7">
                  <c:v>2</c:v>
                </c:pt>
                <c:pt idx="8">
                  <c:v>4</c:v>
                </c:pt>
                <c:pt idx="9">
                  <c:v>3</c:v>
                </c:pt>
                <c:pt idx="10">
                  <c:v>1</c:v>
                </c:pt>
                <c:pt idx="11">
                  <c:v>5</c:v>
                </c:pt>
                <c:pt idx="12">
                  <c:v>5</c:v>
                </c:pt>
                <c:pt idx="13">
                  <c:v>2</c:v>
                </c:pt>
                <c:pt idx="14">
                  <c:v>4</c:v>
                </c:pt>
                <c:pt idx="15">
                  <c:v>2</c:v>
                </c:pt>
                <c:pt idx="16">
                  <c:v>3</c:v>
                </c:pt>
                <c:pt idx="17">
                  <c:v>0</c:v>
                </c:pt>
                <c:pt idx="18">
                  <c:v>1</c:v>
                </c:pt>
                <c:pt idx="19">
                  <c:v>5</c:v>
                </c:pt>
                <c:pt idx="20">
                  <c:v>4</c:v>
                </c:pt>
                <c:pt idx="21">
                  <c:v>4</c:v>
                </c:pt>
                <c:pt idx="22">
                  <c:v>2</c:v>
                </c:pt>
                <c:pt idx="23">
                  <c:v>1</c:v>
                </c:pt>
                <c:pt idx="24">
                  <c:v>1</c:v>
                </c:pt>
                <c:pt idx="25">
                  <c:v>2</c:v>
                </c:pt>
                <c:pt idx="26">
                  <c:v>1</c:v>
                </c:pt>
                <c:pt idx="27">
                  <c:v>2</c:v>
                </c:pt>
                <c:pt idx="28">
                  <c:v>2</c:v>
                </c:pt>
                <c:pt idx="29">
                  <c:v>1</c:v>
                </c:pt>
                <c:pt idx="30">
                  <c:v>0</c:v>
                </c:pt>
              </c:numCache>
            </c:numRef>
          </c:val>
          <c:smooth val="0"/>
          <c:extLst>
            <c:ext xmlns:c16="http://schemas.microsoft.com/office/drawing/2014/chart" uri="{C3380CC4-5D6E-409C-BE32-E72D297353CC}">
              <c16:uniqueId val="{00000000-6D35-45FC-91FC-843C19879B82}"/>
            </c:ext>
          </c:extLst>
        </c:ser>
        <c:dLbls>
          <c:showLegendKey val="0"/>
          <c:showVal val="0"/>
          <c:showCatName val="0"/>
          <c:showSerName val="0"/>
          <c:showPercent val="0"/>
          <c:showBubbleSize val="0"/>
        </c:dLbls>
        <c:smooth val="0"/>
        <c:axId val="281259928"/>
        <c:axId val="281260256"/>
      </c:lineChart>
      <c:dateAx>
        <c:axId val="281259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60256"/>
        <c:crosses val="autoZero"/>
        <c:auto val="1"/>
        <c:lblOffset val="100"/>
        <c:baseTimeUnit val="days"/>
      </c:dateAx>
      <c:valAx>
        <c:axId val="28126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5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@BHDLeon</c:v>
                </c:pt>
              </c:strCache>
            </c:strRef>
          </c:cat>
          <c:val>
            <c:numRef>
              <c:f>Sheet1!$B$2</c:f>
              <c:numCache>
                <c:formatCode>General</c:formatCode>
                <c:ptCount val="1"/>
                <c:pt idx="0">
                  <c:v>73</c:v>
                </c:pt>
              </c:numCache>
            </c:numRef>
          </c:val>
          <c:extLst>
            <c:ext xmlns:c16="http://schemas.microsoft.com/office/drawing/2014/chart" uri="{C3380CC4-5D6E-409C-BE32-E72D297353CC}">
              <c16:uniqueId val="{00000000-5F00-4131-A487-44D1996646B8}"/>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@BHDLeon</c:v>
                </c:pt>
              </c:strCache>
            </c:strRef>
          </c:cat>
          <c:val>
            <c:numRef>
              <c:f>Sheet1!$C$2</c:f>
              <c:numCache>
                <c:formatCode>General</c:formatCode>
                <c:ptCount val="1"/>
                <c:pt idx="0">
                  <c:v>0</c:v>
                </c:pt>
              </c:numCache>
            </c:numRef>
          </c:val>
          <c:extLst>
            <c:ext xmlns:c16="http://schemas.microsoft.com/office/drawing/2014/chart" uri="{C3380CC4-5D6E-409C-BE32-E72D297353CC}">
              <c16:uniqueId val="{00000001-5F00-4131-A487-44D1996646B8}"/>
            </c:ext>
          </c:extLst>
        </c:ser>
        <c:dLbls>
          <c:showLegendKey val="0"/>
          <c:showVal val="0"/>
          <c:showCatName val="0"/>
          <c:showSerName val="0"/>
          <c:showPercent val="0"/>
          <c:showBubbleSize val="0"/>
        </c:dLbls>
        <c:gapWidth val="150"/>
        <c:overlap val="100"/>
        <c:axId val="283926632"/>
        <c:axId val="283927288"/>
      </c:barChart>
      <c:catAx>
        <c:axId val="28392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27288"/>
        <c:crosses val="autoZero"/>
        <c:auto val="1"/>
        <c:lblAlgn val="ctr"/>
        <c:lblOffset val="100"/>
        <c:noMultiLvlLbl val="0"/>
      </c:catAx>
      <c:valAx>
        <c:axId val="283927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2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9</c:v>
                </c:pt>
                <c:pt idx="2">
                  <c:v>12</c:v>
                </c:pt>
                <c:pt idx="3">
                  <c:v>12</c:v>
                </c:pt>
                <c:pt idx="4">
                  <c:v>16</c:v>
                </c:pt>
                <c:pt idx="5">
                  <c:v>11</c:v>
                </c:pt>
                <c:pt idx="6">
                  <c:v>8</c:v>
                </c:pt>
              </c:numCache>
            </c:numRef>
          </c:val>
          <c:extLst>
            <c:ext xmlns:c16="http://schemas.microsoft.com/office/drawing/2014/chart" uri="{C3380CC4-5D6E-409C-BE32-E72D297353CC}">
              <c16:uniqueId val="{00000000-F7A3-45D8-879D-5E00E9C22BD2}"/>
            </c:ext>
          </c:extLst>
        </c:ser>
        <c:dLbls>
          <c:showLegendKey val="0"/>
          <c:showVal val="0"/>
          <c:showCatName val="0"/>
          <c:showSerName val="0"/>
          <c:showPercent val="0"/>
          <c:showBubbleSize val="0"/>
        </c:dLbls>
        <c:gapWidth val="219"/>
        <c:overlap val="-27"/>
        <c:axId val="283929912"/>
        <c:axId val="283930896"/>
      </c:barChart>
      <c:catAx>
        <c:axId val="283929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30896"/>
        <c:crosses val="autoZero"/>
        <c:auto val="1"/>
        <c:lblAlgn val="ctr"/>
        <c:lblOffset val="100"/>
        <c:noMultiLvlLbl val="0"/>
      </c:catAx>
      <c:valAx>
        <c:axId val="28393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2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1.8606776783966002E-2</c:v>
                </c:pt>
                <c:pt idx="1">
                  <c:v>6.7100462086424999E-3</c:v>
                </c:pt>
                <c:pt idx="2">
                  <c:v>6.6647080585841003E-3</c:v>
                </c:pt>
                <c:pt idx="3">
                  <c:v>1.0881156014015E-2</c:v>
                </c:pt>
                <c:pt idx="4">
                  <c:v>4.9985310439381002E-3</c:v>
                </c:pt>
                <c:pt idx="5">
                  <c:v>1.0089799212995999E-2</c:v>
                </c:pt>
                <c:pt idx="6">
                  <c:v>5.7126069073578003E-3</c:v>
                </c:pt>
              </c:numCache>
            </c:numRef>
          </c:val>
          <c:extLst>
            <c:ext xmlns:c16="http://schemas.microsoft.com/office/drawing/2014/chart" uri="{C3380CC4-5D6E-409C-BE32-E72D297353CC}">
              <c16:uniqueId val="{00000000-9B08-4526-90B8-654439C80961}"/>
            </c:ext>
          </c:extLst>
        </c:ser>
        <c:dLbls>
          <c:showLegendKey val="0"/>
          <c:showVal val="0"/>
          <c:showCatName val="0"/>
          <c:showSerName val="0"/>
          <c:showPercent val="0"/>
          <c:showBubbleSize val="0"/>
        </c:dLbls>
        <c:gapWidth val="219"/>
        <c:overlap val="-27"/>
        <c:axId val="276880256"/>
        <c:axId val="276879928"/>
      </c:barChart>
      <c:catAx>
        <c:axId val="27688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79928"/>
        <c:crosses val="autoZero"/>
        <c:auto val="1"/>
        <c:lblAlgn val="ctr"/>
        <c:lblOffset val="100"/>
        <c:noMultiLvlLbl val="0"/>
      </c:catAx>
      <c:valAx>
        <c:axId val="27687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8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1</c:v>
                </c:pt>
                <c:pt idx="9">
                  <c:v>0</c:v>
                </c:pt>
                <c:pt idx="10">
                  <c:v>12</c:v>
                </c:pt>
                <c:pt idx="11">
                  <c:v>11</c:v>
                </c:pt>
                <c:pt idx="12">
                  <c:v>15</c:v>
                </c:pt>
                <c:pt idx="13">
                  <c:v>4</c:v>
                </c:pt>
                <c:pt idx="14">
                  <c:v>7</c:v>
                </c:pt>
                <c:pt idx="15">
                  <c:v>3</c:v>
                </c:pt>
                <c:pt idx="16">
                  <c:v>5</c:v>
                </c:pt>
                <c:pt idx="17">
                  <c:v>3</c:v>
                </c:pt>
                <c:pt idx="18">
                  <c:v>7</c:v>
                </c:pt>
                <c:pt idx="19">
                  <c:v>2</c:v>
                </c:pt>
                <c:pt idx="20">
                  <c:v>2</c:v>
                </c:pt>
                <c:pt idx="21">
                  <c:v>0</c:v>
                </c:pt>
                <c:pt idx="22">
                  <c:v>0</c:v>
                </c:pt>
                <c:pt idx="23">
                  <c:v>0</c:v>
                </c:pt>
              </c:numCache>
            </c:numRef>
          </c:val>
          <c:smooth val="0"/>
          <c:extLst>
            <c:ext xmlns:c16="http://schemas.microsoft.com/office/drawing/2014/chart" uri="{C3380CC4-5D6E-409C-BE32-E72D297353CC}">
              <c16:uniqueId val="{00000000-A136-454D-86A4-7B97A97BF052}"/>
            </c:ext>
          </c:extLst>
        </c:ser>
        <c:dLbls>
          <c:showLegendKey val="0"/>
          <c:showVal val="0"/>
          <c:showCatName val="0"/>
          <c:showSerName val="0"/>
          <c:showPercent val="0"/>
          <c:showBubbleSize val="0"/>
        </c:dLbls>
        <c:smooth val="0"/>
        <c:axId val="276880584"/>
        <c:axId val="276879600"/>
      </c:lineChart>
      <c:catAx>
        <c:axId val="27688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79600"/>
        <c:crosses val="autoZero"/>
        <c:auto val="1"/>
        <c:lblAlgn val="ctr"/>
        <c:lblOffset val="100"/>
        <c:noMultiLvlLbl val="0"/>
      </c:catAx>
      <c:valAx>
        <c:axId val="27687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88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5.0601504986697E-2</c:v>
                </c:pt>
                <c:pt idx="1">
                  <c:v>0</c:v>
                </c:pt>
                <c:pt idx="2">
                  <c:v>0</c:v>
                </c:pt>
                <c:pt idx="3">
                  <c:v>0</c:v>
                </c:pt>
                <c:pt idx="4">
                  <c:v>0</c:v>
                </c:pt>
                <c:pt idx="5">
                  <c:v>0</c:v>
                </c:pt>
                <c:pt idx="6">
                  <c:v>0</c:v>
                </c:pt>
                <c:pt idx="7">
                  <c:v>0</c:v>
                </c:pt>
                <c:pt idx="8">
                  <c:v>2.2852292574637001E-2</c:v>
                </c:pt>
                <c:pt idx="9">
                  <c:v>0</c:v>
                </c:pt>
                <c:pt idx="10">
                  <c:v>4.6248687353432003E-3</c:v>
                </c:pt>
                <c:pt idx="11">
                  <c:v>5.7872688987718E-3</c:v>
                </c:pt>
                <c:pt idx="12">
                  <c:v>6.0939446865699003E-3</c:v>
                </c:pt>
                <c:pt idx="13">
                  <c:v>1.9179602696570999E-2</c:v>
                </c:pt>
                <c:pt idx="14">
                  <c:v>6.7624131088212004E-3</c:v>
                </c:pt>
                <c:pt idx="15">
                  <c:v>9.2497374706864994E-3</c:v>
                </c:pt>
                <c:pt idx="16">
                  <c:v>4.2439971924325996E-3</c:v>
                </c:pt>
                <c:pt idx="17">
                  <c:v>6.5292264498962999E-3</c:v>
                </c:pt>
                <c:pt idx="18">
                  <c:v>1.1192959628394001E-2</c:v>
                </c:pt>
                <c:pt idx="19">
                  <c:v>4.0807665311852004E-3</c:v>
                </c:pt>
                <c:pt idx="20">
                  <c:v>1.8771526043451999E-2</c:v>
                </c:pt>
                <c:pt idx="21">
                  <c:v>0</c:v>
                </c:pt>
                <c:pt idx="22">
                  <c:v>0</c:v>
                </c:pt>
                <c:pt idx="23">
                  <c:v>0</c:v>
                </c:pt>
              </c:numCache>
            </c:numRef>
          </c:val>
          <c:smooth val="0"/>
          <c:extLst>
            <c:ext xmlns:c16="http://schemas.microsoft.com/office/drawing/2014/chart" uri="{C3380CC4-5D6E-409C-BE32-E72D297353CC}">
              <c16:uniqueId val="{00000000-552D-4D35-992E-826776419A5E}"/>
            </c:ext>
          </c:extLst>
        </c:ser>
        <c:dLbls>
          <c:showLegendKey val="0"/>
          <c:showVal val="0"/>
          <c:showCatName val="0"/>
          <c:showSerName val="0"/>
          <c:showPercent val="0"/>
          <c:showBubbleSize val="0"/>
        </c:dLbls>
        <c:smooth val="0"/>
        <c:axId val="217191568"/>
        <c:axId val="278151352"/>
      </c:lineChart>
      <c:catAx>
        <c:axId val="21719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51352"/>
        <c:crosses val="autoZero"/>
        <c:auto val="1"/>
        <c:lblAlgn val="ctr"/>
        <c:lblOffset val="100"/>
        <c:noMultiLvlLbl val="0"/>
      </c:catAx>
      <c:valAx>
        <c:axId val="27815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19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4</c:v>
                </c:pt>
                <c:pt idx="1">
                  <c:v>10</c:v>
                </c:pt>
                <c:pt idx="2">
                  <c:v>6</c:v>
                </c:pt>
                <c:pt idx="3">
                  <c:v>7</c:v>
                </c:pt>
                <c:pt idx="4">
                  <c:v>3</c:v>
                </c:pt>
                <c:pt idx="5">
                  <c:v>11</c:v>
                </c:pt>
                <c:pt idx="6">
                  <c:v>24</c:v>
                </c:pt>
                <c:pt idx="7">
                  <c:v>14</c:v>
                </c:pt>
                <c:pt idx="8">
                  <c:v>6</c:v>
                </c:pt>
                <c:pt idx="9">
                  <c:v>2</c:v>
                </c:pt>
                <c:pt idx="10">
                  <c:v>14</c:v>
                </c:pt>
                <c:pt idx="11">
                  <c:v>10</c:v>
                </c:pt>
                <c:pt idx="12">
                  <c:v>1</c:v>
                </c:pt>
                <c:pt idx="13">
                  <c:v>13</c:v>
                </c:pt>
                <c:pt idx="14">
                  <c:v>5</c:v>
                </c:pt>
                <c:pt idx="15">
                  <c:v>5</c:v>
                </c:pt>
                <c:pt idx="16">
                  <c:v>3</c:v>
                </c:pt>
                <c:pt idx="17">
                  <c:v>1</c:v>
                </c:pt>
                <c:pt idx="18">
                  <c:v>5</c:v>
                </c:pt>
                <c:pt idx="19">
                  <c:v>12</c:v>
                </c:pt>
                <c:pt idx="20">
                  <c:v>7</c:v>
                </c:pt>
                <c:pt idx="21">
                  <c:v>15</c:v>
                </c:pt>
                <c:pt idx="22">
                  <c:v>7</c:v>
                </c:pt>
                <c:pt idx="23">
                  <c:v>4</c:v>
                </c:pt>
                <c:pt idx="24">
                  <c:v>0</c:v>
                </c:pt>
                <c:pt idx="25">
                  <c:v>8</c:v>
                </c:pt>
                <c:pt idx="26">
                  <c:v>9</c:v>
                </c:pt>
                <c:pt idx="27">
                  <c:v>10</c:v>
                </c:pt>
                <c:pt idx="28">
                  <c:v>11</c:v>
                </c:pt>
                <c:pt idx="29">
                  <c:v>4</c:v>
                </c:pt>
                <c:pt idx="30">
                  <c:v>1</c:v>
                </c:pt>
              </c:numCache>
            </c:numRef>
          </c:val>
          <c:smooth val="0"/>
          <c:extLst>
            <c:ext xmlns:c16="http://schemas.microsoft.com/office/drawing/2014/chart" uri="{C3380CC4-5D6E-409C-BE32-E72D297353CC}">
              <c16:uniqueId val="{00000000-A013-454F-9A90-9305612C5A0D}"/>
            </c:ext>
          </c:extLst>
        </c:ser>
        <c:dLbls>
          <c:showLegendKey val="0"/>
          <c:showVal val="0"/>
          <c:showCatName val="0"/>
          <c:showSerName val="0"/>
          <c:showPercent val="0"/>
          <c:showBubbleSize val="0"/>
        </c:dLbls>
        <c:smooth val="0"/>
        <c:axId val="362708240"/>
        <c:axId val="362708568"/>
      </c:lineChart>
      <c:dateAx>
        <c:axId val="362708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08568"/>
        <c:crosses val="autoZero"/>
        <c:auto val="1"/>
        <c:lblOffset val="100"/>
        <c:baseTimeUnit val="days"/>
      </c:dateAx>
      <c:valAx>
        <c:axId val="36270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0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7</c:v>
                </c:pt>
                <c:pt idx="1">
                  <c:v>3</c:v>
                </c:pt>
                <c:pt idx="2">
                  <c:v>4</c:v>
                </c:pt>
                <c:pt idx="3">
                  <c:v>4</c:v>
                </c:pt>
                <c:pt idx="4">
                  <c:v>3</c:v>
                </c:pt>
              </c:numCache>
            </c:numRef>
          </c:val>
          <c:extLst>
            <c:ext xmlns:c16="http://schemas.microsoft.com/office/drawing/2014/chart" uri="{C3380CC4-5D6E-409C-BE32-E72D297353CC}">
              <c16:uniqueId val="{00000000-2E11-4761-A3C8-90C2AB3BF513}"/>
            </c:ext>
          </c:extLst>
        </c:ser>
        <c:dLbls>
          <c:showLegendKey val="0"/>
          <c:showVal val="0"/>
          <c:showCatName val="0"/>
          <c:showSerName val="0"/>
          <c:showPercent val="0"/>
          <c:showBubbleSize val="0"/>
        </c:dLbls>
        <c:gapWidth val="219"/>
        <c:overlap val="-27"/>
        <c:axId val="383308800"/>
        <c:axId val="383311424"/>
      </c:barChart>
      <c:catAx>
        <c:axId val="38330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11424"/>
        <c:crosses val="autoZero"/>
        <c:auto val="1"/>
        <c:lblAlgn val="ctr"/>
        <c:lblOffset val="100"/>
        <c:noMultiLvlLbl val="0"/>
      </c:catAx>
      <c:valAx>
        <c:axId val="38331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0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68692-2C9E-44BC-989A-593810B7EEC6}"/>
              </a:ext>
            </a:extLst>
          </p:cNvPr>
          <p:cNvSpPr>
            <a:spLocks noGrp="1"/>
          </p:cNvSpPr>
          <p:nvPr>
            <p:ph type="ctrTitle"/>
          </p:nvPr>
        </p:nvSpPr>
        <p:spPr/>
        <p:txBody>
          <a:bodyPr/>
          <a:lstStyle/>
          <a:p>
            <a:r>
              <a:rPr lang="en-US"/>
              <a:t>Reporte Twitter</a:t>
            </a:r>
          </a:p>
        </p:txBody>
      </p:sp>
      <p:sp>
        <p:nvSpPr>
          <p:cNvPr id="3" name="Subtitle 2">
            <a:extLst>
              <a:ext uri="{FF2B5EF4-FFF2-40B4-BE49-F238E27FC236}">
                <a16:creationId xmlns:a16="http://schemas.microsoft.com/office/drawing/2014/main" id="{98C5FE2D-72E9-44B8-A916-083C8FE1CF8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6840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5BC22-98FD-4F7B-A8F5-793893D4C029}"/>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A4AED05A-1F61-4EA5-85BC-0BE6A593F5C3}"/>
              </a:ext>
            </a:extLst>
          </p:cNvPr>
          <p:cNvGraphicFramePr>
            <a:graphicFrameLocks noGrp="1"/>
          </p:cNvGraphicFramePr>
          <p:nvPr>
            <p:ph type="tbl" sz="quarter" idx="13"/>
            <p:extLst>
              <p:ext uri="{D42A27DB-BD31-4B8C-83A1-F6EECF244321}">
                <p14:modId xmlns:p14="http://schemas.microsoft.com/office/powerpoint/2010/main" val="2888218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0342667"/>
                    </a:ext>
                  </a:extLst>
                </a:gridCol>
                <a:gridCol w="493776">
                  <a:extLst>
                    <a:ext uri="{9D8B030D-6E8A-4147-A177-3AD203B41FA5}">
                      <a16:colId xmlns:a16="http://schemas.microsoft.com/office/drawing/2014/main" val="4125684267"/>
                    </a:ext>
                  </a:extLst>
                </a:gridCol>
                <a:gridCol w="493776">
                  <a:extLst>
                    <a:ext uri="{9D8B030D-6E8A-4147-A177-3AD203B41FA5}">
                      <a16:colId xmlns:a16="http://schemas.microsoft.com/office/drawing/2014/main" val="84114647"/>
                    </a:ext>
                  </a:extLst>
                </a:gridCol>
                <a:gridCol w="493776">
                  <a:extLst>
                    <a:ext uri="{9D8B030D-6E8A-4147-A177-3AD203B41FA5}">
                      <a16:colId xmlns:a16="http://schemas.microsoft.com/office/drawing/2014/main" val="4206853074"/>
                    </a:ext>
                  </a:extLst>
                </a:gridCol>
                <a:gridCol w="493776">
                  <a:extLst>
                    <a:ext uri="{9D8B030D-6E8A-4147-A177-3AD203B41FA5}">
                      <a16:colId xmlns:a16="http://schemas.microsoft.com/office/drawing/2014/main" val="2278158295"/>
                    </a:ext>
                  </a:extLst>
                </a:gridCol>
                <a:gridCol w="493776">
                  <a:extLst>
                    <a:ext uri="{9D8B030D-6E8A-4147-A177-3AD203B41FA5}">
                      <a16:colId xmlns:a16="http://schemas.microsoft.com/office/drawing/2014/main" val="3863207241"/>
                    </a:ext>
                  </a:extLst>
                </a:gridCol>
                <a:gridCol w="493776">
                  <a:extLst>
                    <a:ext uri="{9D8B030D-6E8A-4147-A177-3AD203B41FA5}">
                      <a16:colId xmlns:a16="http://schemas.microsoft.com/office/drawing/2014/main" val="1705848504"/>
                    </a:ext>
                  </a:extLst>
                </a:gridCol>
                <a:gridCol w="493776">
                  <a:extLst>
                    <a:ext uri="{9D8B030D-6E8A-4147-A177-3AD203B41FA5}">
                      <a16:colId xmlns:a16="http://schemas.microsoft.com/office/drawing/2014/main" val="2781874536"/>
                    </a:ext>
                  </a:extLst>
                </a:gridCol>
                <a:gridCol w="493776">
                  <a:extLst>
                    <a:ext uri="{9D8B030D-6E8A-4147-A177-3AD203B41FA5}">
                      <a16:colId xmlns:a16="http://schemas.microsoft.com/office/drawing/2014/main" val="3148166199"/>
                    </a:ext>
                  </a:extLst>
                </a:gridCol>
                <a:gridCol w="493776">
                  <a:extLst>
                    <a:ext uri="{9D8B030D-6E8A-4147-A177-3AD203B41FA5}">
                      <a16:colId xmlns:a16="http://schemas.microsoft.com/office/drawing/2014/main" val="1412472875"/>
                    </a:ext>
                  </a:extLst>
                </a:gridCol>
                <a:gridCol w="493776">
                  <a:extLst>
                    <a:ext uri="{9D8B030D-6E8A-4147-A177-3AD203B41FA5}">
                      <a16:colId xmlns:a16="http://schemas.microsoft.com/office/drawing/2014/main" val="1601640698"/>
                    </a:ext>
                  </a:extLst>
                </a:gridCol>
                <a:gridCol w="493776">
                  <a:extLst>
                    <a:ext uri="{9D8B030D-6E8A-4147-A177-3AD203B41FA5}">
                      <a16:colId xmlns:a16="http://schemas.microsoft.com/office/drawing/2014/main" val="2431688088"/>
                    </a:ext>
                  </a:extLst>
                </a:gridCol>
                <a:gridCol w="493776">
                  <a:extLst>
                    <a:ext uri="{9D8B030D-6E8A-4147-A177-3AD203B41FA5}">
                      <a16:colId xmlns:a16="http://schemas.microsoft.com/office/drawing/2014/main" val="825441770"/>
                    </a:ext>
                  </a:extLst>
                </a:gridCol>
                <a:gridCol w="493776">
                  <a:extLst>
                    <a:ext uri="{9D8B030D-6E8A-4147-A177-3AD203B41FA5}">
                      <a16:colId xmlns:a16="http://schemas.microsoft.com/office/drawing/2014/main" val="30153616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06322318"/>
                  </a:ext>
                </a:extLst>
              </a:tr>
              <a:tr h="370840">
                <a:tc>
                  <a:txBody>
                    <a:bodyPr/>
                    <a:lstStyle/>
                    <a:p>
                      <a:r>
                        <a:rPr lang="en-US" sz="1000"/>
                        <a:t>@BHDLeon</a:t>
                      </a:r>
                    </a:p>
                  </a:txBody>
                  <a:tcPr/>
                </a:tc>
                <a:tc>
                  <a:txBody>
                    <a:bodyPr/>
                    <a:lstStyle/>
                    <a:p>
                      <a:r>
                        <a:rPr lang="en-US" sz="1000"/>
                        <a:t>61470</a:t>
                      </a:r>
                    </a:p>
                  </a:txBody>
                  <a:tcPr/>
                </a:tc>
                <a:tc>
                  <a:txBody>
                    <a:bodyPr/>
                    <a:lstStyle/>
                    <a:p>
                      <a:r>
                        <a:rPr lang="en-US" sz="1000"/>
                        <a:t>417</a:t>
                      </a:r>
                    </a:p>
                  </a:txBody>
                  <a:tcPr/>
                </a:tc>
                <a:tc>
                  <a:txBody>
                    <a:bodyPr/>
                    <a:lstStyle/>
                    <a:p>
                      <a:r>
                        <a:rPr lang="en-US" sz="1000"/>
                        <a:t>177</a:t>
                      </a:r>
                    </a:p>
                  </a:txBody>
                  <a:tcPr/>
                </a:tc>
                <a:tc>
                  <a:txBody>
                    <a:bodyPr/>
                    <a:lstStyle/>
                    <a:p>
                      <a:r>
                        <a:rPr lang="en-US" sz="1000"/>
                        <a:t>73</a:t>
                      </a:r>
                    </a:p>
                  </a:txBody>
                  <a:tcPr/>
                </a:tc>
                <a:tc>
                  <a:txBody>
                    <a:bodyPr/>
                    <a:lstStyle/>
                    <a:p>
                      <a:r>
                        <a:rPr lang="en-US" sz="1000"/>
                        <a:t>0</a:t>
                      </a:r>
                    </a:p>
                  </a:txBody>
                  <a:tcPr/>
                </a:tc>
                <a:tc>
                  <a:txBody>
                    <a:bodyPr/>
                    <a:lstStyle/>
                    <a:p>
                      <a:r>
                        <a:rPr lang="en-US" sz="1000"/>
                        <a:t>104</a:t>
                      </a:r>
                    </a:p>
                  </a:txBody>
                  <a:tcPr/>
                </a:tc>
                <a:tc>
                  <a:txBody>
                    <a:bodyPr/>
                    <a:lstStyle/>
                    <a:p>
                      <a:r>
                        <a:rPr lang="en-US" sz="1000"/>
                        <a:t>107</a:t>
                      </a:r>
                    </a:p>
                  </a:txBody>
                  <a:tcPr/>
                </a:tc>
                <a:tc>
                  <a:txBody>
                    <a:bodyPr/>
                    <a:lstStyle/>
                    <a:p>
                      <a:r>
                        <a:rPr lang="en-US" sz="1000"/>
                        <a:t>106</a:t>
                      </a:r>
                    </a:p>
                  </a:txBody>
                  <a:tcPr/>
                </a:tc>
                <a:tc>
                  <a:txBody>
                    <a:bodyPr/>
                    <a:lstStyle/>
                    <a:p>
                      <a:r>
                        <a:rPr lang="en-US" sz="1000"/>
                        <a:t>252</a:t>
                      </a:r>
                    </a:p>
                  </a:txBody>
                  <a:tcPr/>
                </a:tc>
                <a:tc>
                  <a:txBody>
                    <a:bodyPr/>
                    <a:lstStyle/>
                    <a:p>
                      <a:r>
                        <a:rPr lang="en-US" sz="1000"/>
                        <a:t>10</a:t>
                      </a:r>
                    </a:p>
                  </a:txBody>
                  <a:tcPr/>
                </a:tc>
                <a:tc>
                  <a:txBody>
                    <a:bodyPr/>
                    <a:lstStyle/>
                    <a:p>
                      <a:r>
                        <a:rPr lang="en-US" sz="1000"/>
                        <a:t>231</a:t>
                      </a:r>
                    </a:p>
                  </a:txBody>
                  <a:tcPr/>
                </a:tc>
                <a:tc>
                  <a:txBody>
                    <a:bodyPr/>
                    <a:lstStyle/>
                    <a:p>
                      <a:r>
                        <a:rPr lang="en-US" sz="1000"/>
                        <a:t>0.0082%</a:t>
                      </a:r>
                    </a:p>
                  </a:txBody>
                  <a:tcPr/>
                </a:tc>
                <a:tc>
                  <a:txBody>
                    <a:bodyPr/>
                    <a:lstStyle/>
                    <a:p>
                      <a:r>
                        <a:rPr lang="en-US" sz="1000"/>
                        <a:t>85.7%</a:t>
                      </a:r>
                    </a:p>
                  </a:txBody>
                  <a:tcPr/>
                </a:tc>
                <a:extLst>
                  <a:ext uri="{0D108BD9-81ED-4DB2-BD59-A6C34878D82A}">
                    <a16:rowId xmlns:a16="http://schemas.microsoft.com/office/drawing/2014/main" val="1955626731"/>
                  </a:ext>
                </a:extLst>
              </a:tr>
            </a:tbl>
          </a:graphicData>
        </a:graphic>
      </p:graphicFrame>
      <p:sp>
        <p:nvSpPr>
          <p:cNvPr id="4" name="Text Placeholder 3">
            <a:extLst>
              <a:ext uri="{FF2B5EF4-FFF2-40B4-BE49-F238E27FC236}">
                <a16:creationId xmlns:a16="http://schemas.microsoft.com/office/drawing/2014/main" id="{7C3B9C19-EB7B-44E4-B558-71BA639D2BD5}"/>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351889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6EF45-9078-4E69-9F27-94ED55DEFCD5}"/>
              </a:ext>
            </a:extLst>
          </p:cNvPr>
          <p:cNvSpPr>
            <a:spLocks noGrp="1"/>
          </p:cNvSpPr>
          <p:nvPr>
            <p:ph type="title"/>
          </p:nvPr>
        </p:nvSpPr>
        <p:spPr/>
        <p:txBody>
          <a:bodyPr/>
          <a:lstStyle/>
          <a:p>
            <a:r>
              <a:rPr lang="en-US"/>
              <a:t>Twitter Key Metrics Radar</a:t>
            </a:r>
          </a:p>
        </p:txBody>
      </p:sp>
      <p:graphicFrame>
        <p:nvGraphicFramePr>
          <p:cNvPr id="6" name="Chart Placeholder 5">
            <a:extLst>
              <a:ext uri="{FF2B5EF4-FFF2-40B4-BE49-F238E27FC236}">
                <a16:creationId xmlns:a16="http://schemas.microsoft.com/office/drawing/2014/main" id="{14EEBAAC-F1D8-46A6-9E73-4F58C0CBB508}"/>
              </a:ext>
            </a:extLst>
          </p:cNvPr>
          <p:cNvGraphicFramePr>
            <a:graphicFrameLocks noGrp="1"/>
          </p:cNvGraphicFramePr>
          <p:nvPr>
            <p:ph type="chart" sz="quarter" idx="13"/>
            <p:extLst>
              <p:ext uri="{D42A27DB-BD31-4B8C-83A1-F6EECF244321}">
                <p14:modId xmlns:p14="http://schemas.microsoft.com/office/powerpoint/2010/main" val="1690856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2FF447-38E4-4135-96C8-59052D7CB392}"/>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E5DF202C-9B8E-4CA5-A2B6-66BC66819C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343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24301-956F-4672-82BC-B332600E7959}"/>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16B5733D-29C1-4DBB-B2ED-4C5746AAC678}"/>
              </a:ext>
            </a:extLst>
          </p:cNvPr>
          <p:cNvGraphicFramePr>
            <a:graphicFrameLocks noGrp="1"/>
          </p:cNvGraphicFramePr>
          <p:nvPr>
            <p:ph type="chart" sz="quarter" idx="13"/>
            <p:extLst>
              <p:ext uri="{D42A27DB-BD31-4B8C-83A1-F6EECF244321}">
                <p14:modId xmlns:p14="http://schemas.microsoft.com/office/powerpoint/2010/main" val="3504450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6F4063-E068-4B5A-A64B-BF3788958501}"/>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F19C3809-ACB6-4316-A074-65B206901B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8293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11653-7B0D-4B74-8B34-220CF39406C9}"/>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927EEF68-D239-44E3-B803-AB61E66F3D8F}"/>
              </a:ext>
            </a:extLst>
          </p:cNvPr>
          <p:cNvGraphicFramePr>
            <a:graphicFrameLocks noGrp="1"/>
          </p:cNvGraphicFramePr>
          <p:nvPr>
            <p:ph type="chart" sz="quarter" idx="13"/>
            <p:extLst>
              <p:ext uri="{D42A27DB-BD31-4B8C-83A1-F6EECF244321}">
                <p14:modId xmlns:p14="http://schemas.microsoft.com/office/powerpoint/2010/main" val="2849582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9D916B-5B93-4D5F-AB16-2C5C59D50378}"/>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77C03396-2529-42EC-BBE9-8C1985529A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3294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07C8C-8AE5-41CD-895E-8274FCBF3150}"/>
              </a:ext>
            </a:extLst>
          </p:cNvPr>
          <p:cNvSpPr>
            <a:spLocks noGrp="1"/>
          </p:cNvSpPr>
          <p:nvPr>
            <p:ph type="title"/>
          </p:nvPr>
        </p:nvSpPr>
        <p:spPr/>
        <p:txBody>
          <a:bodyPr/>
          <a:lstStyle/>
          <a:p>
            <a:r>
              <a:rPr lang="en-US"/>
              <a:t>Twitter Followers Change Per Weekday</a:t>
            </a:r>
          </a:p>
        </p:txBody>
      </p:sp>
      <p:graphicFrame>
        <p:nvGraphicFramePr>
          <p:cNvPr id="6" name="Chart Placeholder 5">
            <a:extLst>
              <a:ext uri="{FF2B5EF4-FFF2-40B4-BE49-F238E27FC236}">
                <a16:creationId xmlns:a16="http://schemas.microsoft.com/office/drawing/2014/main" id="{3387CE44-9923-46CF-ABB3-A4D71EE4F772}"/>
              </a:ext>
            </a:extLst>
          </p:cNvPr>
          <p:cNvGraphicFramePr>
            <a:graphicFrameLocks noGrp="1"/>
          </p:cNvGraphicFramePr>
          <p:nvPr>
            <p:ph type="chart" sz="quarter" idx="13"/>
            <p:extLst>
              <p:ext uri="{D42A27DB-BD31-4B8C-83A1-F6EECF244321}">
                <p14:modId xmlns:p14="http://schemas.microsoft.com/office/powerpoint/2010/main" val="222939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B2B8A7-25B0-4AAE-AEED-265F8D4CC2DF}"/>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60520CF2-AF44-46E5-9910-43C223B7F3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8119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254D6-E701-4488-8B25-409F228F1903}"/>
              </a:ext>
            </a:extLst>
          </p:cNvPr>
          <p:cNvSpPr>
            <a:spLocks noGrp="1"/>
          </p:cNvSpPr>
          <p:nvPr>
            <p:ph type="title"/>
          </p:nvPr>
        </p:nvSpPr>
        <p:spPr/>
        <p:txBody>
          <a:bodyPr/>
          <a:lstStyle/>
          <a:p>
            <a:r>
              <a:rPr lang="en-US"/>
              <a:t>Twitter Own Tweets</a:t>
            </a:r>
          </a:p>
        </p:txBody>
      </p:sp>
      <p:graphicFrame>
        <p:nvGraphicFramePr>
          <p:cNvPr id="6" name="Chart Placeholder 5">
            <a:extLst>
              <a:ext uri="{FF2B5EF4-FFF2-40B4-BE49-F238E27FC236}">
                <a16:creationId xmlns:a16="http://schemas.microsoft.com/office/drawing/2014/main" id="{C8DD3AA6-D187-44A4-91BA-8F7530A32E99}"/>
              </a:ext>
            </a:extLst>
          </p:cNvPr>
          <p:cNvGraphicFramePr>
            <a:graphicFrameLocks noGrp="1"/>
          </p:cNvGraphicFramePr>
          <p:nvPr>
            <p:ph type="chart" sz="quarter" idx="13"/>
            <p:extLst>
              <p:ext uri="{D42A27DB-BD31-4B8C-83A1-F6EECF244321}">
                <p14:modId xmlns:p14="http://schemas.microsoft.com/office/powerpoint/2010/main" val="3509467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C2A041-5810-4B04-B780-9C3C19E074E3}"/>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0EEFCD56-C1C8-4D5A-8804-0B15333B17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485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F6DD3-A2F7-49FC-A0D4-9AECED74F19D}"/>
              </a:ext>
            </a:extLst>
          </p:cNvPr>
          <p:cNvSpPr>
            <a:spLocks noGrp="1"/>
          </p:cNvSpPr>
          <p:nvPr>
            <p:ph type="title"/>
          </p:nvPr>
        </p:nvSpPr>
        <p:spPr/>
        <p:txBody>
          <a:bodyPr/>
          <a:lstStyle/>
          <a:p>
            <a:r>
              <a:rPr lang="en-US"/>
              <a:t>Twitter Tweet Type Distribution</a:t>
            </a:r>
          </a:p>
        </p:txBody>
      </p:sp>
      <p:graphicFrame>
        <p:nvGraphicFramePr>
          <p:cNvPr id="6" name="Chart Placeholder 5">
            <a:extLst>
              <a:ext uri="{FF2B5EF4-FFF2-40B4-BE49-F238E27FC236}">
                <a16:creationId xmlns:a16="http://schemas.microsoft.com/office/drawing/2014/main" id="{9E582844-451E-411D-8D23-EC95B0E18BEC}"/>
              </a:ext>
            </a:extLst>
          </p:cNvPr>
          <p:cNvGraphicFramePr>
            <a:graphicFrameLocks noGrp="1"/>
          </p:cNvGraphicFramePr>
          <p:nvPr>
            <p:ph type="chart" sz="quarter" idx="13"/>
            <p:extLst>
              <p:ext uri="{D42A27DB-BD31-4B8C-83A1-F6EECF244321}">
                <p14:modId xmlns:p14="http://schemas.microsoft.com/office/powerpoint/2010/main" val="2545054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82353A-937C-4A78-8EC4-1581DE897AC2}"/>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D5A38C70-05AC-44B9-8589-383E226915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143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9392E-919C-4CC9-9BD0-2CBD0C4C0901}"/>
              </a:ext>
            </a:extLst>
          </p:cNvPr>
          <p:cNvSpPr>
            <a:spLocks noGrp="1"/>
          </p:cNvSpPr>
          <p:nvPr>
            <p:ph type="title"/>
          </p:nvPr>
        </p:nvSpPr>
        <p:spPr/>
        <p:txBody>
          <a:bodyPr/>
          <a:lstStyle/>
          <a:p>
            <a:r>
              <a:rPr lang="en-US"/>
              <a:t>Twitter Own Tweets By Weekday</a:t>
            </a:r>
          </a:p>
        </p:txBody>
      </p:sp>
      <p:graphicFrame>
        <p:nvGraphicFramePr>
          <p:cNvPr id="6" name="Chart Placeholder 5">
            <a:extLst>
              <a:ext uri="{FF2B5EF4-FFF2-40B4-BE49-F238E27FC236}">
                <a16:creationId xmlns:a16="http://schemas.microsoft.com/office/drawing/2014/main" id="{2FEFBD89-5633-4D97-8414-71B4C8EF8406}"/>
              </a:ext>
            </a:extLst>
          </p:cNvPr>
          <p:cNvGraphicFramePr>
            <a:graphicFrameLocks noGrp="1"/>
          </p:cNvGraphicFramePr>
          <p:nvPr>
            <p:ph type="chart" sz="quarter" idx="13"/>
            <p:extLst>
              <p:ext uri="{D42A27DB-BD31-4B8C-83A1-F6EECF244321}">
                <p14:modId xmlns:p14="http://schemas.microsoft.com/office/powerpoint/2010/main" val="1177797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294050-97C8-457D-B3DB-5B3E280B1230}"/>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E83CDBB2-63AE-4E00-BBEE-4B212D9A15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5440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6B954-928B-4F7B-AE29-2D8F0439ABD3}"/>
              </a:ext>
            </a:extLst>
          </p:cNvPr>
          <p:cNvSpPr>
            <a:spLocks noGrp="1"/>
          </p:cNvSpPr>
          <p:nvPr>
            <p:ph type="title"/>
          </p:nvPr>
        </p:nvSpPr>
        <p:spPr/>
        <p:txBody>
          <a:bodyPr/>
          <a:lstStyle/>
          <a:p>
            <a:r>
              <a:rPr lang="en-US"/>
              <a:t>Twitter Interaction Rate By Weekday</a:t>
            </a:r>
          </a:p>
        </p:txBody>
      </p:sp>
      <p:graphicFrame>
        <p:nvGraphicFramePr>
          <p:cNvPr id="6" name="Chart Placeholder 5">
            <a:extLst>
              <a:ext uri="{FF2B5EF4-FFF2-40B4-BE49-F238E27FC236}">
                <a16:creationId xmlns:a16="http://schemas.microsoft.com/office/drawing/2014/main" id="{5BE687E3-5C95-4763-A1C3-4EC7DFEA6C29}"/>
              </a:ext>
            </a:extLst>
          </p:cNvPr>
          <p:cNvGraphicFramePr>
            <a:graphicFrameLocks noGrp="1"/>
          </p:cNvGraphicFramePr>
          <p:nvPr>
            <p:ph type="chart" sz="quarter" idx="13"/>
            <p:extLst>
              <p:ext uri="{D42A27DB-BD31-4B8C-83A1-F6EECF244321}">
                <p14:modId xmlns:p14="http://schemas.microsoft.com/office/powerpoint/2010/main" val="2490650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EC390A-9852-4ED8-9CA4-91EE44BA6103}"/>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3D0EB199-667A-4AEA-B3C1-C04C436D2A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1581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F4C9F-BBCC-4E7C-8CD6-3C3A2383BC5D}"/>
              </a:ext>
            </a:extLst>
          </p:cNvPr>
          <p:cNvSpPr>
            <a:spLocks noGrp="1"/>
          </p:cNvSpPr>
          <p:nvPr>
            <p:ph type="title"/>
          </p:nvPr>
        </p:nvSpPr>
        <p:spPr/>
        <p:txBody>
          <a:bodyPr/>
          <a:lstStyle/>
          <a:p>
            <a:r>
              <a:rPr lang="en-US"/>
              <a:t>Twitter Own Tweets By Hour</a:t>
            </a:r>
          </a:p>
        </p:txBody>
      </p:sp>
      <p:graphicFrame>
        <p:nvGraphicFramePr>
          <p:cNvPr id="6" name="Chart Placeholder 5">
            <a:extLst>
              <a:ext uri="{FF2B5EF4-FFF2-40B4-BE49-F238E27FC236}">
                <a16:creationId xmlns:a16="http://schemas.microsoft.com/office/drawing/2014/main" id="{59C4CD41-40A4-48B6-8681-51D9252240AF}"/>
              </a:ext>
            </a:extLst>
          </p:cNvPr>
          <p:cNvGraphicFramePr>
            <a:graphicFrameLocks noGrp="1"/>
          </p:cNvGraphicFramePr>
          <p:nvPr>
            <p:ph type="chart" sz="quarter" idx="13"/>
            <p:extLst>
              <p:ext uri="{D42A27DB-BD31-4B8C-83A1-F6EECF244321}">
                <p14:modId xmlns:p14="http://schemas.microsoft.com/office/powerpoint/2010/main" val="2091342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B95EF8-C7EA-4518-87FF-00C11FAC219A}"/>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8D14BA2F-594A-4F4D-AAF8-76F3950B93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6797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3559D-567B-4334-A29B-7CCA2000F71E}"/>
              </a:ext>
            </a:extLst>
          </p:cNvPr>
          <p:cNvSpPr>
            <a:spLocks noGrp="1"/>
          </p:cNvSpPr>
          <p:nvPr>
            <p:ph type="title"/>
          </p:nvPr>
        </p:nvSpPr>
        <p:spPr/>
        <p:txBody>
          <a:bodyPr/>
          <a:lstStyle/>
          <a:p>
            <a:r>
              <a:rPr lang="en-US"/>
              <a:t>Twitter Interaction Rate By Hour</a:t>
            </a:r>
          </a:p>
        </p:txBody>
      </p:sp>
      <p:graphicFrame>
        <p:nvGraphicFramePr>
          <p:cNvPr id="6" name="Chart Placeholder 5">
            <a:extLst>
              <a:ext uri="{FF2B5EF4-FFF2-40B4-BE49-F238E27FC236}">
                <a16:creationId xmlns:a16="http://schemas.microsoft.com/office/drawing/2014/main" id="{F70087B0-FB5A-4DE2-8980-FF99D4607B23}"/>
              </a:ext>
            </a:extLst>
          </p:cNvPr>
          <p:cNvGraphicFramePr>
            <a:graphicFrameLocks noGrp="1"/>
          </p:cNvGraphicFramePr>
          <p:nvPr>
            <p:ph type="chart" sz="quarter" idx="13"/>
            <p:extLst>
              <p:ext uri="{D42A27DB-BD31-4B8C-83A1-F6EECF244321}">
                <p14:modId xmlns:p14="http://schemas.microsoft.com/office/powerpoint/2010/main" val="799297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649D9C-E875-418A-B6D6-96B5B91D457C}"/>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83B9AAC5-AB86-4B2A-8BA9-E66497C48C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4311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3EDE0-8665-4488-AD91-CE865BD308BD}"/>
              </a:ext>
            </a:extLst>
          </p:cNvPr>
          <p:cNvSpPr>
            <a:spLocks noGrp="1"/>
          </p:cNvSpPr>
          <p:nvPr>
            <p:ph type="title"/>
          </p:nvPr>
        </p:nvSpPr>
        <p:spPr/>
        <p:txBody>
          <a:bodyPr/>
          <a:lstStyle/>
          <a:p>
            <a:r>
              <a:rPr lang="en-US"/>
              <a:t>Twitter Own and Retweeted Tweets Table - 1 of 6</a:t>
            </a:r>
          </a:p>
        </p:txBody>
      </p:sp>
      <p:graphicFrame>
        <p:nvGraphicFramePr>
          <p:cNvPr id="5" name="Table Placeholder 4">
            <a:extLst>
              <a:ext uri="{FF2B5EF4-FFF2-40B4-BE49-F238E27FC236}">
                <a16:creationId xmlns:a16="http://schemas.microsoft.com/office/drawing/2014/main" id="{4AAEBB4B-E11A-4C3F-A191-1CCEAE45EEF2}"/>
              </a:ext>
            </a:extLst>
          </p:cNvPr>
          <p:cNvGraphicFramePr>
            <a:graphicFrameLocks noGrp="1"/>
          </p:cNvGraphicFramePr>
          <p:nvPr>
            <p:ph type="tbl" sz="quarter" idx="13"/>
            <p:extLst>
              <p:ext uri="{D42A27DB-BD31-4B8C-83A1-F6EECF244321}">
                <p14:modId xmlns:p14="http://schemas.microsoft.com/office/powerpoint/2010/main" val="268069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26095992"/>
                    </a:ext>
                  </a:extLst>
                </a:gridCol>
                <a:gridCol w="822960">
                  <a:extLst>
                    <a:ext uri="{9D8B030D-6E8A-4147-A177-3AD203B41FA5}">
                      <a16:colId xmlns:a16="http://schemas.microsoft.com/office/drawing/2014/main" val="1054892322"/>
                    </a:ext>
                  </a:extLst>
                </a:gridCol>
                <a:gridCol w="822960">
                  <a:extLst>
                    <a:ext uri="{9D8B030D-6E8A-4147-A177-3AD203B41FA5}">
                      <a16:colId xmlns:a16="http://schemas.microsoft.com/office/drawing/2014/main" val="3974225032"/>
                    </a:ext>
                  </a:extLst>
                </a:gridCol>
                <a:gridCol w="822960">
                  <a:extLst>
                    <a:ext uri="{9D8B030D-6E8A-4147-A177-3AD203B41FA5}">
                      <a16:colId xmlns:a16="http://schemas.microsoft.com/office/drawing/2014/main" val="3142103644"/>
                    </a:ext>
                  </a:extLst>
                </a:gridCol>
                <a:gridCol w="822960">
                  <a:extLst>
                    <a:ext uri="{9D8B030D-6E8A-4147-A177-3AD203B41FA5}">
                      <a16:colId xmlns:a16="http://schemas.microsoft.com/office/drawing/2014/main" val="92648884"/>
                    </a:ext>
                  </a:extLst>
                </a:gridCol>
                <a:gridCol w="822960">
                  <a:extLst>
                    <a:ext uri="{9D8B030D-6E8A-4147-A177-3AD203B41FA5}">
                      <a16:colId xmlns:a16="http://schemas.microsoft.com/office/drawing/2014/main" val="1593436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89376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- 2017-12-11 17:26:44</a:t>
                      </a:r>
                      <a:r>
                        <a:rPr kumimoji="0" lang="es-ES" sz="1000" b="0" i="0" u="none" strike="noStrike" kern="1200" cap="none" spc="0" normalizeH="0" baseline="0" noProof="0">
                          <a:ln>
                            <a:noFill/>
                          </a:ln>
                          <a:solidFill>
                            <a:prstClr val="black"/>
                          </a:solidFill>
                          <a:effectLst/>
                          <a:uLnTx/>
                          <a:uFillTx/>
                          <a:latin typeface="+mn-lt"/>
                          <a:ea typeface="+mn-ea"/>
                          <a:cs typeface="+mn-cs"/>
                        </a:rPr>
                        <a:t>
La nueva ley 155-17 de Lavado de Activos demanda un mayor conocimiento de nuestros clientes, y nos exige a cumplir con la obligación de prevenir y evitar las transacciones que tengan la intención de lavar activos o incumplir con las obligaciones tributarias.   
#BHDLeonNegocios https://t.co/pcC9KqGEGX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0.0573%</a:t>
                      </a:r>
                    </a:p>
                  </a:txBody>
                  <a:tcPr/>
                </a:tc>
                <a:extLst>
                  <a:ext uri="{0D108BD9-81ED-4DB2-BD59-A6C34878D82A}">
                    <a16:rowId xmlns:a16="http://schemas.microsoft.com/office/drawing/2014/main" val="235773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- 2017-12-08 23:08:24</a:t>
                      </a:r>
                      <a:r>
                        <a:rPr kumimoji="0" lang="es-ES" sz="1000" b="0" i="0" u="none" strike="noStrike" kern="1200" cap="none" spc="0" normalizeH="0" baseline="0" noProof="0">
                          <a:ln>
                            <a:noFill/>
                          </a:ln>
                          <a:solidFill>
                            <a:prstClr val="black"/>
                          </a:solidFill>
                          <a:effectLst/>
                          <a:uLnTx/>
                          <a:uFillTx/>
                          <a:latin typeface="+mn-lt"/>
                          <a:ea typeface="+mn-ea"/>
                          <a:cs typeface="+mn-cs"/>
                        </a:rPr>
                        <a:t>
16 días de activismo contra la violencia de género.  #MujerSinViolencia https://t.co/DUUOgJnatQ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0.0508%</a:t>
                      </a:r>
                    </a:p>
                  </a:txBody>
                  <a:tcPr/>
                </a:tc>
                <a:extLst>
                  <a:ext uri="{0D108BD9-81ED-4DB2-BD59-A6C34878D82A}">
                    <a16:rowId xmlns:a16="http://schemas.microsoft.com/office/drawing/2014/main" val="109231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- 2017-12-14 12:12:01</a:t>
                      </a:r>
                      <a:r>
                        <a:rPr kumimoji="0" lang="es-ES" sz="1000" b="0" i="0" u="none" strike="noStrike" kern="1200" cap="none" spc="0" normalizeH="0" baseline="0" noProof="0">
                          <a:ln>
                            <a:noFill/>
                          </a:ln>
                          <a:solidFill>
                            <a:prstClr val="black"/>
                          </a:solidFill>
                          <a:effectLst/>
                          <a:uLnTx/>
                          <a:uFillTx/>
                          <a:latin typeface="+mn-lt"/>
                          <a:ea typeface="+mn-ea"/>
                          <a:cs typeface="+mn-cs"/>
                        </a:rPr>
                        <a:t>
“Hay un país en el mundo”, el documental dirigido por José Pintor @pinkypintor con el apoyo del Banco BHD León, desde hoy en salas de cine de Sambil, Blue Mall, Ágora Mall, Bella Vista, Fine Art y Downtown. @caribbeancinemasrd #HayUnPaísEnElMundo @hayunpaisenelmundo @dgcine https://t.co/QINY301P1x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0.0311%</a:t>
                      </a:r>
                    </a:p>
                  </a:txBody>
                  <a:tcPr/>
                </a:tc>
                <a:extLst>
                  <a:ext uri="{0D108BD9-81ED-4DB2-BD59-A6C34878D82A}">
                    <a16:rowId xmlns:a16="http://schemas.microsoft.com/office/drawing/2014/main" val="3426481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- 2017-12-17 12:40:09</a:t>
                      </a:r>
                      <a:r>
                        <a:rPr kumimoji="0" lang="es-ES" sz="1000" b="0" i="0" u="none" strike="noStrike" kern="1200" cap="none" spc="0" normalizeH="0" baseline="0" noProof="0">
                          <a:ln>
                            <a:noFill/>
                          </a:ln>
                          <a:solidFill>
                            <a:prstClr val="black"/>
                          </a:solidFill>
                          <a:effectLst/>
                          <a:uLnTx/>
                          <a:uFillTx/>
                          <a:latin typeface="+mn-lt"/>
                          <a:ea typeface="+mn-ea"/>
                          <a:cs typeface="+mn-cs"/>
                        </a:rPr>
                        <a:t>
Si eres de nacionalidad dominicana, puedes presumir de serlo. “Hay un país en el mundo”. Desde el 14 de diciembre de 2017 en salas de cine de Downtown Center y Novocentro, disfruta diferentes aspectos de nuestra dominicanidad #HayUnPaísEnElMundo @hayunpaisenelmundo https://t.co/tat6JtYBMl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a:t>
                      </a:r>
                    </a:p>
                  </a:txBody>
                  <a:tcPr/>
                </a:tc>
                <a:extLst>
                  <a:ext uri="{0D108BD9-81ED-4DB2-BD59-A6C34878D82A}">
                    <a16:rowId xmlns:a16="http://schemas.microsoft.com/office/drawing/2014/main" val="1761726655"/>
                  </a:ext>
                </a:extLst>
              </a:tr>
            </a:tbl>
          </a:graphicData>
        </a:graphic>
      </p:graphicFrame>
      <p:sp>
        <p:nvSpPr>
          <p:cNvPr id="4" name="Text Placeholder 3">
            <a:extLst>
              <a:ext uri="{FF2B5EF4-FFF2-40B4-BE49-F238E27FC236}">
                <a16:creationId xmlns:a16="http://schemas.microsoft.com/office/drawing/2014/main" id="{3D8A1C30-1533-44C4-9D58-F93607F4E3D4}"/>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688549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3A74B-AFA8-468C-BF58-D1740264F303}"/>
              </a:ext>
            </a:extLst>
          </p:cNvPr>
          <p:cNvSpPr>
            <a:spLocks noGrp="1"/>
          </p:cNvSpPr>
          <p:nvPr>
            <p:ph type="title"/>
          </p:nvPr>
        </p:nvSpPr>
        <p:spPr/>
        <p:txBody>
          <a:bodyPr/>
          <a:lstStyle/>
          <a:p>
            <a:r>
              <a:rPr lang="en-US"/>
              <a:t>Twitter Own and Retweeted Tweets Table - 2 of 6</a:t>
            </a:r>
          </a:p>
        </p:txBody>
      </p:sp>
      <p:graphicFrame>
        <p:nvGraphicFramePr>
          <p:cNvPr id="5" name="Table Placeholder 4">
            <a:extLst>
              <a:ext uri="{FF2B5EF4-FFF2-40B4-BE49-F238E27FC236}">
                <a16:creationId xmlns:a16="http://schemas.microsoft.com/office/drawing/2014/main" id="{A4B248FF-F556-4DD3-BD1C-88D2661373FB}"/>
              </a:ext>
            </a:extLst>
          </p:cNvPr>
          <p:cNvGraphicFramePr>
            <a:graphicFrameLocks noGrp="1"/>
          </p:cNvGraphicFramePr>
          <p:nvPr>
            <p:ph type="tbl" sz="quarter" idx="13"/>
            <p:extLst>
              <p:ext uri="{D42A27DB-BD31-4B8C-83A1-F6EECF244321}">
                <p14:modId xmlns:p14="http://schemas.microsoft.com/office/powerpoint/2010/main" val="417307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67200511"/>
                    </a:ext>
                  </a:extLst>
                </a:gridCol>
                <a:gridCol w="822960">
                  <a:extLst>
                    <a:ext uri="{9D8B030D-6E8A-4147-A177-3AD203B41FA5}">
                      <a16:colId xmlns:a16="http://schemas.microsoft.com/office/drawing/2014/main" val="3385396697"/>
                    </a:ext>
                  </a:extLst>
                </a:gridCol>
                <a:gridCol w="822960">
                  <a:extLst>
                    <a:ext uri="{9D8B030D-6E8A-4147-A177-3AD203B41FA5}">
                      <a16:colId xmlns:a16="http://schemas.microsoft.com/office/drawing/2014/main" val="2529489163"/>
                    </a:ext>
                  </a:extLst>
                </a:gridCol>
                <a:gridCol w="822960">
                  <a:extLst>
                    <a:ext uri="{9D8B030D-6E8A-4147-A177-3AD203B41FA5}">
                      <a16:colId xmlns:a16="http://schemas.microsoft.com/office/drawing/2014/main" val="2173204822"/>
                    </a:ext>
                  </a:extLst>
                </a:gridCol>
                <a:gridCol w="822960">
                  <a:extLst>
                    <a:ext uri="{9D8B030D-6E8A-4147-A177-3AD203B41FA5}">
                      <a16:colId xmlns:a16="http://schemas.microsoft.com/office/drawing/2014/main" val="157819149"/>
                    </a:ext>
                  </a:extLst>
                </a:gridCol>
                <a:gridCol w="822960">
                  <a:extLst>
                    <a:ext uri="{9D8B030D-6E8A-4147-A177-3AD203B41FA5}">
                      <a16:colId xmlns:a16="http://schemas.microsoft.com/office/drawing/2014/main" val="584408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80238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- 2017-12-27 19:35:23</a:t>
                      </a:r>
                      <a:r>
                        <a:rPr kumimoji="0" lang="es-ES" sz="1000" b="0" i="0" u="none" strike="noStrike" kern="1200" cap="none" spc="0" normalizeH="0" baseline="0" noProof="0">
                          <a:ln>
                            <a:noFill/>
                          </a:ln>
                          <a:solidFill>
                            <a:prstClr val="black"/>
                          </a:solidFill>
                          <a:effectLst/>
                          <a:uLnTx/>
                          <a:uFillTx/>
                          <a:latin typeface="+mn-lt"/>
                          <a:ea typeface="+mn-ea"/>
                          <a:cs typeface="+mn-cs"/>
                        </a:rPr>
                        <a:t>
Ministerio de la Mujer y PNUD nos otorgaron la primera certificación en el país de “Igualando RD”, primer sello categoría “Oro” de República Dominicana, tras validar nuestras prácticas internas de igualdad y equidad de género #MujerMujer #BHDLeón #MejoraTuMundo https://t.co/dAdjk2YNS1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a:t>
                      </a:r>
                    </a:p>
                  </a:txBody>
                  <a:tcPr/>
                </a:tc>
                <a:extLst>
                  <a:ext uri="{0D108BD9-81ED-4DB2-BD59-A6C34878D82A}">
                    <a16:rowId xmlns:a16="http://schemas.microsoft.com/office/drawing/2014/main" val="23534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- 2018-01-04 12:00:09</a:t>
                      </a:r>
                      <a:r>
                        <a:rPr kumimoji="0" lang="es-ES" sz="1000" b="0" i="0" u="none" strike="noStrike" kern="1200" cap="none" spc="0" normalizeH="0" baseline="0" noProof="0">
                          <a:ln>
                            <a:noFill/>
                          </a:ln>
                          <a:solidFill>
                            <a:prstClr val="black"/>
                          </a:solidFill>
                          <a:effectLst/>
                          <a:uLnTx/>
                          <a:uFillTx/>
                          <a:latin typeface="+mn-lt"/>
                          <a:ea typeface="+mn-ea"/>
                          <a:cs typeface="+mn-cs"/>
                        </a:rPr>
                        <a:t>
Auxíliate del apoyo que ofrecen los servicios estatales para orientar y guiar el establecimiento de tu empresa cuando estés desarrollando tu proyecto de emprendimiento. #BHDLeonNegocios https://t.co/aFFl4tZL5q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a:t>
                      </a:r>
                    </a:p>
                  </a:txBody>
                  <a:tcPr/>
                </a:tc>
                <a:extLst>
                  <a:ext uri="{0D108BD9-81ED-4DB2-BD59-A6C34878D82A}">
                    <a16:rowId xmlns:a16="http://schemas.microsoft.com/office/drawing/2014/main" val="1821959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- 2017-12-28 13:45:04</a:t>
                      </a:r>
                      <a:r>
                        <a:rPr kumimoji="0" lang="es-ES" sz="1000" b="0" i="0" u="none" strike="noStrike" kern="1200" cap="none" spc="0" normalizeH="0" baseline="0" noProof="0">
                          <a:ln>
                            <a:noFill/>
                          </a:ln>
                          <a:solidFill>
                            <a:prstClr val="black"/>
                          </a:solidFill>
                          <a:effectLst/>
                          <a:uLnTx/>
                          <a:uFillTx/>
                          <a:latin typeface="+mn-lt"/>
                          <a:ea typeface="+mn-ea"/>
                          <a:cs typeface="+mn-cs"/>
                        </a:rPr>
                        <a:t>
Firmamos una alianza con @Banfondesa para fortalecer el mercado de remesas del país. El acuerdo entre ambas entidades financieras facilitará
la distribución de remesas en comunidades rurales de la zona Norte. #BHDLeón #MejoraTuMundo https://t.co/iBd7s6Fl5a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a:t>
                      </a:r>
                    </a:p>
                  </a:txBody>
                  <a:tcPr/>
                </a:tc>
                <a:extLst>
                  <a:ext uri="{0D108BD9-81ED-4DB2-BD59-A6C34878D82A}">
                    <a16:rowId xmlns:a16="http://schemas.microsoft.com/office/drawing/2014/main" val="2696494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- 2017-12-14 11:00:09</a:t>
                      </a:r>
                      <a:r>
                        <a:rPr kumimoji="0" lang="es-ES" sz="1000" b="0" i="0" u="none" strike="noStrike" kern="1200" cap="none" spc="0" normalizeH="0" baseline="0" noProof="0">
                          <a:ln>
                            <a:noFill/>
                          </a:ln>
                          <a:solidFill>
                            <a:prstClr val="black"/>
                          </a:solidFill>
                          <a:effectLst/>
                          <a:uLnTx/>
                          <a:uFillTx/>
                          <a:latin typeface="+mn-lt"/>
                          <a:ea typeface="+mn-ea"/>
                          <a:cs typeface="+mn-cs"/>
                        </a:rPr>
                        <a:t>
La puntualidad en el cumplimiento de las obligaciones de pagos frente a proveedores, clientes y relacionados comerciales corresponde a una acción que fortalece nuestra reputación empresarial. #BHDLeonNegocios https://t.co/bp8pFbKtgj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a:t>
                      </a:r>
                    </a:p>
                  </a:txBody>
                  <a:tcPr/>
                </a:tc>
                <a:extLst>
                  <a:ext uri="{0D108BD9-81ED-4DB2-BD59-A6C34878D82A}">
                    <a16:rowId xmlns:a16="http://schemas.microsoft.com/office/drawing/2014/main" val="2136890531"/>
                  </a:ext>
                </a:extLst>
              </a:tr>
            </a:tbl>
          </a:graphicData>
        </a:graphic>
      </p:graphicFrame>
      <p:sp>
        <p:nvSpPr>
          <p:cNvPr id="4" name="Text Placeholder 3">
            <a:extLst>
              <a:ext uri="{FF2B5EF4-FFF2-40B4-BE49-F238E27FC236}">
                <a16:creationId xmlns:a16="http://schemas.microsoft.com/office/drawing/2014/main" id="{4E414A4E-D527-4598-8847-9BCD567C68E0}"/>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003062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78C03-FB52-4AFB-8982-C5621770E001}"/>
              </a:ext>
            </a:extLst>
          </p:cNvPr>
          <p:cNvSpPr>
            <a:spLocks noGrp="1"/>
          </p:cNvSpPr>
          <p:nvPr>
            <p:ph type="title"/>
          </p:nvPr>
        </p:nvSpPr>
        <p:spPr/>
        <p:txBody>
          <a:bodyPr/>
          <a:lstStyle/>
          <a:p>
            <a:r>
              <a:rPr lang="en-US"/>
              <a:t>Twitter Own and Retweeted Tweets Table - 3 of 6</a:t>
            </a:r>
          </a:p>
        </p:txBody>
      </p:sp>
      <p:graphicFrame>
        <p:nvGraphicFramePr>
          <p:cNvPr id="5" name="Table Placeholder 4">
            <a:extLst>
              <a:ext uri="{FF2B5EF4-FFF2-40B4-BE49-F238E27FC236}">
                <a16:creationId xmlns:a16="http://schemas.microsoft.com/office/drawing/2014/main" id="{C166D5E6-94C5-47D7-B613-52EEB09B4E8A}"/>
              </a:ext>
            </a:extLst>
          </p:cNvPr>
          <p:cNvGraphicFramePr>
            <a:graphicFrameLocks noGrp="1"/>
          </p:cNvGraphicFramePr>
          <p:nvPr>
            <p:ph type="tbl" sz="quarter" idx="13"/>
            <p:extLst>
              <p:ext uri="{D42A27DB-BD31-4B8C-83A1-F6EECF244321}">
                <p14:modId xmlns:p14="http://schemas.microsoft.com/office/powerpoint/2010/main" val="1961848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26387042"/>
                    </a:ext>
                  </a:extLst>
                </a:gridCol>
                <a:gridCol w="822960">
                  <a:extLst>
                    <a:ext uri="{9D8B030D-6E8A-4147-A177-3AD203B41FA5}">
                      <a16:colId xmlns:a16="http://schemas.microsoft.com/office/drawing/2014/main" val="2970306317"/>
                    </a:ext>
                  </a:extLst>
                </a:gridCol>
                <a:gridCol w="822960">
                  <a:extLst>
                    <a:ext uri="{9D8B030D-6E8A-4147-A177-3AD203B41FA5}">
                      <a16:colId xmlns:a16="http://schemas.microsoft.com/office/drawing/2014/main" val="937687022"/>
                    </a:ext>
                  </a:extLst>
                </a:gridCol>
                <a:gridCol w="822960">
                  <a:extLst>
                    <a:ext uri="{9D8B030D-6E8A-4147-A177-3AD203B41FA5}">
                      <a16:colId xmlns:a16="http://schemas.microsoft.com/office/drawing/2014/main" val="255702395"/>
                    </a:ext>
                  </a:extLst>
                </a:gridCol>
                <a:gridCol w="822960">
                  <a:extLst>
                    <a:ext uri="{9D8B030D-6E8A-4147-A177-3AD203B41FA5}">
                      <a16:colId xmlns:a16="http://schemas.microsoft.com/office/drawing/2014/main" val="2802551953"/>
                    </a:ext>
                  </a:extLst>
                </a:gridCol>
                <a:gridCol w="822960">
                  <a:extLst>
                    <a:ext uri="{9D8B030D-6E8A-4147-A177-3AD203B41FA5}">
                      <a16:colId xmlns:a16="http://schemas.microsoft.com/office/drawing/2014/main" val="333744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0087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- 2017-12-20 14:20:09</a:t>
                      </a:r>
                      <a:r>
                        <a:rPr kumimoji="0" lang="es-ES" sz="1000" b="0" i="0" u="none" strike="noStrike" kern="1200" cap="none" spc="0" normalizeH="0" baseline="0" noProof="0">
                          <a:ln>
                            <a:noFill/>
                          </a:ln>
                          <a:solidFill>
                            <a:prstClr val="black"/>
                          </a:solidFill>
                          <a:effectLst/>
                          <a:uLnTx/>
                          <a:uFillTx/>
                          <a:latin typeface="+mn-lt"/>
                          <a:ea typeface="+mn-ea"/>
                          <a:cs typeface="+mn-cs"/>
                        </a:rPr>
                        <a:t>
Si eres de nacionalidad dominicana, puedes presumir de serlo. “Hay un país en el mundo”. Desde el 14 de diciembre de 2017 en salas de cine de Downtown Center y Novocentro, disfruta diferentes aspectos de nuestra dominicanidad #HayUnPaísEnElMundo @hayunpaisenelmundo https://t.co/Vpd092ebg1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a:t>
                      </a:r>
                    </a:p>
                  </a:txBody>
                  <a:tcPr/>
                </a:tc>
                <a:extLst>
                  <a:ext uri="{0D108BD9-81ED-4DB2-BD59-A6C34878D82A}">
                    <a16:rowId xmlns:a16="http://schemas.microsoft.com/office/drawing/2014/main" val="143627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- 2017-12-28 09:00:07</a:t>
                      </a:r>
                      <a:r>
                        <a:rPr kumimoji="0" lang="es-ES" sz="1000" b="0" i="0" u="none" strike="noStrike" kern="1200" cap="none" spc="0" normalizeH="0" baseline="0" noProof="0">
                          <a:ln>
                            <a:noFill/>
                          </a:ln>
                          <a:solidFill>
                            <a:prstClr val="black"/>
                          </a:solidFill>
                          <a:effectLst/>
                          <a:uLnTx/>
                          <a:uFillTx/>
                          <a:latin typeface="+mn-lt"/>
                          <a:ea typeface="+mn-ea"/>
                          <a:cs typeface="+mn-cs"/>
                        </a:rPr>
                        <a:t>
En Navidad pide lo que quieras con Préstamos Personales. ¡Solicítalo ya!, llamándonos al 809-243-5000 o visitando cualquiera de nuestras sucursales. Conoce más en https://t.co/WopliwjVw5 https://t.co/6w2kgTtJMA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a:t>
                      </a:r>
                    </a:p>
                  </a:txBody>
                  <a:tcPr/>
                </a:tc>
                <a:extLst>
                  <a:ext uri="{0D108BD9-81ED-4DB2-BD59-A6C34878D82A}">
                    <a16:rowId xmlns:a16="http://schemas.microsoft.com/office/drawing/2014/main" val="3318978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- 2018-01-02 19:37:25</a:t>
                      </a:r>
                      <a:r>
                        <a:rPr kumimoji="0" lang="es-ES" sz="1000" b="0" i="0" u="none" strike="noStrike" kern="1200" cap="none" spc="0" normalizeH="0" baseline="0" noProof="0">
                          <a:ln>
                            <a:noFill/>
                          </a:ln>
                          <a:solidFill>
                            <a:prstClr val="black"/>
                          </a:solidFill>
                          <a:effectLst/>
                          <a:uLnTx/>
                          <a:uFillTx/>
                          <a:latin typeface="+mn-lt"/>
                          <a:ea typeface="+mn-ea"/>
                          <a:cs typeface="+mn-cs"/>
                        </a:rPr>
                        <a:t>
Aprovecha esta oferta y ahorra hasta un 40% en tu compra de juguetes este miércoles 3 de enero en Tiendas La Sirena: *20% de descuento en la tienda + 20% de devolución pagando con tu Tarjeta de Crédito BHD León o en Cuotas BHD León* Oferta no aplica en videojuegos. https://t.co/65MgOGDbGq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a:t>
                      </a:r>
                    </a:p>
                  </a:txBody>
                  <a:tcPr/>
                </a:tc>
                <a:extLst>
                  <a:ext uri="{0D108BD9-81ED-4DB2-BD59-A6C34878D82A}">
                    <a16:rowId xmlns:a16="http://schemas.microsoft.com/office/drawing/2014/main" val="1367894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- 2017-12-29 13:45:08</a:t>
                      </a:r>
                      <a:r>
                        <a:rPr kumimoji="0" lang="es-ES" sz="1000" b="0" i="0" u="none" strike="noStrike" kern="1200" cap="none" spc="0" normalizeH="0" baseline="0" noProof="0">
                          <a:ln>
                            <a:noFill/>
                          </a:ln>
                          <a:solidFill>
                            <a:prstClr val="black"/>
                          </a:solidFill>
                          <a:effectLst/>
                          <a:uLnTx/>
                          <a:uFillTx/>
                          <a:latin typeface="+mn-lt"/>
                          <a:ea typeface="+mn-ea"/>
                          <a:cs typeface="+mn-cs"/>
                        </a:rPr>
                        <a:t>
Nuestro #VoluntariadoBHDLeón celebró la Navidad desde el valor de la identidad al disfrutar de una presentación exclusiva del documental “Hay un país en el mundo”. Nuestra #GenteBHDLeón destaca por su consistente compromiso con el país y con el cambio positivo de la sociedad. https://t.co/fs1sdUjBgf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a:t>
                      </a:r>
                    </a:p>
                  </a:txBody>
                  <a:tcPr/>
                </a:tc>
                <a:extLst>
                  <a:ext uri="{0D108BD9-81ED-4DB2-BD59-A6C34878D82A}">
                    <a16:rowId xmlns:a16="http://schemas.microsoft.com/office/drawing/2014/main" val="3562534317"/>
                  </a:ext>
                </a:extLst>
              </a:tr>
            </a:tbl>
          </a:graphicData>
        </a:graphic>
      </p:graphicFrame>
      <p:sp>
        <p:nvSpPr>
          <p:cNvPr id="4" name="Text Placeholder 3">
            <a:extLst>
              <a:ext uri="{FF2B5EF4-FFF2-40B4-BE49-F238E27FC236}">
                <a16:creationId xmlns:a16="http://schemas.microsoft.com/office/drawing/2014/main" id="{E837267E-8440-4A13-94DC-7E09E1A822BD}"/>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511228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1CC94-8E4E-46DE-868D-50779027D510}"/>
              </a:ext>
            </a:extLst>
          </p:cNvPr>
          <p:cNvSpPr>
            <a:spLocks noGrp="1"/>
          </p:cNvSpPr>
          <p:nvPr>
            <p:ph type="title"/>
          </p:nvPr>
        </p:nvSpPr>
        <p:spPr/>
        <p:txBody>
          <a:bodyPr/>
          <a:lstStyle/>
          <a:p>
            <a:r>
              <a:rPr lang="en-US"/>
              <a:t>Twitter Own and Retweeted Tweets Table - 4 of 6</a:t>
            </a:r>
          </a:p>
        </p:txBody>
      </p:sp>
      <p:graphicFrame>
        <p:nvGraphicFramePr>
          <p:cNvPr id="5" name="Table Placeholder 4">
            <a:extLst>
              <a:ext uri="{FF2B5EF4-FFF2-40B4-BE49-F238E27FC236}">
                <a16:creationId xmlns:a16="http://schemas.microsoft.com/office/drawing/2014/main" id="{8458BA07-336B-4150-973B-663E84F13D12}"/>
              </a:ext>
            </a:extLst>
          </p:cNvPr>
          <p:cNvGraphicFramePr>
            <a:graphicFrameLocks noGrp="1"/>
          </p:cNvGraphicFramePr>
          <p:nvPr>
            <p:ph type="tbl" sz="quarter" idx="13"/>
            <p:extLst>
              <p:ext uri="{D42A27DB-BD31-4B8C-83A1-F6EECF244321}">
                <p14:modId xmlns:p14="http://schemas.microsoft.com/office/powerpoint/2010/main" val="461600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02640144"/>
                    </a:ext>
                  </a:extLst>
                </a:gridCol>
                <a:gridCol w="822960">
                  <a:extLst>
                    <a:ext uri="{9D8B030D-6E8A-4147-A177-3AD203B41FA5}">
                      <a16:colId xmlns:a16="http://schemas.microsoft.com/office/drawing/2014/main" val="944703960"/>
                    </a:ext>
                  </a:extLst>
                </a:gridCol>
                <a:gridCol w="822960">
                  <a:extLst>
                    <a:ext uri="{9D8B030D-6E8A-4147-A177-3AD203B41FA5}">
                      <a16:colId xmlns:a16="http://schemas.microsoft.com/office/drawing/2014/main" val="3256212768"/>
                    </a:ext>
                  </a:extLst>
                </a:gridCol>
                <a:gridCol w="822960">
                  <a:extLst>
                    <a:ext uri="{9D8B030D-6E8A-4147-A177-3AD203B41FA5}">
                      <a16:colId xmlns:a16="http://schemas.microsoft.com/office/drawing/2014/main" val="26276924"/>
                    </a:ext>
                  </a:extLst>
                </a:gridCol>
                <a:gridCol w="822960">
                  <a:extLst>
                    <a:ext uri="{9D8B030D-6E8A-4147-A177-3AD203B41FA5}">
                      <a16:colId xmlns:a16="http://schemas.microsoft.com/office/drawing/2014/main" val="524833342"/>
                    </a:ext>
                  </a:extLst>
                </a:gridCol>
                <a:gridCol w="822960">
                  <a:extLst>
                    <a:ext uri="{9D8B030D-6E8A-4147-A177-3AD203B41FA5}">
                      <a16:colId xmlns:a16="http://schemas.microsoft.com/office/drawing/2014/main" val="3141929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18863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- 2017-12-23 11:00:04</a:t>
                      </a:r>
                      <a:r>
                        <a:rPr kumimoji="0" lang="es-ES" sz="1000" b="0" i="0" u="none" strike="noStrike" kern="1200" cap="none" spc="0" normalizeH="0" baseline="0" noProof="0">
                          <a:ln>
                            <a:noFill/>
                          </a:ln>
                          <a:solidFill>
                            <a:prstClr val="black"/>
                          </a:solidFill>
                          <a:effectLst/>
                          <a:uLnTx/>
                          <a:uFillTx/>
                          <a:latin typeface="+mn-lt"/>
                          <a:ea typeface="+mn-ea"/>
                          <a:cs typeface="+mn-cs"/>
                        </a:rPr>
                        <a:t>
¿Se te pinchó una goma en medio de los tapones navideños? Recuerda que tu #TarjetaMujerBHDLeon pone a tu disposición el servicio de cambio de neumático, el cual incluye el envío de un técnico para ayudarte con ese imprevisto. https://t.co/RBefJhuxsa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a:t>
                      </a:r>
                    </a:p>
                  </a:txBody>
                  <a:tcPr/>
                </a:tc>
                <a:extLst>
                  <a:ext uri="{0D108BD9-81ED-4DB2-BD59-A6C34878D82A}">
                    <a16:rowId xmlns:a16="http://schemas.microsoft.com/office/drawing/2014/main" val="2945690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- 2017-12-15 10:00:04</a:t>
                      </a:r>
                      <a:r>
                        <a:rPr kumimoji="0" lang="es-ES" sz="1000" b="0" i="0" u="none" strike="noStrike" kern="1200" cap="none" spc="0" normalizeH="0" baseline="0" noProof="0">
                          <a:ln>
                            <a:noFill/>
                          </a:ln>
                          <a:solidFill>
                            <a:prstClr val="black"/>
                          </a:solidFill>
                          <a:effectLst/>
                          <a:uLnTx/>
                          <a:uFillTx/>
                          <a:latin typeface="+mn-lt"/>
                          <a:ea typeface="+mn-ea"/>
                          <a:cs typeface="+mn-cs"/>
                        </a:rPr>
                        <a:t>
Aprovecha los días que tengas de vacaciones para realizarte las  evaluaciones médicas periódicas, sabiendo que tu #TarjetaMujerBHDLeon te ofrece Precavida, un seguro contra los principales cánceres femeninos (cáncer del cervix, cáncer de mama, cáncer de los ovarios, entre otros). https://t.co/jSfggZOnxW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a:t>
                      </a:r>
                    </a:p>
                  </a:txBody>
                  <a:tcPr/>
                </a:tc>
                <a:extLst>
                  <a:ext uri="{0D108BD9-81ED-4DB2-BD59-A6C34878D82A}">
                    <a16:rowId xmlns:a16="http://schemas.microsoft.com/office/drawing/2014/main" val="441324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- 2017-12-27 14:07:42</a:t>
                      </a:r>
                      <a:r>
                        <a:rPr kumimoji="0" lang="es-ES" sz="1000" b="0" i="0" u="none" strike="noStrike" kern="1200" cap="none" spc="0" normalizeH="0" baseline="0" noProof="0">
                          <a:ln>
                            <a:noFill/>
                          </a:ln>
                          <a:solidFill>
                            <a:prstClr val="black"/>
                          </a:solidFill>
                          <a:effectLst/>
                          <a:uLnTx/>
                          <a:uFillTx/>
                          <a:latin typeface="+mn-lt"/>
                          <a:ea typeface="+mn-ea"/>
                          <a:cs typeface="+mn-cs"/>
                        </a:rPr>
                        <a:t>
La #GenteBHDLeón trabaja intensamente para entregar una experiencia bancaria superior. Nos dedicamos en 2017 a la materialización de este propósito, una meta superada gracias al #TalentoBHDLeón, reconocido por sus logros en cuanto a la mejora continua de canales y procesos. https://t.co/e9O90ZLHCa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a:t>
                      </a:r>
                    </a:p>
                  </a:txBody>
                  <a:tcPr/>
                </a:tc>
                <a:extLst>
                  <a:ext uri="{0D108BD9-81ED-4DB2-BD59-A6C34878D82A}">
                    <a16:rowId xmlns:a16="http://schemas.microsoft.com/office/drawing/2014/main" val="318867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- 2017-12-31 09:00:04</a:t>
                      </a:r>
                      <a:r>
                        <a:rPr kumimoji="0" lang="es-ES" sz="1000" b="0" i="0" u="none" strike="noStrike" kern="1200" cap="none" spc="0" normalizeH="0" baseline="0" noProof="0">
                          <a:ln>
                            <a:noFill/>
                          </a:ln>
                          <a:solidFill>
                            <a:prstClr val="black"/>
                          </a:solidFill>
                          <a:effectLst/>
                          <a:uLnTx/>
                          <a:uFillTx/>
                          <a:latin typeface="+mn-lt"/>
                          <a:ea typeface="+mn-ea"/>
                          <a:cs typeface="+mn-cs"/>
                        </a:rPr>
                        <a:t>
Este domingo 31 de diciembre tenemos un horario especial por la Víspera de Año Nuevo. https://t.co/ZMMbcs0rYm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a:t>
                      </a:r>
                    </a:p>
                  </a:txBody>
                  <a:tcPr/>
                </a:tc>
                <a:extLst>
                  <a:ext uri="{0D108BD9-81ED-4DB2-BD59-A6C34878D82A}">
                    <a16:rowId xmlns:a16="http://schemas.microsoft.com/office/drawing/2014/main" val="4280688665"/>
                  </a:ext>
                </a:extLst>
              </a:tr>
            </a:tbl>
          </a:graphicData>
        </a:graphic>
      </p:graphicFrame>
      <p:sp>
        <p:nvSpPr>
          <p:cNvPr id="4" name="Text Placeholder 3">
            <a:extLst>
              <a:ext uri="{FF2B5EF4-FFF2-40B4-BE49-F238E27FC236}">
                <a16:creationId xmlns:a16="http://schemas.microsoft.com/office/drawing/2014/main" id="{ECBA3940-1769-4B12-9140-8D5B118BFE85}"/>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988047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2C176-046B-42E5-8F05-3C8DFA87F978}"/>
              </a:ext>
            </a:extLst>
          </p:cNvPr>
          <p:cNvSpPr>
            <a:spLocks noGrp="1"/>
          </p:cNvSpPr>
          <p:nvPr>
            <p:ph type="title"/>
          </p:nvPr>
        </p:nvSpPr>
        <p:spPr/>
        <p:txBody>
          <a:bodyPr/>
          <a:lstStyle/>
          <a:p>
            <a:r>
              <a:rPr lang="en-US"/>
              <a:t>Twitter Own and Retweeted Tweets Table - 5 of 6</a:t>
            </a:r>
          </a:p>
        </p:txBody>
      </p:sp>
      <p:graphicFrame>
        <p:nvGraphicFramePr>
          <p:cNvPr id="5" name="Table Placeholder 4">
            <a:extLst>
              <a:ext uri="{FF2B5EF4-FFF2-40B4-BE49-F238E27FC236}">
                <a16:creationId xmlns:a16="http://schemas.microsoft.com/office/drawing/2014/main" id="{4860BFD3-34D1-47F5-AC76-C7662F92664C}"/>
              </a:ext>
            </a:extLst>
          </p:cNvPr>
          <p:cNvGraphicFramePr>
            <a:graphicFrameLocks noGrp="1"/>
          </p:cNvGraphicFramePr>
          <p:nvPr>
            <p:ph type="tbl" sz="quarter" idx="13"/>
            <p:extLst>
              <p:ext uri="{D42A27DB-BD31-4B8C-83A1-F6EECF244321}">
                <p14:modId xmlns:p14="http://schemas.microsoft.com/office/powerpoint/2010/main" val="1354767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07455743"/>
                    </a:ext>
                  </a:extLst>
                </a:gridCol>
                <a:gridCol w="822960">
                  <a:extLst>
                    <a:ext uri="{9D8B030D-6E8A-4147-A177-3AD203B41FA5}">
                      <a16:colId xmlns:a16="http://schemas.microsoft.com/office/drawing/2014/main" val="14532658"/>
                    </a:ext>
                  </a:extLst>
                </a:gridCol>
                <a:gridCol w="822960">
                  <a:extLst>
                    <a:ext uri="{9D8B030D-6E8A-4147-A177-3AD203B41FA5}">
                      <a16:colId xmlns:a16="http://schemas.microsoft.com/office/drawing/2014/main" val="123671942"/>
                    </a:ext>
                  </a:extLst>
                </a:gridCol>
                <a:gridCol w="822960">
                  <a:extLst>
                    <a:ext uri="{9D8B030D-6E8A-4147-A177-3AD203B41FA5}">
                      <a16:colId xmlns:a16="http://schemas.microsoft.com/office/drawing/2014/main" val="2800806001"/>
                    </a:ext>
                  </a:extLst>
                </a:gridCol>
                <a:gridCol w="822960">
                  <a:extLst>
                    <a:ext uri="{9D8B030D-6E8A-4147-A177-3AD203B41FA5}">
                      <a16:colId xmlns:a16="http://schemas.microsoft.com/office/drawing/2014/main" val="722207844"/>
                    </a:ext>
                  </a:extLst>
                </a:gridCol>
                <a:gridCol w="822960">
                  <a:extLst>
                    <a:ext uri="{9D8B030D-6E8A-4147-A177-3AD203B41FA5}">
                      <a16:colId xmlns:a16="http://schemas.microsoft.com/office/drawing/2014/main" val="124510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90969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- 2017-12-28 11:00:08</a:t>
                      </a:r>
                      <a:r>
                        <a:rPr kumimoji="0" lang="es-ES" sz="1000" b="0" i="0" u="none" strike="noStrike" kern="1200" cap="none" spc="0" normalizeH="0" baseline="0" noProof="0">
                          <a:ln>
                            <a:noFill/>
                          </a:ln>
                          <a:solidFill>
                            <a:prstClr val="black"/>
                          </a:solidFill>
                          <a:effectLst/>
                          <a:uLnTx/>
                          <a:uFillTx/>
                          <a:latin typeface="+mn-lt"/>
                          <a:ea typeface="+mn-ea"/>
                          <a:cs typeface="+mn-cs"/>
                        </a:rPr>
                        <a:t>
Para asumir los grandes retos que involucran cambios en el entorno empresarial, social y económico, es necesaria la gerencia de una administracion dinámica. #BHDLeonNegocios https://t.co/4ub59CP1aa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a:t>
                      </a:r>
                    </a:p>
                  </a:txBody>
                  <a:tcPr/>
                </a:tc>
                <a:extLst>
                  <a:ext uri="{0D108BD9-81ED-4DB2-BD59-A6C34878D82A}">
                    <a16:rowId xmlns:a16="http://schemas.microsoft.com/office/drawing/2014/main" val="4087213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- 2017-12-21 11:45:03</a:t>
                      </a:r>
                      <a:r>
                        <a:rPr kumimoji="0" lang="es-ES" sz="1000" b="0" i="0" u="none" strike="noStrike" kern="1200" cap="none" spc="0" normalizeH="0" baseline="0" noProof="0">
                          <a:ln>
                            <a:noFill/>
                          </a:ln>
                          <a:solidFill>
                            <a:prstClr val="black"/>
                          </a:solidFill>
                          <a:effectLst/>
                          <a:uLnTx/>
                          <a:uFillTx/>
                          <a:latin typeface="+mn-lt"/>
                          <a:ea typeface="+mn-ea"/>
                          <a:cs typeface="+mn-cs"/>
                        </a:rPr>
                        <a:t>
Cambia tu Tarjeta de Débito a chip y realiza tus transacciones con mayor seguridad. Solicítala visitando cualquiera de nuestras sucursales hasta el 31 de diciembre. #BHDLeon #MejoraTuMundo https://t.co/IQz4XqzuGB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a:t>
                      </a:r>
                    </a:p>
                  </a:txBody>
                  <a:tcPr/>
                </a:tc>
                <a:extLst>
                  <a:ext uri="{0D108BD9-81ED-4DB2-BD59-A6C34878D82A}">
                    <a16:rowId xmlns:a16="http://schemas.microsoft.com/office/drawing/2014/main" val="1341252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- 2017-12-24 09:00:06</a:t>
                      </a:r>
                      <a:r>
                        <a:rPr kumimoji="0" lang="es-ES" sz="1000" b="0" i="0" u="none" strike="noStrike" kern="1200" cap="none" spc="0" normalizeH="0" baseline="0" noProof="0">
                          <a:ln>
                            <a:noFill/>
                          </a:ln>
                          <a:solidFill>
                            <a:prstClr val="black"/>
                          </a:solidFill>
                          <a:effectLst/>
                          <a:uLnTx/>
                          <a:uFillTx/>
                          <a:latin typeface="+mn-lt"/>
                          <a:ea typeface="+mn-ea"/>
                          <a:cs typeface="+mn-cs"/>
                        </a:rPr>
                        <a:t>
Este domingo 24 y domingo 31 de diciembre tenemos un horario especial por la Víspera de Navidad. https://t.co/IhE0ok5XVf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a:t>
                      </a:r>
                    </a:p>
                  </a:txBody>
                  <a:tcPr/>
                </a:tc>
                <a:extLst>
                  <a:ext uri="{0D108BD9-81ED-4DB2-BD59-A6C34878D82A}">
                    <a16:rowId xmlns:a16="http://schemas.microsoft.com/office/drawing/2014/main" val="631866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- 2018-01-01 07:30:03</a:t>
                      </a:r>
                      <a:r>
                        <a:rPr kumimoji="0" lang="es-ES" sz="1000" b="0" i="0" u="none" strike="noStrike" kern="1200" cap="none" spc="0" normalizeH="0" baseline="0" noProof="0">
                          <a:ln>
                            <a:noFill/>
                          </a:ln>
                          <a:solidFill>
                            <a:prstClr val="black"/>
                          </a:solidFill>
                          <a:effectLst/>
                          <a:uLnTx/>
                          <a:uFillTx/>
                          <a:latin typeface="+mn-lt"/>
                          <a:ea typeface="+mn-ea"/>
                          <a:cs typeface="+mn-cs"/>
                        </a:rPr>
                        <a:t>
El impulso extraordinario de la fe consiste en encender en el corazón la certeza de que cada mañana es un lienzo en blanco que permite escribir una mejor historia. ¡Feliz Año Nuevo! #BHDLeón #MejoraTuMundo https://t.co/6wNnT722aM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a:t>
                      </a:r>
                    </a:p>
                  </a:txBody>
                  <a:tcPr/>
                </a:tc>
                <a:extLst>
                  <a:ext uri="{0D108BD9-81ED-4DB2-BD59-A6C34878D82A}">
                    <a16:rowId xmlns:a16="http://schemas.microsoft.com/office/drawing/2014/main" val="132569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- 2018-01-05 16:58:37</a:t>
                      </a:r>
                      <a:r>
                        <a:rPr kumimoji="0" lang="es-ES" sz="1000" b="0" i="0" u="none" strike="noStrike" kern="1200" cap="none" spc="0" normalizeH="0" baseline="0" noProof="0">
                          <a:ln>
                            <a:noFill/>
                          </a:ln>
                          <a:solidFill>
                            <a:prstClr val="black"/>
                          </a:solidFill>
                          <a:effectLst/>
                          <a:uLnTx/>
                          <a:uFillTx/>
                          <a:latin typeface="+mn-lt"/>
                          <a:ea typeface="+mn-ea"/>
                          <a:cs typeface="+mn-cs"/>
                        </a:rPr>
                        <a:t>
Este sábado 6 de enero tenemos un horario especial por el Día de Reyes. https://t.co/VEgCGpogfm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a:t>
                      </a:r>
                    </a:p>
                  </a:txBody>
                  <a:tcPr/>
                </a:tc>
                <a:extLst>
                  <a:ext uri="{0D108BD9-81ED-4DB2-BD59-A6C34878D82A}">
                    <a16:rowId xmlns:a16="http://schemas.microsoft.com/office/drawing/2014/main" val="4120379018"/>
                  </a:ext>
                </a:extLst>
              </a:tr>
            </a:tbl>
          </a:graphicData>
        </a:graphic>
      </p:graphicFrame>
      <p:sp>
        <p:nvSpPr>
          <p:cNvPr id="4" name="Text Placeholder 3">
            <a:extLst>
              <a:ext uri="{FF2B5EF4-FFF2-40B4-BE49-F238E27FC236}">
                <a16:creationId xmlns:a16="http://schemas.microsoft.com/office/drawing/2014/main" id="{3D039A00-8823-4136-8ACC-A9A3E532B9B0}"/>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3109752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B9543-671D-4EF6-A8DD-C646063FE42F}"/>
              </a:ext>
            </a:extLst>
          </p:cNvPr>
          <p:cNvSpPr>
            <a:spLocks noGrp="1"/>
          </p:cNvSpPr>
          <p:nvPr>
            <p:ph type="title"/>
          </p:nvPr>
        </p:nvSpPr>
        <p:spPr/>
        <p:txBody>
          <a:bodyPr/>
          <a:lstStyle/>
          <a:p>
            <a:r>
              <a:rPr lang="en-US"/>
              <a:t>Twitter Own and Retweeted Tweets Table - 6 of 6</a:t>
            </a:r>
          </a:p>
        </p:txBody>
      </p:sp>
      <p:graphicFrame>
        <p:nvGraphicFramePr>
          <p:cNvPr id="5" name="Table Placeholder 4">
            <a:extLst>
              <a:ext uri="{FF2B5EF4-FFF2-40B4-BE49-F238E27FC236}">
                <a16:creationId xmlns:a16="http://schemas.microsoft.com/office/drawing/2014/main" id="{22AE4E29-27A0-4F66-93E5-4E98937DC82A}"/>
              </a:ext>
            </a:extLst>
          </p:cNvPr>
          <p:cNvGraphicFramePr>
            <a:graphicFrameLocks noGrp="1"/>
          </p:cNvGraphicFramePr>
          <p:nvPr>
            <p:ph type="tbl" sz="quarter" idx="13"/>
            <p:extLst>
              <p:ext uri="{D42A27DB-BD31-4B8C-83A1-F6EECF244321}">
                <p14:modId xmlns:p14="http://schemas.microsoft.com/office/powerpoint/2010/main" val="3896237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52381487"/>
                    </a:ext>
                  </a:extLst>
                </a:gridCol>
                <a:gridCol w="822960">
                  <a:extLst>
                    <a:ext uri="{9D8B030D-6E8A-4147-A177-3AD203B41FA5}">
                      <a16:colId xmlns:a16="http://schemas.microsoft.com/office/drawing/2014/main" val="420407710"/>
                    </a:ext>
                  </a:extLst>
                </a:gridCol>
                <a:gridCol w="822960">
                  <a:extLst>
                    <a:ext uri="{9D8B030D-6E8A-4147-A177-3AD203B41FA5}">
                      <a16:colId xmlns:a16="http://schemas.microsoft.com/office/drawing/2014/main" val="535824746"/>
                    </a:ext>
                  </a:extLst>
                </a:gridCol>
                <a:gridCol w="822960">
                  <a:extLst>
                    <a:ext uri="{9D8B030D-6E8A-4147-A177-3AD203B41FA5}">
                      <a16:colId xmlns:a16="http://schemas.microsoft.com/office/drawing/2014/main" val="4251955373"/>
                    </a:ext>
                  </a:extLst>
                </a:gridCol>
                <a:gridCol w="822960">
                  <a:extLst>
                    <a:ext uri="{9D8B030D-6E8A-4147-A177-3AD203B41FA5}">
                      <a16:colId xmlns:a16="http://schemas.microsoft.com/office/drawing/2014/main" val="2229215931"/>
                    </a:ext>
                  </a:extLst>
                </a:gridCol>
                <a:gridCol w="822960">
                  <a:extLst>
                    <a:ext uri="{9D8B030D-6E8A-4147-A177-3AD203B41FA5}">
                      <a16:colId xmlns:a16="http://schemas.microsoft.com/office/drawing/2014/main" val="1206367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60898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- 2017-12-26 10:00:05</a:t>
                      </a:r>
                      <a:r>
                        <a:rPr kumimoji="0" lang="es-ES" sz="1000" b="0" i="0" u="none" strike="noStrike" kern="1200" cap="none" spc="0" normalizeH="0" baseline="0" noProof="0">
                          <a:ln>
                            <a:noFill/>
                          </a:ln>
                          <a:solidFill>
                            <a:prstClr val="black"/>
                          </a:solidFill>
                          <a:effectLst/>
                          <a:uLnTx/>
                          <a:uFillTx/>
                          <a:latin typeface="+mn-lt"/>
                          <a:ea typeface="+mn-ea"/>
                          <a:cs typeface="+mn-cs"/>
                        </a:rPr>
                        <a:t>
Cambia tu Tarjeta de Débito a chip y realiza tus transacciones con mayor seguridad. Solicítala visitando cualquiera de nuestras sucursales. #BHDLeón #MejoraTuMundo https://t.co/G0IFsjWNmi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a:t>
                      </a:r>
                    </a:p>
                  </a:txBody>
                  <a:tcPr/>
                </a:tc>
                <a:extLst>
                  <a:ext uri="{0D108BD9-81ED-4DB2-BD59-A6C34878D82A}">
                    <a16:rowId xmlns:a16="http://schemas.microsoft.com/office/drawing/2014/main" val="921962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- 2017-12-29 17:30:03</a:t>
                      </a:r>
                      <a:r>
                        <a:rPr kumimoji="0" lang="es-ES" sz="1000" b="0" i="0" u="none" strike="noStrike" kern="1200" cap="none" spc="0" normalizeH="0" baseline="0" noProof="0">
                          <a:ln>
                            <a:noFill/>
                          </a:ln>
                          <a:solidFill>
                            <a:prstClr val="black"/>
                          </a:solidFill>
                          <a:effectLst/>
                          <a:uLnTx/>
                          <a:uFillTx/>
                          <a:latin typeface="+mn-lt"/>
                          <a:ea typeface="+mn-ea"/>
                          <a:cs typeface="+mn-cs"/>
                        </a:rPr>
                        <a:t>
Este domingo 31 de diciembre tenemos un horario especial por la Víspera de Año Nuevo. https://t.co/YEMryUSlKL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a:t>
                      </a:r>
                    </a:p>
                  </a:txBody>
                  <a:tcPr/>
                </a:tc>
                <a:extLst>
                  <a:ext uri="{0D108BD9-81ED-4DB2-BD59-A6C34878D82A}">
                    <a16:rowId xmlns:a16="http://schemas.microsoft.com/office/drawing/2014/main" val="4254095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- 2017-12-22 10:00:05</a:t>
                      </a:r>
                      <a:r>
                        <a:rPr kumimoji="0" lang="es-ES" sz="1000" b="0" i="0" u="none" strike="noStrike" kern="1200" cap="none" spc="0" normalizeH="0" baseline="0" noProof="0">
                          <a:ln>
                            <a:noFill/>
                          </a:ln>
                          <a:solidFill>
                            <a:prstClr val="black"/>
                          </a:solidFill>
                          <a:effectLst/>
                          <a:uLnTx/>
                          <a:uFillTx/>
                          <a:latin typeface="+mn-lt"/>
                          <a:ea typeface="+mn-ea"/>
                          <a:cs typeface="+mn-cs"/>
                        </a:rPr>
                        <a:t>
En Navidad pide lo que quieras con Préstamos Personales. ¡Solicítalo ya!, llamándonos al 809-243-5000 o visitando cualquiera de nuestras sucursales. Conoce más en https://t.co/WopliwjVw5 https://t.co/2lTunLdVuu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a:t>
                      </a:r>
                    </a:p>
                  </a:txBody>
                  <a:tcPr/>
                </a:tc>
                <a:extLst>
                  <a:ext uri="{0D108BD9-81ED-4DB2-BD59-A6C34878D82A}">
                    <a16:rowId xmlns:a16="http://schemas.microsoft.com/office/drawing/2014/main" val="1270911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- 2017-12-23 09:00:03</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https://t.co/Cq1YGb5wp9 https://t.co/tpaOYIKJ4i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a:t>
                      </a:r>
                    </a:p>
                  </a:txBody>
                  <a:tcPr/>
                </a:tc>
                <a:extLst>
                  <a:ext uri="{0D108BD9-81ED-4DB2-BD59-A6C34878D82A}">
                    <a16:rowId xmlns:a16="http://schemas.microsoft.com/office/drawing/2014/main" val="3450581686"/>
                  </a:ext>
                </a:extLst>
              </a:tr>
            </a:tbl>
          </a:graphicData>
        </a:graphic>
      </p:graphicFrame>
      <p:sp>
        <p:nvSpPr>
          <p:cNvPr id="4" name="Text Placeholder 3">
            <a:extLst>
              <a:ext uri="{FF2B5EF4-FFF2-40B4-BE49-F238E27FC236}">
                <a16:creationId xmlns:a16="http://schemas.microsoft.com/office/drawing/2014/main" id="{B24DEA5F-0F43-4150-A1E0-EAD04A3C8E8B}"/>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1055761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FFA9B-DFB0-4A8B-93D9-664A741ABE66}"/>
              </a:ext>
            </a:extLst>
          </p:cNvPr>
          <p:cNvSpPr>
            <a:spLocks noGrp="1"/>
          </p:cNvSpPr>
          <p:nvPr>
            <p:ph type="title"/>
          </p:nvPr>
        </p:nvSpPr>
        <p:spPr/>
        <p:txBody>
          <a:bodyPr/>
          <a:lstStyle/>
          <a:p>
            <a:r>
              <a:rPr lang="en-US"/>
              <a:t>Twitter Mentions</a:t>
            </a:r>
          </a:p>
        </p:txBody>
      </p:sp>
      <p:graphicFrame>
        <p:nvGraphicFramePr>
          <p:cNvPr id="6" name="Chart Placeholder 5">
            <a:extLst>
              <a:ext uri="{FF2B5EF4-FFF2-40B4-BE49-F238E27FC236}">
                <a16:creationId xmlns:a16="http://schemas.microsoft.com/office/drawing/2014/main" id="{08A61545-9DE9-46A0-A41D-F12439B4D1A5}"/>
              </a:ext>
            </a:extLst>
          </p:cNvPr>
          <p:cNvGraphicFramePr>
            <a:graphicFrameLocks noGrp="1"/>
          </p:cNvGraphicFramePr>
          <p:nvPr>
            <p:ph type="chart" sz="quarter" idx="13"/>
            <p:extLst>
              <p:ext uri="{D42A27DB-BD31-4B8C-83A1-F6EECF244321}">
                <p14:modId xmlns:p14="http://schemas.microsoft.com/office/powerpoint/2010/main" val="147066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77B343-7FAA-4095-9F72-F01DDC854447}"/>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D8615A2C-E9B7-44E4-9A2F-671AFCC169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4976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9DEA5-5760-4964-A12C-4E77B0C24ADF}"/>
              </a:ext>
            </a:extLst>
          </p:cNvPr>
          <p:cNvSpPr>
            <a:spLocks noGrp="1"/>
          </p:cNvSpPr>
          <p:nvPr>
            <p:ph type="title"/>
          </p:nvPr>
        </p:nvSpPr>
        <p:spPr/>
        <p:txBody>
          <a:bodyPr/>
          <a:lstStyle/>
          <a:p>
            <a:r>
              <a:rPr lang="en-US"/>
              <a:t>Twitter Mentions Table - 1 of 3</a:t>
            </a:r>
          </a:p>
        </p:txBody>
      </p:sp>
      <p:graphicFrame>
        <p:nvGraphicFramePr>
          <p:cNvPr id="5" name="Table Placeholder 4">
            <a:extLst>
              <a:ext uri="{FF2B5EF4-FFF2-40B4-BE49-F238E27FC236}">
                <a16:creationId xmlns:a16="http://schemas.microsoft.com/office/drawing/2014/main" id="{BA1F3A59-7DA8-46A3-8CB7-64113C123926}"/>
              </a:ext>
            </a:extLst>
          </p:cNvPr>
          <p:cNvGraphicFramePr>
            <a:graphicFrameLocks noGrp="1"/>
          </p:cNvGraphicFramePr>
          <p:nvPr>
            <p:ph type="tbl" sz="quarter" idx="13"/>
            <p:extLst>
              <p:ext uri="{D42A27DB-BD31-4B8C-83A1-F6EECF244321}">
                <p14:modId xmlns:p14="http://schemas.microsoft.com/office/powerpoint/2010/main" val="297232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9298486"/>
                    </a:ext>
                  </a:extLst>
                </a:gridCol>
                <a:gridCol w="1645920">
                  <a:extLst>
                    <a:ext uri="{9D8B030D-6E8A-4147-A177-3AD203B41FA5}">
                      <a16:colId xmlns:a16="http://schemas.microsoft.com/office/drawing/2014/main" val="4117678837"/>
                    </a:ext>
                  </a:extLst>
                </a:gridCol>
                <a:gridCol w="822960">
                  <a:extLst>
                    <a:ext uri="{9D8B030D-6E8A-4147-A177-3AD203B41FA5}">
                      <a16:colId xmlns:a16="http://schemas.microsoft.com/office/drawing/2014/main" val="1429277320"/>
                    </a:ext>
                  </a:extLst>
                </a:gridCol>
                <a:gridCol w="822960">
                  <a:extLst>
                    <a:ext uri="{9D8B030D-6E8A-4147-A177-3AD203B41FA5}">
                      <a16:colId xmlns:a16="http://schemas.microsoft.com/office/drawing/2014/main" val="2746741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967718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@TomasTroncosoJr - 2017-12-16 12:32:29</a:t>
                      </a:r>
                      <a:r>
                        <a:rPr kumimoji="0" lang="es-ES" sz="1000" b="0" i="0" u="none" strike="noStrike" kern="1200" cap="none" spc="0" normalizeH="0" baseline="0" noProof="0">
                          <a:ln>
                            <a:noFill/>
                          </a:ln>
                          <a:solidFill>
                            <a:prstClr val="black"/>
                          </a:solidFill>
                          <a:effectLst/>
                          <a:uLnTx/>
                          <a:uFillTx/>
                          <a:latin typeface="+mn-lt"/>
                          <a:ea typeface="+mn-ea"/>
                          <a:cs typeface="+mn-cs"/>
                        </a:rPr>
                        <a:t>
El TAPONAZO q se arma en camino chiquito de Arroyo Hondo por culpa del Drive Thru de los bancos @BHDLeon y… https://t.co/tdGAtckpb8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08241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@LaRebeldeRD - 2017-12-21 17:00:18</a:t>
                      </a:r>
                      <a:r>
                        <a:rPr kumimoji="0" lang="es-ES" sz="1000" b="0" i="0" u="none" strike="noStrike" kern="1200" cap="none" spc="0" normalizeH="0" baseline="0" noProof="0">
                          <a:ln>
                            <a:noFill/>
                          </a:ln>
                          <a:solidFill>
                            <a:prstClr val="black"/>
                          </a:solidFill>
                          <a:effectLst/>
                          <a:uLnTx/>
                          <a:uFillTx/>
                          <a:latin typeface="+mn-lt"/>
                          <a:ea typeface="+mn-ea"/>
                          <a:cs typeface="+mn-cs"/>
                        </a:rPr>
                        <a:t>
@Popularenlinea @BHDLeon @BanreservasRD luego del palo de Ofac, les mantendrán las cuentas abiertas a Angel Rondón… https://t.co/1npOyQhfnh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87729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@J2bv16 - 2017-12-21 00:14:19</a:t>
                      </a:r>
                      <a:r>
                        <a:rPr kumimoji="0" lang="es-ES" sz="1000" b="0" i="0" u="none" strike="noStrike" kern="1200" cap="none" spc="0" normalizeH="0" baseline="0" noProof="0">
                          <a:ln>
                            <a:noFill/>
                          </a:ln>
                          <a:solidFill>
                            <a:prstClr val="black"/>
                          </a:solidFill>
                          <a:effectLst/>
                          <a:uLnTx/>
                          <a:uFillTx/>
                          <a:latin typeface="+mn-lt"/>
                          <a:ea typeface="+mn-ea"/>
                          <a:cs typeface="+mn-cs"/>
                        </a:rPr>
                        <a:t>
Hola @BHDLeon  quiero una tarjeta de crédito de los @Gigantes_Cibao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 13:15:25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28323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@Edgar_EPD - 2018-01-05 12:17:47</a:t>
                      </a:r>
                      <a:r>
                        <a:rPr kumimoji="0" lang="es-ES" sz="1000" b="0" i="0" u="none" strike="noStrike" kern="1200" cap="none" spc="0" normalizeH="0" baseline="0" noProof="0">
                          <a:ln>
                            <a:noFill/>
                          </a:ln>
                          <a:solidFill>
                            <a:prstClr val="black"/>
                          </a:solidFill>
                          <a:effectLst/>
                          <a:uLnTx/>
                          <a:uFillTx/>
                          <a:latin typeface="+mn-lt"/>
                          <a:ea typeface="+mn-ea"/>
                          <a:cs typeface="+mn-cs"/>
                        </a:rPr>
                        <a:t>
La política más estúpida la tiene el @BHDLeon. Quiero cancelar una TC y porque no estoy en el pais no puedo. Tarjet… https://t.co/3ZNr2h4rVt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01/05/2018 15:56:19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03777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@juliotoribio - 2017-12-27 20:38:37</a:t>
                      </a:r>
                      <a:r>
                        <a:rPr kumimoji="0" lang="es-ES" sz="1000" b="0" i="0" u="none" strike="noStrike" kern="1200" cap="none" spc="0" normalizeH="0" baseline="0" noProof="0">
                          <a:ln>
                            <a:noFill/>
                          </a:ln>
                          <a:solidFill>
                            <a:prstClr val="black"/>
                          </a:solidFill>
                          <a:effectLst/>
                          <a:uLnTx/>
                          <a:uFillTx/>
                          <a:latin typeface="+mn-lt"/>
                          <a:ea typeface="+mn-ea"/>
                          <a:cs typeface="+mn-cs"/>
                        </a:rPr>
                        <a:t>
Voy a cancelar el plan familiar que pago mensual en el @BHDLeon dos semanas para hacer unos lentes es demasiado @optimaxDR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9584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@rafaco - 2017-12-27 21:06:23</a:t>
                      </a:r>
                      <a:r>
                        <a:rPr kumimoji="0" lang="es-ES" sz="1000" b="0" i="0" u="none" strike="noStrike" kern="1200" cap="none" spc="0" normalizeH="0" baseline="0" noProof="0">
                          <a:ln>
                            <a:noFill/>
                          </a:ln>
                          <a:solidFill>
                            <a:prstClr val="black"/>
                          </a:solidFill>
                          <a:effectLst/>
                          <a:uLnTx/>
                          <a:uFillTx/>
                          <a:latin typeface="+mn-lt"/>
                          <a:ea typeface="+mn-ea"/>
                          <a:cs typeface="+mn-cs"/>
                        </a:rPr>
                        <a:t>
Que pasa @BHDLeon que no está registrado en @tPago ? Pónganlo como meta del 2018, que los clientes queremos comodidad y agilidad.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12/28/2017 12:08:18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8878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@diegomena - 2017-12-28 14:34:22</a:t>
                      </a:r>
                      <a:r>
                        <a:rPr kumimoji="0" lang="es-ES" sz="1000" b="0" i="0" u="none" strike="noStrike" kern="1200" cap="none" spc="0" normalizeH="0" baseline="0" noProof="0">
                          <a:ln>
                            <a:noFill/>
                          </a:ln>
                          <a:solidFill>
                            <a:prstClr val="black"/>
                          </a:solidFill>
                          <a:effectLst/>
                          <a:uLnTx/>
                          <a:uFillTx/>
                          <a:latin typeface="+mn-lt"/>
                          <a:ea typeface="+mn-ea"/>
                          <a:cs typeface="+mn-cs"/>
                        </a:rPr>
                        <a:t>
@BHDLeon Saludos, hace dos días que estamos intentando ingresar al portal de uds y al App, pero no están cargando en ningún dispositivo...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12/28/2017 17:57:22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71797833"/>
                  </a:ext>
                </a:extLst>
              </a:tr>
            </a:tbl>
          </a:graphicData>
        </a:graphic>
      </p:graphicFrame>
      <p:sp>
        <p:nvSpPr>
          <p:cNvPr id="4" name="Text Placeholder 3">
            <a:extLst>
              <a:ext uri="{FF2B5EF4-FFF2-40B4-BE49-F238E27FC236}">
                <a16:creationId xmlns:a16="http://schemas.microsoft.com/office/drawing/2014/main" id="{306F8099-92F7-490F-9DDD-08D0CEA6FE53}"/>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3432893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C24FA-6CFA-4929-AF3B-573A35CA5367}"/>
              </a:ext>
            </a:extLst>
          </p:cNvPr>
          <p:cNvSpPr>
            <a:spLocks noGrp="1"/>
          </p:cNvSpPr>
          <p:nvPr>
            <p:ph type="title"/>
          </p:nvPr>
        </p:nvSpPr>
        <p:spPr/>
        <p:txBody>
          <a:bodyPr/>
          <a:lstStyle/>
          <a:p>
            <a:r>
              <a:rPr lang="en-US"/>
              <a:t>Twitter Mentions Table - 2 of 3</a:t>
            </a:r>
          </a:p>
        </p:txBody>
      </p:sp>
      <p:graphicFrame>
        <p:nvGraphicFramePr>
          <p:cNvPr id="5" name="Table Placeholder 4">
            <a:extLst>
              <a:ext uri="{FF2B5EF4-FFF2-40B4-BE49-F238E27FC236}">
                <a16:creationId xmlns:a16="http://schemas.microsoft.com/office/drawing/2014/main" id="{BAE5AD63-A8AC-4DFB-936F-8DFC5EEB419E}"/>
              </a:ext>
            </a:extLst>
          </p:cNvPr>
          <p:cNvGraphicFramePr>
            <a:graphicFrameLocks noGrp="1"/>
          </p:cNvGraphicFramePr>
          <p:nvPr>
            <p:ph type="tbl" sz="quarter" idx="13"/>
            <p:extLst>
              <p:ext uri="{D42A27DB-BD31-4B8C-83A1-F6EECF244321}">
                <p14:modId xmlns:p14="http://schemas.microsoft.com/office/powerpoint/2010/main" val="717489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67162230"/>
                    </a:ext>
                  </a:extLst>
                </a:gridCol>
                <a:gridCol w="1645920">
                  <a:extLst>
                    <a:ext uri="{9D8B030D-6E8A-4147-A177-3AD203B41FA5}">
                      <a16:colId xmlns:a16="http://schemas.microsoft.com/office/drawing/2014/main" val="108645472"/>
                    </a:ext>
                  </a:extLst>
                </a:gridCol>
                <a:gridCol w="822960">
                  <a:extLst>
                    <a:ext uri="{9D8B030D-6E8A-4147-A177-3AD203B41FA5}">
                      <a16:colId xmlns:a16="http://schemas.microsoft.com/office/drawing/2014/main" val="2764579377"/>
                    </a:ext>
                  </a:extLst>
                </a:gridCol>
                <a:gridCol w="822960">
                  <a:extLst>
                    <a:ext uri="{9D8B030D-6E8A-4147-A177-3AD203B41FA5}">
                      <a16:colId xmlns:a16="http://schemas.microsoft.com/office/drawing/2014/main" val="44086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940831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@BHDLeon</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@OtonielReyes01 - 2017-12-28 12:57:07</a:t>
                      </a:r>
                      <a:r>
                        <a:rPr kumimoji="0" lang="en-US" sz="1000" b="0" i="0" u="none" strike="noStrike" kern="1200" cap="none" spc="0" normalizeH="0" baseline="0" noProof="0">
                          <a:ln>
                            <a:noFill/>
                          </a:ln>
                          <a:solidFill>
                            <a:prstClr val="black"/>
                          </a:solidFill>
                          <a:effectLst/>
                          <a:uLnTx/>
                          <a:uFillTx/>
                          <a:latin typeface="+mn-lt"/>
                          <a:ea typeface="+mn-ea"/>
                          <a:cs typeface="+mn-cs"/>
                        </a:rPr>
                        <a:t>
I'm at Banco BHD León - @bhdleon in Santo Domingo, Distrito Nacional https://t.co/0jzzdwMGIi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7937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@Anaccamacho - 2017-12-28 11:26:29</a:t>
                      </a:r>
                      <a:r>
                        <a:rPr kumimoji="0" lang="es-ES" sz="1000" b="0" i="0" u="none" strike="noStrike" kern="1200" cap="none" spc="0" normalizeH="0" baseline="0" noProof="0">
                          <a:ln>
                            <a:noFill/>
                          </a:ln>
                          <a:solidFill>
                            <a:prstClr val="black"/>
                          </a:solidFill>
                          <a:effectLst/>
                          <a:uLnTx/>
                          <a:uFillTx/>
                          <a:latin typeface="+mn-lt"/>
                          <a:ea typeface="+mn-ea"/>
                          <a:cs typeface="+mn-cs"/>
                        </a:rPr>
                        <a:t>
@BHDLeon es increíble y penoso  lo mal que está su servicio.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12/28/2017 15:39:39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1770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@charlieberrie21 - 2017-12-27 17:23:24</a:t>
                      </a:r>
                      <a:r>
                        <a:rPr kumimoji="0" lang="es-ES" sz="1000" b="0" i="0" u="none" strike="noStrike" kern="1200" cap="none" spc="0" normalizeH="0" baseline="0" noProof="0">
                          <a:ln>
                            <a:noFill/>
                          </a:ln>
                          <a:solidFill>
                            <a:prstClr val="black"/>
                          </a:solidFill>
                          <a:effectLst/>
                          <a:uLnTx/>
                          <a:uFillTx/>
                          <a:latin typeface="+mn-lt"/>
                          <a:ea typeface="+mn-ea"/>
                          <a:cs typeface="+mn-cs"/>
                        </a:rPr>
                        <a:t>
Pague desde mi cuenta de @Popularenlinea , mi tarjeta del @BHDLeon por alguna razón secreta que no me quieren dar,… https://t.co/ovlowMauGQ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6800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@Richard2106 - 2017-12-27 14:52:47</a:t>
                      </a:r>
                      <a:r>
                        <a:rPr kumimoji="0" lang="es-ES" sz="1000" b="0" i="0" u="none" strike="noStrike" kern="1200" cap="none" spc="0" normalizeH="0" baseline="0" noProof="0">
                          <a:ln>
                            <a:noFill/>
                          </a:ln>
                          <a:solidFill>
                            <a:prstClr val="black"/>
                          </a:solidFill>
                          <a:effectLst/>
                          <a:uLnTx/>
                          <a:uFillTx/>
                          <a:latin typeface="+mn-lt"/>
                          <a:ea typeface="+mn-ea"/>
                          <a:cs typeface="+mn-cs"/>
                        </a:rPr>
                        <a:t>
Si de pasar el mal momento se trata, que sea de ambas partes... otra reclamación al @BHDLeon por robarme a la clara… https://t.co/FTGqqKGXQp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12/27/2017 17:59:35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32928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@JeffreyLora - 2017-12-27 14:38:23</a:t>
                      </a:r>
                      <a:r>
                        <a:rPr kumimoji="0" lang="es-ES" sz="1000" b="0" i="0" u="none" strike="noStrike" kern="1200" cap="none" spc="0" normalizeH="0" baseline="0" noProof="0">
                          <a:ln>
                            <a:noFill/>
                          </a:ln>
                          <a:solidFill>
                            <a:prstClr val="black"/>
                          </a:solidFill>
                          <a:effectLst/>
                          <a:uLnTx/>
                          <a:uFillTx/>
                          <a:latin typeface="+mn-lt"/>
                          <a:ea typeface="+mn-ea"/>
                          <a:cs typeface="+mn-cs"/>
                        </a:rPr>
                        <a:t>
@BHDLeon Ta como viejo ese anuncio de ustedes https://t.co/iS673FFe7u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57646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@BHDLeon</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@Richard2106 - 2017-12-27 15:00:52</a:t>
                      </a:r>
                      <a:r>
                        <a:rPr kumimoji="0" lang="en-US" sz="1000" b="0" i="0" u="none" strike="noStrike" kern="1200" cap="none" spc="0" normalizeH="0" baseline="0" noProof="0">
                          <a:ln>
                            <a:noFill/>
                          </a:ln>
                          <a:solidFill>
                            <a:prstClr val="black"/>
                          </a:solidFill>
                          <a:effectLst/>
                          <a:uLnTx/>
                          <a:uFillTx/>
                          <a:latin typeface="+mn-lt"/>
                          <a:ea typeface="+mn-ea"/>
                          <a:cs typeface="+mn-cs"/>
                        </a:rPr>
                        <a:t>
@BHDLeon Si con eso me devolvieran mi dinero...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219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@Dsantos382 - 2017-12-27 17:13:31</a:t>
                      </a:r>
                      <a:r>
                        <a:rPr kumimoji="0" lang="es-ES" sz="1000" b="0" i="0" u="none" strike="noStrike" kern="1200" cap="none" spc="0" normalizeH="0" baseline="0" noProof="0">
                          <a:ln>
                            <a:noFill/>
                          </a:ln>
                          <a:solidFill>
                            <a:prstClr val="black"/>
                          </a:solidFill>
                          <a:effectLst/>
                          <a:uLnTx/>
                          <a:uFillTx/>
                          <a:latin typeface="+mn-lt"/>
                          <a:ea typeface="+mn-ea"/>
                          <a:cs typeface="+mn-cs"/>
                        </a:rPr>
                        <a:t>
Buenas tardes, que tiempo duran para dar respuesta a una solicitud de apertura de cuenta para una empresa? @BHDLeon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12/28/2017 12:48:01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88128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@raul3872 - 2017-12-28 16:58:11</a:t>
                      </a:r>
                      <a:r>
                        <a:rPr kumimoji="0" lang="es-ES" sz="1000" b="0" i="0" u="none" strike="noStrike" kern="1200" cap="none" spc="0" normalizeH="0" baseline="0" noProof="0">
                          <a:ln>
                            <a:noFill/>
                          </a:ln>
                          <a:solidFill>
                            <a:prstClr val="black"/>
                          </a:solidFill>
                          <a:effectLst/>
                          <a:uLnTx/>
                          <a:uFillTx/>
                          <a:latin typeface="+mn-lt"/>
                          <a:ea typeface="+mn-ea"/>
                          <a:cs typeface="+mn-cs"/>
                        </a:rPr>
                        <a:t>
Necesito ayuda ppr un retiro que realice y no recibi pero me fue debitado @BHDLeon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12/28/2017 20:05:08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9616070"/>
                  </a:ext>
                </a:extLst>
              </a:tr>
            </a:tbl>
          </a:graphicData>
        </a:graphic>
      </p:graphicFrame>
      <p:sp>
        <p:nvSpPr>
          <p:cNvPr id="4" name="Text Placeholder 3">
            <a:extLst>
              <a:ext uri="{FF2B5EF4-FFF2-40B4-BE49-F238E27FC236}">
                <a16:creationId xmlns:a16="http://schemas.microsoft.com/office/drawing/2014/main" id="{C4730814-66C8-41D4-8AA3-46C62D61BFE3}"/>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1212481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F2F12-EE24-47E6-98CC-62697EDEB87F}"/>
              </a:ext>
            </a:extLst>
          </p:cNvPr>
          <p:cNvSpPr>
            <a:spLocks noGrp="1"/>
          </p:cNvSpPr>
          <p:nvPr>
            <p:ph type="title"/>
          </p:nvPr>
        </p:nvSpPr>
        <p:spPr/>
        <p:txBody>
          <a:bodyPr/>
          <a:lstStyle/>
          <a:p>
            <a:r>
              <a:rPr lang="en-US"/>
              <a:t>Twitter Mentions Table - 3 of 3</a:t>
            </a:r>
          </a:p>
        </p:txBody>
      </p:sp>
      <p:graphicFrame>
        <p:nvGraphicFramePr>
          <p:cNvPr id="5" name="Table Placeholder 4">
            <a:extLst>
              <a:ext uri="{FF2B5EF4-FFF2-40B4-BE49-F238E27FC236}">
                <a16:creationId xmlns:a16="http://schemas.microsoft.com/office/drawing/2014/main" id="{C9BD5482-7DC5-4700-BAE4-830ED36206C3}"/>
              </a:ext>
            </a:extLst>
          </p:cNvPr>
          <p:cNvGraphicFramePr>
            <a:graphicFrameLocks noGrp="1"/>
          </p:cNvGraphicFramePr>
          <p:nvPr>
            <p:ph type="tbl" sz="quarter" idx="13"/>
            <p:extLst>
              <p:ext uri="{D42A27DB-BD31-4B8C-83A1-F6EECF244321}">
                <p14:modId xmlns:p14="http://schemas.microsoft.com/office/powerpoint/2010/main" val="2972631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30734642"/>
                    </a:ext>
                  </a:extLst>
                </a:gridCol>
                <a:gridCol w="1645920">
                  <a:extLst>
                    <a:ext uri="{9D8B030D-6E8A-4147-A177-3AD203B41FA5}">
                      <a16:colId xmlns:a16="http://schemas.microsoft.com/office/drawing/2014/main" val="1550701312"/>
                    </a:ext>
                  </a:extLst>
                </a:gridCol>
                <a:gridCol w="822960">
                  <a:extLst>
                    <a:ext uri="{9D8B030D-6E8A-4147-A177-3AD203B41FA5}">
                      <a16:colId xmlns:a16="http://schemas.microsoft.com/office/drawing/2014/main" val="569600601"/>
                    </a:ext>
                  </a:extLst>
                </a:gridCol>
                <a:gridCol w="822960">
                  <a:extLst>
                    <a:ext uri="{9D8B030D-6E8A-4147-A177-3AD203B41FA5}">
                      <a16:colId xmlns:a16="http://schemas.microsoft.com/office/drawing/2014/main" val="2658180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782392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@ProConsumidorRD - 2017-12-27 18:05:33</a:t>
                      </a:r>
                      <a:r>
                        <a:rPr kumimoji="0" lang="es-ES" sz="1000" b="0" i="0" u="none" strike="noStrike" kern="1200" cap="none" spc="0" normalizeH="0" baseline="0" noProof="0">
                          <a:ln>
                            <a:noFill/>
                          </a:ln>
                          <a:solidFill>
                            <a:prstClr val="black"/>
                          </a:solidFill>
                          <a:effectLst/>
                          <a:uLnTx/>
                          <a:uFillTx/>
                          <a:latin typeface="+mn-lt"/>
                          <a:ea typeface="+mn-ea"/>
                          <a:cs typeface="+mn-cs"/>
                        </a:rPr>
                        <a:t>
@charlieberrie21 @Popularenlinea @BHDLeon Saludos, el marco legal precisa que la @SuperdeBancosRD vea los caso fina… https://t.co/HiVcVoxHnK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4733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@lainformacionrd - 2017-12-28 18:52:18</a:t>
                      </a:r>
                      <a:r>
                        <a:rPr kumimoji="0" lang="es-ES" sz="1000" b="0" i="0" u="none" strike="noStrike" kern="1200" cap="none" spc="0" normalizeH="0" baseline="0" noProof="0">
                          <a:ln>
                            <a:noFill/>
                          </a:ln>
                          <a:solidFill>
                            <a:prstClr val="black"/>
                          </a:solidFill>
                          <a:effectLst/>
                          <a:uLnTx/>
                          <a:uFillTx/>
                          <a:latin typeface="+mn-lt"/>
                          <a:ea typeface="+mn-ea"/>
                          <a:cs typeface="+mn-cs"/>
                        </a:rPr>
                        <a:t>
Banco @BHDLeon y @Banfondesa firman alianza para fortalecer el mercado de remesas
https://t.co/0lwBmF20Hp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19948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@BHDLeon</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@ApuntalaDenito - 2017-12-29 15:08:43</a:t>
                      </a:r>
                      <a:r>
                        <a:rPr kumimoji="0" lang="en-US" sz="1000" b="0" i="0" u="none" strike="noStrike" kern="1200" cap="none" spc="0" normalizeH="0" baseline="0" noProof="0">
                          <a:ln>
                            <a:noFill/>
                          </a:ln>
                          <a:solidFill>
                            <a:prstClr val="black"/>
                          </a:solidFill>
                          <a:effectLst/>
                          <a:uLnTx/>
                          <a:uFillTx/>
                          <a:latin typeface="+mn-lt"/>
                          <a:ea typeface="+mn-ea"/>
                          <a:cs typeface="+mn-cs"/>
                        </a:rPr>
                        <a:t>
@LarryJael @BHDLeon Tu ta relajando?? $2,500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9934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@YiYi_Artiles - 2017-12-29 13:45:16</a:t>
                      </a:r>
                      <a:r>
                        <a:rPr kumimoji="0" lang="es-ES" sz="1000" b="0" i="0" u="none" strike="noStrike" kern="1200" cap="none" spc="0" normalizeH="0" baseline="0" noProof="0">
                          <a:ln>
                            <a:noFill/>
                          </a:ln>
                          <a:solidFill>
                            <a:prstClr val="black"/>
                          </a:solidFill>
                          <a:effectLst/>
                          <a:uLnTx/>
                          <a:uFillTx/>
                          <a:latin typeface="+mn-lt"/>
                          <a:ea typeface="+mn-ea"/>
                          <a:cs typeface="+mn-cs"/>
                        </a:rPr>
                        <a:t>
@BHDLeon 13/12 se solicitó una tarjeta adicional de débito. 29/12 todavía no aparece la tarjeta. C/ vez que vamos a… https://t.co/M8EFAsJ7Uq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12/29/2017 18:24:37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40140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@kory_kosky - 2017-12-29 15:17:30</a:t>
                      </a:r>
                      <a:r>
                        <a:rPr kumimoji="0" lang="es-ES" sz="1000" b="0" i="0" u="none" strike="noStrike" kern="1200" cap="none" spc="0" normalizeH="0" baseline="0" noProof="0">
                          <a:ln>
                            <a:noFill/>
                          </a:ln>
                          <a:solidFill>
                            <a:prstClr val="black"/>
                          </a:solidFill>
                          <a:effectLst/>
                          <a:uLnTx/>
                          <a:uFillTx/>
                          <a:latin typeface="+mn-lt"/>
                          <a:ea typeface="+mn-ea"/>
                          <a:cs typeface="+mn-cs"/>
                        </a:rPr>
                        <a:t>
@BHDLeon yo voy a pagar la tarjeta mañana, no tienen que hacerme eso tampoco en mi Internet banking https://t.co/u8BLMsJDlw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81137154"/>
                  </a:ext>
                </a:extLst>
              </a:tr>
            </a:tbl>
          </a:graphicData>
        </a:graphic>
      </p:graphicFrame>
      <p:sp>
        <p:nvSpPr>
          <p:cNvPr id="4" name="Text Placeholder 3">
            <a:extLst>
              <a:ext uri="{FF2B5EF4-FFF2-40B4-BE49-F238E27FC236}">
                <a16:creationId xmlns:a16="http://schemas.microsoft.com/office/drawing/2014/main" id="{AB456BB1-DAE6-4A01-8A36-3F199C160BA1}"/>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03547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B5F2-84E8-4CFE-B7A6-C0E3A79FFC34}"/>
              </a:ext>
            </a:extLst>
          </p:cNvPr>
          <p:cNvSpPr>
            <a:spLocks noGrp="1"/>
          </p:cNvSpPr>
          <p:nvPr>
            <p:ph type="title"/>
          </p:nvPr>
        </p:nvSpPr>
        <p:spPr/>
        <p:txBody>
          <a:bodyPr/>
          <a:lstStyle/>
          <a:p>
            <a:r>
              <a:rPr lang="en-US"/>
              <a:t>Twitter Key Influencers - 1 of 2</a:t>
            </a:r>
          </a:p>
        </p:txBody>
      </p:sp>
      <p:graphicFrame>
        <p:nvGraphicFramePr>
          <p:cNvPr id="5" name="Table Placeholder 4">
            <a:extLst>
              <a:ext uri="{FF2B5EF4-FFF2-40B4-BE49-F238E27FC236}">
                <a16:creationId xmlns:a16="http://schemas.microsoft.com/office/drawing/2014/main" id="{07BD3C9D-F960-40F5-9CF3-54A72D608172}"/>
              </a:ext>
            </a:extLst>
          </p:cNvPr>
          <p:cNvGraphicFramePr>
            <a:graphicFrameLocks noGrp="1"/>
          </p:cNvGraphicFramePr>
          <p:nvPr>
            <p:ph type="tbl" sz="quarter" idx="13"/>
            <p:extLst>
              <p:ext uri="{D42A27DB-BD31-4B8C-83A1-F6EECF244321}">
                <p14:modId xmlns:p14="http://schemas.microsoft.com/office/powerpoint/2010/main" val="2464802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99071335"/>
                    </a:ext>
                  </a:extLst>
                </a:gridCol>
                <a:gridCol w="2468880">
                  <a:extLst>
                    <a:ext uri="{9D8B030D-6E8A-4147-A177-3AD203B41FA5}">
                      <a16:colId xmlns:a16="http://schemas.microsoft.com/office/drawing/2014/main" val="3795070410"/>
                    </a:ext>
                  </a:extLst>
                </a:gridCol>
                <a:gridCol w="2468880">
                  <a:extLst>
                    <a:ext uri="{9D8B030D-6E8A-4147-A177-3AD203B41FA5}">
                      <a16:colId xmlns:a16="http://schemas.microsoft.com/office/drawing/2014/main" val="1646973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69468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@Argentarium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765417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@batistamr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37935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@Leitan00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663969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@Josepbri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333367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@Richard2106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698489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@juangu11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41958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@EdgarTena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9977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@Maverlck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90093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@teofiloisrael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921904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@anastarkd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892913765"/>
                  </a:ext>
                </a:extLst>
              </a:tr>
            </a:tbl>
          </a:graphicData>
        </a:graphic>
      </p:graphicFrame>
      <p:sp>
        <p:nvSpPr>
          <p:cNvPr id="4" name="Text Placeholder 3">
            <a:extLst>
              <a:ext uri="{FF2B5EF4-FFF2-40B4-BE49-F238E27FC236}">
                <a16:creationId xmlns:a16="http://schemas.microsoft.com/office/drawing/2014/main" id="{0B93BB8B-4C12-4714-8568-F7B2751A105B}"/>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093390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70D2F-1332-4763-AADB-E98A45C7CB4C}"/>
              </a:ext>
            </a:extLst>
          </p:cNvPr>
          <p:cNvSpPr>
            <a:spLocks noGrp="1"/>
          </p:cNvSpPr>
          <p:nvPr>
            <p:ph type="title"/>
          </p:nvPr>
        </p:nvSpPr>
        <p:spPr/>
        <p:txBody>
          <a:bodyPr/>
          <a:lstStyle/>
          <a:p>
            <a:r>
              <a:rPr lang="en-US"/>
              <a:t>Twitter Key Influencers - 2 of 2</a:t>
            </a:r>
          </a:p>
        </p:txBody>
      </p:sp>
      <p:graphicFrame>
        <p:nvGraphicFramePr>
          <p:cNvPr id="5" name="Table Placeholder 4">
            <a:extLst>
              <a:ext uri="{FF2B5EF4-FFF2-40B4-BE49-F238E27FC236}">
                <a16:creationId xmlns:a16="http://schemas.microsoft.com/office/drawing/2014/main" id="{E749A919-024A-4564-A5B8-C2F6D7E692C5}"/>
              </a:ext>
            </a:extLst>
          </p:cNvPr>
          <p:cNvGraphicFramePr>
            <a:graphicFrameLocks noGrp="1"/>
          </p:cNvGraphicFramePr>
          <p:nvPr>
            <p:ph type="tbl" sz="quarter" idx="13"/>
            <p:extLst>
              <p:ext uri="{D42A27DB-BD31-4B8C-83A1-F6EECF244321}">
                <p14:modId xmlns:p14="http://schemas.microsoft.com/office/powerpoint/2010/main" val="1581364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3410800"/>
                    </a:ext>
                  </a:extLst>
                </a:gridCol>
                <a:gridCol w="2468880">
                  <a:extLst>
                    <a:ext uri="{9D8B030D-6E8A-4147-A177-3AD203B41FA5}">
                      <a16:colId xmlns:a16="http://schemas.microsoft.com/office/drawing/2014/main" val="3947513301"/>
                    </a:ext>
                  </a:extLst>
                </a:gridCol>
                <a:gridCol w="2468880">
                  <a:extLst>
                    <a:ext uri="{9D8B030D-6E8A-4147-A177-3AD203B41FA5}">
                      <a16:colId xmlns:a16="http://schemas.microsoft.com/office/drawing/2014/main" val="2978987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3120202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@metropormetro13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966539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@drlopez1977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122836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@pedroemateo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85297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@PATRYHIERRO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2303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@moralma_peralta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1534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@OtonielReyes01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14175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@Scenariossg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396438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@MarieliEstay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19505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@adrian_aguzman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4189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@licvaleri0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667979947"/>
                  </a:ext>
                </a:extLst>
              </a:tr>
            </a:tbl>
          </a:graphicData>
        </a:graphic>
      </p:graphicFrame>
      <p:sp>
        <p:nvSpPr>
          <p:cNvPr id="4" name="Text Placeholder 3">
            <a:extLst>
              <a:ext uri="{FF2B5EF4-FFF2-40B4-BE49-F238E27FC236}">
                <a16:creationId xmlns:a16="http://schemas.microsoft.com/office/drawing/2014/main" id="{C2A76EBD-F5A8-4E1D-B7EB-39C6FA9130ED}"/>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635721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58B-8F29-4ACA-ABCA-8EAE2196BDDA}"/>
              </a:ext>
            </a:extLst>
          </p:cNvPr>
          <p:cNvSpPr>
            <a:spLocks noGrp="1"/>
          </p:cNvSpPr>
          <p:nvPr>
            <p:ph type="title"/>
          </p:nvPr>
        </p:nvSpPr>
        <p:spPr/>
        <p:txBody>
          <a:bodyPr/>
          <a:lstStyle/>
          <a:p>
            <a:r>
              <a:rPr lang="en-US"/>
              <a:t>Twitter Response Times</a:t>
            </a:r>
          </a:p>
        </p:txBody>
      </p:sp>
      <p:graphicFrame>
        <p:nvGraphicFramePr>
          <p:cNvPr id="6" name="Chart Placeholder 5">
            <a:extLst>
              <a:ext uri="{FF2B5EF4-FFF2-40B4-BE49-F238E27FC236}">
                <a16:creationId xmlns:a16="http://schemas.microsoft.com/office/drawing/2014/main" id="{946A68F4-4ED0-419E-A49B-A3D1FFD6CB34}"/>
              </a:ext>
            </a:extLst>
          </p:cNvPr>
          <p:cNvGraphicFramePr>
            <a:graphicFrameLocks noGrp="1"/>
          </p:cNvGraphicFramePr>
          <p:nvPr>
            <p:ph type="chart" sz="quarter" idx="13"/>
            <p:extLst>
              <p:ext uri="{D42A27DB-BD31-4B8C-83A1-F6EECF244321}">
                <p14:modId xmlns:p14="http://schemas.microsoft.com/office/powerpoint/2010/main" val="3066228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8D8B1E-F2BA-4A34-B290-0D10E4269FB9}"/>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B27A3C0A-2C27-4D6E-9904-AED5192EEB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1619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14ECB-F760-4D16-A93B-F2CD8D729309}"/>
              </a:ext>
            </a:extLst>
          </p:cNvPr>
          <p:cNvSpPr>
            <a:spLocks noGrp="1"/>
          </p:cNvSpPr>
          <p:nvPr>
            <p:ph type="title"/>
          </p:nvPr>
        </p:nvSpPr>
        <p:spPr/>
        <p:txBody>
          <a:bodyPr/>
          <a:lstStyle/>
          <a:p>
            <a:r>
              <a:rPr lang="en-US"/>
              <a:t>Twitter Questions Table - 1 of 2</a:t>
            </a:r>
          </a:p>
        </p:txBody>
      </p:sp>
      <p:graphicFrame>
        <p:nvGraphicFramePr>
          <p:cNvPr id="5" name="Table Placeholder 4">
            <a:extLst>
              <a:ext uri="{FF2B5EF4-FFF2-40B4-BE49-F238E27FC236}">
                <a16:creationId xmlns:a16="http://schemas.microsoft.com/office/drawing/2014/main" id="{45B14931-EF72-4D01-BEDD-28FB7BFBA682}"/>
              </a:ext>
            </a:extLst>
          </p:cNvPr>
          <p:cNvGraphicFramePr>
            <a:graphicFrameLocks noGrp="1"/>
          </p:cNvGraphicFramePr>
          <p:nvPr>
            <p:ph type="tbl" sz="quarter" idx="13"/>
            <p:extLst>
              <p:ext uri="{D42A27DB-BD31-4B8C-83A1-F6EECF244321}">
                <p14:modId xmlns:p14="http://schemas.microsoft.com/office/powerpoint/2010/main" val="3052564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32784007"/>
                    </a:ext>
                  </a:extLst>
                </a:gridCol>
                <a:gridCol w="1645920">
                  <a:extLst>
                    <a:ext uri="{9D8B030D-6E8A-4147-A177-3AD203B41FA5}">
                      <a16:colId xmlns:a16="http://schemas.microsoft.com/office/drawing/2014/main" val="1233035226"/>
                    </a:ext>
                  </a:extLst>
                </a:gridCol>
                <a:gridCol w="822960">
                  <a:extLst>
                    <a:ext uri="{9D8B030D-6E8A-4147-A177-3AD203B41FA5}">
                      <a16:colId xmlns:a16="http://schemas.microsoft.com/office/drawing/2014/main" val="3744527898"/>
                    </a:ext>
                  </a:extLst>
                </a:gridCol>
                <a:gridCol w="822960">
                  <a:extLst>
                    <a:ext uri="{9D8B030D-6E8A-4147-A177-3AD203B41FA5}">
                      <a16:colId xmlns:a16="http://schemas.microsoft.com/office/drawing/2014/main" val="3904023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69016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@OscarVR386 - 2018-01-06 14:10:41</a:t>
                      </a:r>
                      <a:r>
                        <a:rPr kumimoji="0" lang="es-ES" sz="1000" b="0" i="0" u="none" strike="noStrike" kern="1200" cap="none" spc="0" normalizeH="0" baseline="0" noProof="0">
                          <a:ln>
                            <a:noFill/>
                          </a:ln>
                          <a:solidFill>
                            <a:prstClr val="black"/>
                          </a:solidFill>
                          <a:effectLst/>
                          <a:uLnTx/>
                          <a:uFillTx/>
                          <a:latin typeface="+mn-lt"/>
                          <a:ea typeface="+mn-ea"/>
                          <a:cs typeface="+mn-cs"/>
                        </a:rPr>
                        <a:t>
Buenas tardes, cuáles sucursales están abiertas hoy ?? Por favor y gracias anticipadas. @BHDLeon #BHD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5533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@licvaleri0 - 2018-01-04 11:32:31</a:t>
                      </a:r>
                      <a:r>
                        <a:rPr kumimoji="0" lang="es-ES" sz="1000" b="0" i="0" u="none" strike="noStrike" kern="1200" cap="none" spc="0" normalizeH="0" baseline="0" noProof="0">
                          <a:ln>
                            <a:noFill/>
                          </a:ln>
                          <a:solidFill>
                            <a:prstClr val="black"/>
                          </a:solidFill>
                          <a:effectLst/>
                          <a:uLnTx/>
                          <a:uFillTx/>
                          <a:latin typeface="+mn-lt"/>
                          <a:ea typeface="+mn-ea"/>
                          <a:cs typeface="+mn-cs"/>
                        </a:rPr>
                        <a:t>
@BHDLeon Tengo 3 números y no contestan hay alguna manera de canalizar vía ustedes?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 11:40:30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2894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@BHDLeon</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@CARLOSCG21 - 2018-01-03 19:53:37</a:t>
                      </a:r>
                      <a:r>
                        <a:rPr kumimoji="0" lang="en-US" sz="1000" b="0" i="0" u="none" strike="noStrike" kern="1200" cap="none" spc="0" normalizeH="0" baseline="0" noProof="0">
                          <a:ln>
                            <a:noFill/>
                          </a:ln>
                          <a:solidFill>
                            <a:prstClr val="black"/>
                          </a:solidFill>
                          <a:effectLst/>
                          <a:uLnTx/>
                          <a:uFillTx/>
                          <a:latin typeface="+mn-lt"/>
                          <a:ea typeface="+mn-ea"/>
                          <a:cs typeface="+mn-cs"/>
                        </a:rPr>
                        <a:t>
@BHDLeon Qué es acuse por reemision pendiente?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 10:16:53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36506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@RodneySteven19 - 2018-01-03 19:42:31</a:t>
                      </a:r>
                      <a:r>
                        <a:rPr kumimoji="0" lang="es-ES" sz="1000" b="0" i="0" u="none" strike="noStrike" kern="1200" cap="none" spc="0" normalizeH="0" baseline="0" noProof="0">
                          <a:ln>
                            <a:noFill/>
                          </a:ln>
                          <a:solidFill>
                            <a:prstClr val="black"/>
                          </a:solidFill>
                          <a:effectLst/>
                          <a:uLnTx/>
                          <a:uFillTx/>
                          <a:latin typeface="+mn-lt"/>
                          <a:ea typeface="+mn-ea"/>
                          <a:cs typeface="+mn-cs"/>
                        </a:rPr>
                        <a:t>
@BHDLeon que es un extracupo? En mi internet banking cuando visualizo mi tc dice extracupo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 10:18:36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4477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@nicolemarieel - 2018-01-03 16:37:40</a:t>
                      </a:r>
                      <a:r>
                        <a:rPr kumimoji="0" lang="es-ES" sz="1000" b="0" i="0" u="none" strike="noStrike" kern="1200" cap="none" spc="0" normalizeH="0" baseline="0" noProof="0">
                          <a:ln>
                            <a:noFill/>
                          </a:ln>
                          <a:solidFill>
                            <a:prstClr val="black"/>
                          </a:solidFill>
                          <a:effectLst/>
                          <a:uLnTx/>
                          <a:uFillTx/>
                          <a:latin typeface="+mn-lt"/>
                          <a:ea typeface="+mn-ea"/>
                          <a:cs typeface="+mn-cs"/>
                        </a:rPr>
                        <a:t>
Cuando será que voy a dejar de hacer fila?? (@ Banco BHD León - @bhdleon in Santo Domingo, Distrito Nacional) https://t.co/0uROmKympp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379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@PerlaLucien - 2017-12-30 16:27:39</a:t>
                      </a:r>
                      <a:r>
                        <a:rPr kumimoji="0" lang="es-ES" sz="1000" b="0" i="0" u="none" strike="noStrike" kern="1200" cap="none" spc="0" normalizeH="0" baseline="0" noProof="0">
                          <a:ln>
                            <a:noFill/>
                          </a:ln>
                          <a:solidFill>
                            <a:prstClr val="black"/>
                          </a:solidFill>
                          <a:effectLst/>
                          <a:uLnTx/>
                          <a:uFillTx/>
                          <a:latin typeface="+mn-lt"/>
                          <a:ea typeface="+mn-ea"/>
                          <a:cs typeface="+mn-cs"/>
                        </a:rPr>
                        <a:t>
Entonces se pierden mis documentos y el @BHDLeon no tiene la forma de de resolverme mi problema???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01/02/2018 12:57:37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62956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@Ricardo_0112 - 2017-12-30 04:04:01</a:t>
                      </a:r>
                      <a:r>
                        <a:rPr kumimoji="0" lang="es-ES" sz="1000" b="0" i="0" u="none" strike="noStrike" kern="1200" cap="none" spc="0" normalizeH="0" baseline="0" noProof="0">
                          <a:ln>
                            <a:noFill/>
                          </a:ln>
                          <a:solidFill>
                            <a:prstClr val="black"/>
                          </a:solidFill>
                          <a:effectLst/>
                          <a:uLnTx/>
                          <a:uFillTx/>
                          <a:latin typeface="+mn-lt"/>
                          <a:ea typeface="+mn-ea"/>
                          <a:cs typeface="+mn-cs"/>
                        </a:rPr>
                        <a:t>
@BHDLeon porque me cobra comision por balance minimo cual es El minimo ahora 5'000 ? Por Dios.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12/30/2017 11:01:59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68869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@Manuel_Ortiz25 - 2017-12-29 16:37:55</a:t>
                      </a:r>
                      <a:r>
                        <a:rPr kumimoji="0" lang="es-ES" sz="1000" b="0" i="0" u="none" strike="noStrike" kern="1200" cap="none" spc="0" normalizeH="0" baseline="0" noProof="0">
                          <a:ln>
                            <a:noFill/>
                          </a:ln>
                          <a:solidFill>
                            <a:prstClr val="black"/>
                          </a:solidFill>
                          <a:effectLst/>
                          <a:uLnTx/>
                          <a:uFillTx/>
                          <a:latin typeface="+mn-lt"/>
                          <a:ea typeface="+mn-ea"/>
                          <a:cs typeface="+mn-cs"/>
                        </a:rPr>
                        <a:t>
.@BHDLeon es posible reactivar una cuenta comercial inactiva depositando un cheque?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12/29/2017 16:56:57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85147245"/>
                  </a:ext>
                </a:extLst>
              </a:tr>
            </a:tbl>
          </a:graphicData>
        </a:graphic>
      </p:graphicFrame>
      <p:sp>
        <p:nvSpPr>
          <p:cNvPr id="4" name="Text Placeholder 3">
            <a:extLst>
              <a:ext uri="{FF2B5EF4-FFF2-40B4-BE49-F238E27FC236}">
                <a16:creationId xmlns:a16="http://schemas.microsoft.com/office/drawing/2014/main" id="{A04EB3C4-0632-4CBC-81EC-512BF32DFA4A}"/>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9982757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ED85E-A0E0-4183-9FEC-871F7E1E75A5}"/>
              </a:ext>
            </a:extLst>
          </p:cNvPr>
          <p:cNvSpPr>
            <a:spLocks noGrp="1"/>
          </p:cNvSpPr>
          <p:nvPr>
            <p:ph type="title"/>
          </p:nvPr>
        </p:nvSpPr>
        <p:spPr/>
        <p:txBody>
          <a:bodyPr/>
          <a:lstStyle/>
          <a:p>
            <a:r>
              <a:rPr lang="en-US"/>
              <a:t>Twitter Questions Table - 2 of 2</a:t>
            </a:r>
          </a:p>
        </p:txBody>
      </p:sp>
      <p:graphicFrame>
        <p:nvGraphicFramePr>
          <p:cNvPr id="5" name="Table Placeholder 4">
            <a:extLst>
              <a:ext uri="{FF2B5EF4-FFF2-40B4-BE49-F238E27FC236}">
                <a16:creationId xmlns:a16="http://schemas.microsoft.com/office/drawing/2014/main" id="{6B35C599-97BB-4070-AE1F-9A49BF8F1460}"/>
              </a:ext>
            </a:extLst>
          </p:cNvPr>
          <p:cNvGraphicFramePr>
            <a:graphicFrameLocks noGrp="1"/>
          </p:cNvGraphicFramePr>
          <p:nvPr>
            <p:ph type="tbl" sz="quarter" idx="13"/>
            <p:extLst>
              <p:ext uri="{D42A27DB-BD31-4B8C-83A1-F6EECF244321}">
                <p14:modId xmlns:p14="http://schemas.microsoft.com/office/powerpoint/2010/main" val="2738681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477230"/>
                    </a:ext>
                  </a:extLst>
                </a:gridCol>
                <a:gridCol w="1645920">
                  <a:extLst>
                    <a:ext uri="{9D8B030D-6E8A-4147-A177-3AD203B41FA5}">
                      <a16:colId xmlns:a16="http://schemas.microsoft.com/office/drawing/2014/main" val="4190710090"/>
                    </a:ext>
                  </a:extLst>
                </a:gridCol>
                <a:gridCol w="822960">
                  <a:extLst>
                    <a:ext uri="{9D8B030D-6E8A-4147-A177-3AD203B41FA5}">
                      <a16:colId xmlns:a16="http://schemas.microsoft.com/office/drawing/2014/main" val="2215328210"/>
                    </a:ext>
                  </a:extLst>
                </a:gridCol>
                <a:gridCol w="822960">
                  <a:extLst>
                    <a:ext uri="{9D8B030D-6E8A-4147-A177-3AD203B41FA5}">
                      <a16:colId xmlns:a16="http://schemas.microsoft.com/office/drawing/2014/main" val="3624823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889117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@RafaelD71272091 - 2017-12-29 08:54:31</a:t>
                      </a:r>
                      <a:r>
                        <a:rPr kumimoji="0" lang="es-ES" sz="1000" b="0" i="0" u="none" strike="noStrike" kern="1200" cap="none" spc="0" normalizeH="0" baseline="0" noProof="0">
                          <a:ln>
                            <a:noFill/>
                          </a:ln>
                          <a:solidFill>
                            <a:prstClr val="black"/>
                          </a:solidFill>
                          <a:effectLst/>
                          <a:uLnTx/>
                          <a:uFillTx/>
                          <a:latin typeface="+mn-lt"/>
                          <a:ea typeface="+mn-ea"/>
                          <a:cs typeface="+mn-cs"/>
                        </a:rPr>
                        <a:t>
@BHDLeon dice que retiré un dinero de cuenta y no  he hecho dicha transacción, qué puedo hacer?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12/29/2017 09:02:49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822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@LarryJael - 2017-12-29 07:06:47</a:t>
                      </a:r>
                      <a:r>
                        <a:rPr kumimoji="0" lang="es-ES" sz="1000" b="0" i="0" u="none" strike="noStrike" kern="1200" cap="none" spc="0" normalizeH="0" baseline="0" noProof="0">
                          <a:ln>
                            <a:noFill/>
                          </a:ln>
                          <a:solidFill>
                            <a:prstClr val="black"/>
                          </a:solidFill>
                          <a:effectLst/>
                          <a:uLnTx/>
                          <a:uFillTx/>
                          <a:latin typeface="+mn-lt"/>
                          <a:ea typeface="+mn-ea"/>
                          <a:cs typeface="+mn-cs"/>
                        </a:rPr>
                        <a:t>
Me parece abusivo que el @BHDLeon me cobre $2,550 disque por exceso de retiro. Que es esto y porque me roban así? Quiero mi dinero que abuso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12/29/2017 09:04:16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30789385"/>
                  </a:ext>
                </a:extLst>
              </a:tr>
            </a:tbl>
          </a:graphicData>
        </a:graphic>
      </p:graphicFrame>
      <p:sp>
        <p:nvSpPr>
          <p:cNvPr id="4" name="Text Placeholder 3">
            <a:extLst>
              <a:ext uri="{FF2B5EF4-FFF2-40B4-BE49-F238E27FC236}">
                <a16:creationId xmlns:a16="http://schemas.microsoft.com/office/drawing/2014/main" id="{69A4B169-23D5-4D8E-B556-6E248C8F606F}"/>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8387266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1286</Words>
  <Application>Microsoft Office PowerPoint</Application>
  <PresentationFormat>On-screen Show (4:3)</PresentationFormat>
  <Paragraphs>486</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Twitter</vt:lpstr>
      <vt:lpstr>Twitter Key Metrics Table</vt:lpstr>
      <vt:lpstr>Twitter Key Metrics Radar</vt:lpstr>
      <vt:lpstr>Twitter Followers Total</vt:lpstr>
      <vt:lpstr>Twitter Followers Change</vt:lpstr>
      <vt:lpstr>Twitter Followers Change Per Weekday</vt:lpstr>
      <vt:lpstr>Twitter Own Tweets</vt:lpstr>
      <vt:lpstr>Twitter Tweet Type Distribution</vt:lpstr>
      <vt:lpstr>Twitter Own Tweets By Weekday</vt:lpstr>
      <vt:lpstr>Twitter Interaction Rate By Weekday</vt:lpstr>
      <vt:lpstr>Twitter Own Tweets By Hour</vt:lpstr>
      <vt:lpstr>Twitter Interaction Rate By Hour</vt:lpstr>
      <vt:lpstr>Twitter Own and Retweeted Tweets Table - 1 of 6</vt:lpstr>
      <vt:lpstr>Twitter Own and Retweeted Tweets Table - 2 of 6</vt:lpstr>
      <vt:lpstr>Twitter Own and Retweeted Tweets Table - 3 of 6</vt:lpstr>
      <vt:lpstr>Twitter Own and Retweeted Tweets Table - 4 of 6</vt:lpstr>
      <vt:lpstr>Twitter Own and Retweeted Tweets Table - 5 of 6</vt:lpstr>
      <vt:lpstr>Twitter Own and Retweeted Tweets Table - 6 of 6</vt:lpstr>
      <vt:lpstr>Twitter Mentions</vt:lpstr>
      <vt:lpstr>Twitter Mentions Table - 1 of 3</vt:lpstr>
      <vt:lpstr>Twitter Mentions Table - 2 of 3</vt:lpstr>
      <vt:lpstr>Twitter Mentions Table - 3 of 3</vt:lpstr>
      <vt:lpstr>Twitter Key Influencers - 1 of 2</vt:lpstr>
      <vt:lpstr>Twitter Key Influencers - 2 of 2</vt:lpstr>
      <vt:lpstr>Twitter Response Times</vt:lpstr>
      <vt:lpstr>Twitter Questions Table - 1 of 2</vt:lpstr>
      <vt:lpstr>Twitter Questions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Twitter</dc:title>
  <dc:creator>Administrator</dc:creator>
  <cp:lastModifiedBy>Administrator</cp:lastModifiedBy>
  <cp:revision>1</cp:revision>
  <dcterms:created xsi:type="dcterms:W3CDTF">2018-01-16T10:55:43Z</dcterms:created>
  <dcterms:modified xsi:type="dcterms:W3CDTF">2018-01-16T10:56:36Z</dcterms:modified>
</cp:coreProperties>
</file>