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4" r:id="rId28"/>
    <p:sldId id="285" r:id="rId29"/>
    <p:sldId id="286"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Sheet1!$A$2:$A$6</c:f>
              <c:numCache>
                <c:formatCode>m/d/yyyy</c:formatCode>
                <c:ptCount val="5"/>
                <c:pt idx="0">
                  <c:v>43073</c:v>
                </c:pt>
                <c:pt idx="1">
                  <c:v>43080</c:v>
                </c:pt>
                <c:pt idx="2">
                  <c:v>43087</c:v>
                </c:pt>
                <c:pt idx="3">
                  <c:v>43094</c:v>
                </c:pt>
                <c:pt idx="4">
                  <c:v>43101</c:v>
                </c:pt>
              </c:numCache>
            </c:numRef>
          </c:cat>
          <c:val>
            <c:numRef>
              <c:f>Sheet1!$B$2:$B$6</c:f>
              <c:numCache>
                <c:formatCode>General</c:formatCode>
                <c:ptCount val="5"/>
                <c:pt idx="0">
                  <c:v>149466</c:v>
                </c:pt>
                <c:pt idx="1">
                  <c:v>149801</c:v>
                </c:pt>
                <c:pt idx="2">
                  <c:v>150428</c:v>
                </c:pt>
                <c:pt idx="3">
                  <c:v>150680</c:v>
                </c:pt>
                <c:pt idx="4">
                  <c:v>150774</c:v>
                </c:pt>
              </c:numCache>
            </c:numRef>
          </c:val>
          <c:smooth val="0"/>
          <c:extLst>
            <c:ext xmlns:c16="http://schemas.microsoft.com/office/drawing/2014/chart" uri="{C3380CC4-5D6E-409C-BE32-E72D297353CC}">
              <c16:uniqueId val="{00000000-19A6-4EE3-86F0-E4B7CD31F509}"/>
            </c:ext>
          </c:extLst>
        </c:ser>
        <c:dLbls>
          <c:showLegendKey val="0"/>
          <c:showVal val="0"/>
          <c:showCatName val="0"/>
          <c:showSerName val="0"/>
          <c:showPercent val="0"/>
          <c:showBubbleSize val="0"/>
        </c:dLbls>
        <c:smooth val="0"/>
        <c:axId val="221096880"/>
        <c:axId val="221094256"/>
      </c:lineChart>
      <c:dateAx>
        <c:axId val="221096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094256"/>
        <c:crosses val="autoZero"/>
        <c:auto val="1"/>
        <c:lblOffset val="100"/>
        <c:baseTimeUnit val="days"/>
      </c:dateAx>
      <c:valAx>
        <c:axId val="221094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096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E13C-4D66-82CE-60553BF598FB}"/>
            </c:ext>
          </c:extLst>
        </c:ser>
        <c:dLbls>
          <c:showLegendKey val="0"/>
          <c:showVal val="0"/>
          <c:showCatName val="0"/>
          <c:showSerName val="0"/>
          <c:showPercent val="0"/>
          <c:showBubbleSize val="0"/>
        </c:dLbls>
        <c:axId val="296430984"/>
        <c:axId val="296432296"/>
      </c:radarChart>
      <c:catAx>
        <c:axId val="296430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432296"/>
        <c:crosses val="autoZero"/>
        <c:auto val="1"/>
        <c:lblAlgn val="ctr"/>
        <c:lblOffset val="100"/>
        <c:noMultiLvlLbl val="0"/>
      </c:catAx>
      <c:valAx>
        <c:axId val="296432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430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Sheet1!$A$2:$A$6</c:f>
              <c:numCache>
                <c:formatCode>m/d/yyyy</c:formatCode>
                <c:ptCount val="5"/>
                <c:pt idx="0">
                  <c:v>43073</c:v>
                </c:pt>
                <c:pt idx="1">
                  <c:v>43080</c:v>
                </c:pt>
                <c:pt idx="2">
                  <c:v>43087</c:v>
                </c:pt>
                <c:pt idx="3">
                  <c:v>43094</c:v>
                </c:pt>
                <c:pt idx="4">
                  <c:v>43101</c:v>
                </c:pt>
              </c:numCache>
            </c:numRef>
          </c:cat>
          <c:val>
            <c:numRef>
              <c:f>Sheet1!$B$2:$B$6</c:f>
              <c:numCache>
                <c:formatCode>General</c:formatCode>
                <c:ptCount val="5"/>
                <c:pt idx="0">
                  <c:v>1.9317036470842E-2</c:v>
                </c:pt>
                <c:pt idx="1">
                  <c:v>3.3783807140090001E-2</c:v>
                </c:pt>
                <c:pt idx="2">
                  <c:v>6.1897402418606001E-3</c:v>
                </c:pt>
                <c:pt idx="3">
                  <c:v>1.454943867633E-2</c:v>
                </c:pt>
                <c:pt idx="4">
                  <c:v>1.3637606769561E-2</c:v>
                </c:pt>
              </c:numCache>
            </c:numRef>
          </c:val>
          <c:smooth val="0"/>
          <c:extLst>
            <c:ext xmlns:c16="http://schemas.microsoft.com/office/drawing/2014/chart" uri="{C3380CC4-5D6E-409C-BE32-E72D297353CC}">
              <c16:uniqueId val="{00000000-B2F6-4278-B627-F1B3C0678DB3}"/>
            </c:ext>
          </c:extLst>
        </c:ser>
        <c:dLbls>
          <c:showLegendKey val="0"/>
          <c:showVal val="0"/>
          <c:showCatName val="0"/>
          <c:showSerName val="0"/>
          <c:showPercent val="0"/>
          <c:showBubbleSize val="0"/>
        </c:dLbls>
        <c:smooth val="0"/>
        <c:axId val="296435248"/>
        <c:axId val="296431640"/>
      </c:lineChart>
      <c:dateAx>
        <c:axId val="296435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431640"/>
        <c:crosses val="autoZero"/>
        <c:auto val="1"/>
        <c:lblOffset val="100"/>
        <c:baseTimeUnit val="days"/>
      </c:dateAx>
      <c:valAx>
        <c:axId val="296431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435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68</c:v>
                </c:pt>
                <c:pt idx="1">
                  <c:v>94</c:v>
                </c:pt>
                <c:pt idx="2">
                  <c:v>33</c:v>
                </c:pt>
                <c:pt idx="3">
                  <c:v>30</c:v>
                </c:pt>
                <c:pt idx="4">
                  <c:v>27</c:v>
                </c:pt>
                <c:pt idx="5">
                  <c:v>56</c:v>
                </c:pt>
                <c:pt idx="6">
                  <c:v>45</c:v>
                </c:pt>
              </c:numCache>
            </c:numRef>
          </c:val>
          <c:extLst>
            <c:ext xmlns:c16="http://schemas.microsoft.com/office/drawing/2014/chart" uri="{C3380CC4-5D6E-409C-BE32-E72D297353CC}">
              <c16:uniqueId val="{00000000-A176-4352-B0EA-71E398BEF978}"/>
            </c:ext>
          </c:extLst>
        </c:ser>
        <c:dLbls>
          <c:showLegendKey val="0"/>
          <c:showVal val="0"/>
          <c:showCatName val="0"/>
          <c:showSerName val="0"/>
          <c:showPercent val="0"/>
          <c:showBubbleSize val="0"/>
        </c:dLbls>
        <c:gapWidth val="219"/>
        <c:overlap val="-27"/>
        <c:axId val="216210224"/>
        <c:axId val="216204976"/>
      </c:barChart>
      <c:catAx>
        <c:axId val="216210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204976"/>
        <c:crosses val="autoZero"/>
        <c:auto val="1"/>
        <c:lblAlgn val="ctr"/>
        <c:lblOffset val="100"/>
        <c:noMultiLvlLbl val="0"/>
      </c:catAx>
      <c:valAx>
        <c:axId val="216204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210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Sheet1!$A$2:$A$6</c:f>
              <c:numCache>
                <c:formatCode>m/d/yyyy</c:formatCode>
                <c:ptCount val="5"/>
                <c:pt idx="0">
                  <c:v>43073</c:v>
                </c:pt>
                <c:pt idx="1">
                  <c:v>43080</c:v>
                </c:pt>
                <c:pt idx="2">
                  <c:v>43087</c:v>
                </c:pt>
                <c:pt idx="3">
                  <c:v>43094</c:v>
                </c:pt>
                <c:pt idx="4">
                  <c:v>43101</c:v>
                </c:pt>
              </c:numCache>
            </c:numRef>
          </c:cat>
          <c:val>
            <c:numRef>
              <c:f>Sheet1!$B$2:$B$6</c:f>
              <c:numCache>
                <c:formatCode>General</c:formatCode>
                <c:ptCount val="5"/>
                <c:pt idx="0">
                  <c:v>463</c:v>
                </c:pt>
                <c:pt idx="1">
                  <c:v>335</c:v>
                </c:pt>
                <c:pt idx="2">
                  <c:v>627</c:v>
                </c:pt>
                <c:pt idx="3">
                  <c:v>252</c:v>
                </c:pt>
                <c:pt idx="4">
                  <c:v>94</c:v>
                </c:pt>
              </c:numCache>
            </c:numRef>
          </c:val>
          <c:smooth val="0"/>
          <c:extLst>
            <c:ext xmlns:c16="http://schemas.microsoft.com/office/drawing/2014/chart" uri="{C3380CC4-5D6E-409C-BE32-E72D297353CC}">
              <c16:uniqueId val="{00000000-B50A-4050-AA0E-150D1ED00357}"/>
            </c:ext>
          </c:extLst>
        </c:ser>
        <c:dLbls>
          <c:showLegendKey val="0"/>
          <c:showVal val="0"/>
          <c:showCatName val="0"/>
          <c:showSerName val="0"/>
          <c:showPercent val="0"/>
          <c:showBubbleSize val="0"/>
        </c:dLbls>
        <c:smooth val="0"/>
        <c:axId val="216203008"/>
        <c:axId val="216194808"/>
      </c:lineChart>
      <c:dateAx>
        <c:axId val="216203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194808"/>
        <c:crosses val="autoZero"/>
        <c:auto val="1"/>
        <c:lblOffset val="100"/>
        <c:baseTimeUnit val="days"/>
      </c:dateAx>
      <c:valAx>
        <c:axId val="216194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203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Sheet1!$A$2:$A$6</c:f>
              <c:numCache>
                <c:formatCode>m/d/yyyy</c:formatCode>
                <c:ptCount val="5"/>
                <c:pt idx="0">
                  <c:v>43073</c:v>
                </c:pt>
                <c:pt idx="1">
                  <c:v>43080</c:v>
                </c:pt>
                <c:pt idx="2">
                  <c:v>43087</c:v>
                </c:pt>
                <c:pt idx="3">
                  <c:v>43094</c:v>
                </c:pt>
                <c:pt idx="4">
                  <c:v>43101</c:v>
                </c:pt>
              </c:numCache>
            </c:numRef>
          </c:cat>
          <c:val>
            <c:numRef>
              <c:f>Sheet1!$B$2:$B$6</c:f>
              <c:numCache>
                <c:formatCode>General</c:formatCode>
                <c:ptCount val="5"/>
                <c:pt idx="0">
                  <c:v>29</c:v>
                </c:pt>
                <c:pt idx="1">
                  <c:v>29</c:v>
                </c:pt>
                <c:pt idx="2">
                  <c:v>24</c:v>
                </c:pt>
                <c:pt idx="3">
                  <c:v>21</c:v>
                </c:pt>
                <c:pt idx="4">
                  <c:v>9</c:v>
                </c:pt>
              </c:numCache>
            </c:numRef>
          </c:val>
          <c:smooth val="0"/>
          <c:extLst>
            <c:ext xmlns:c16="http://schemas.microsoft.com/office/drawing/2014/chart" uri="{C3380CC4-5D6E-409C-BE32-E72D297353CC}">
              <c16:uniqueId val="{00000000-88DE-4C7F-AE7E-EA9A97CBC716}"/>
            </c:ext>
          </c:extLst>
        </c:ser>
        <c:dLbls>
          <c:showLegendKey val="0"/>
          <c:showVal val="0"/>
          <c:showCatName val="0"/>
          <c:showSerName val="0"/>
          <c:showPercent val="0"/>
          <c:showBubbleSize val="0"/>
        </c:dLbls>
        <c:smooth val="0"/>
        <c:axId val="370189688"/>
        <c:axId val="370186408"/>
      </c:lineChart>
      <c:dateAx>
        <c:axId val="370189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186408"/>
        <c:crosses val="autoZero"/>
        <c:auto val="1"/>
        <c:lblOffset val="100"/>
        <c:baseTimeUnit val="days"/>
      </c:dateAx>
      <c:valAx>
        <c:axId val="370186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189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c:v>
                </c:pt>
                <c:pt idx="1">
                  <c:v>13</c:v>
                </c:pt>
                <c:pt idx="2">
                  <c:v>15</c:v>
                </c:pt>
                <c:pt idx="3">
                  <c:v>15</c:v>
                </c:pt>
                <c:pt idx="4">
                  <c:v>21</c:v>
                </c:pt>
                <c:pt idx="5">
                  <c:v>11</c:v>
                </c:pt>
                <c:pt idx="6">
                  <c:v>8</c:v>
                </c:pt>
              </c:numCache>
            </c:numRef>
          </c:val>
          <c:extLst>
            <c:ext xmlns:c16="http://schemas.microsoft.com/office/drawing/2014/chart" uri="{C3380CC4-5D6E-409C-BE32-E72D297353CC}">
              <c16:uniqueId val="{00000000-74F3-4D7D-B6DA-250AF21DA882}"/>
            </c:ext>
          </c:extLst>
        </c:ser>
        <c:dLbls>
          <c:showLegendKey val="0"/>
          <c:showVal val="0"/>
          <c:showCatName val="0"/>
          <c:showSerName val="0"/>
          <c:showPercent val="0"/>
          <c:showBubbleSize val="0"/>
        </c:dLbls>
        <c:gapWidth val="219"/>
        <c:overlap val="-27"/>
        <c:axId val="370192640"/>
        <c:axId val="370194936"/>
      </c:barChart>
      <c:catAx>
        <c:axId val="370192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194936"/>
        <c:crosses val="autoZero"/>
        <c:auto val="1"/>
        <c:lblAlgn val="ctr"/>
        <c:lblOffset val="100"/>
        <c:noMultiLvlLbl val="0"/>
      </c:catAx>
      <c:valAx>
        <c:axId val="370194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192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2.0471550258132E-2</c:v>
                </c:pt>
                <c:pt idx="1">
                  <c:v>6.9215080479194E-3</c:v>
                </c:pt>
                <c:pt idx="2">
                  <c:v>1.3685786777218999E-2</c:v>
                </c:pt>
                <c:pt idx="3">
                  <c:v>7.2872371151428E-3</c:v>
                </c:pt>
                <c:pt idx="4">
                  <c:v>8.1886201032527993E-3</c:v>
                </c:pt>
                <c:pt idx="5">
                  <c:v>1.4784527628283001E-2</c:v>
                </c:pt>
                <c:pt idx="6">
                  <c:v>0.10139368409827</c:v>
                </c:pt>
              </c:numCache>
            </c:numRef>
          </c:val>
          <c:extLst>
            <c:ext xmlns:c16="http://schemas.microsoft.com/office/drawing/2014/chart" uri="{C3380CC4-5D6E-409C-BE32-E72D297353CC}">
              <c16:uniqueId val="{00000000-828C-47C2-9EC5-9F7F116A6F6A}"/>
            </c:ext>
          </c:extLst>
        </c:ser>
        <c:dLbls>
          <c:showLegendKey val="0"/>
          <c:showVal val="0"/>
          <c:showCatName val="0"/>
          <c:showSerName val="0"/>
          <c:showPercent val="0"/>
          <c:showBubbleSize val="0"/>
        </c:dLbls>
        <c:gapWidth val="219"/>
        <c:overlap val="-27"/>
        <c:axId val="370170008"/>
        <c:axId val="370172304"/>
      </c:barChart>
      <c:catAx>
        <c:axId val="370170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172304"/>
        <c:crosses val="autoZero"/>
        <c:auto val="1"/>
        <c:lblAlgn val="ctr"/>
        <c:lblOffset val="100"/>
        <c:noMultiLvlLbl val="0"/>
      </c:catAx>
      <c:valAx>
        <c:axId val="370172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170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79</c:v>
                </c:pt>
              </c:numCache>
            </c:numRef>
          </c:val>
          <c:extLst>
            <c:ext xmlns:c16="http://schemas.microsoft.com/office/drawing/2014/chart" uri="{C3380CC4-5D6E-409C-BE32-E72D297353CC}">
              <c16:uniqueId val="{00000000-0009-478C-B87E-98C7039E2105}"/>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11</c:v>
                </c:pt>
              </c:numCache>
            </c:numRef>
          </c:val>
          <c:extLst>
            <c:ext xmlns:c16="http://schemas.microsoft.com/office/drawing/2014/chart" uri="{C3380CC4-5D6E-409C-BE32-E72D297353CC}">
              <c16:uniqueId val="{00000001-0009-478C-B87E-98C7039E2105}"/>
            </c:ext>
          </c:extLst>
        </c:ser>
        <c:dLbls>
          <c:showLegendKey val="0"/>
          <c:showVal val="0"/>
          <c:showCatName val="0"/>
          <c:showSerName val="0"/>
          <c:showPercent val="0"/>
          <c:showBubbleSize val="0"/>
        </c:dLbls>
        <c:gapWidth val="150"/>
        <c:overlap val="100"/>
        <c:axId val="370185752"/>
        <c:axId val="370189032"/>
      </c:barChart>
      <c:catAx>
        <c:axId val="370185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189032"/>
        <c:crosses val="autoZero"/>
        <c:auto val="1"/>
        <c:lblAlgn val="ctr"/>
        <c:lblOffset val="100"/>
        <c:noMultiLvlLbl val="0"/>
      </c:catAx>
      <c:valAx>
        <c:axId val="370189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185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8.4658200846582002E-2</c:v>
                </c:pt>
                <c:pt idx="1">
                  <c:v>0</c:v>
                </c:pt>
                <c:pt idx="2">
                  <c:v>0</c:v>
                </c:pt>
                <c:pt idx="3">
                  <c:v>0</c:v>
                </c:pt>
                <c:pt idx="4">
                  <c:v>0</c:v>
                </c:pt>
                <c:pt idx="5">
                  <c:v>0</c:v>
                </c:pt>
                <c:pt idx="6">
                  <c:v>0</c:v>
                </c:pt>
                <c:pt idx="7">
                  <c:v>0</c:v>
                </c:pt>
                <c:pt idx="8">
                  <c:v>3.7329600373296003E-2</c:v>
                </c:pt>
                <c:pt idx="9">
                  <c:v>0</c:v>
                </c:pt>
                <c:pt idx="10">
                  <c:v>9.7212500972124992E-3</c:v>
                </c:pt>
                <c:pt idx="11">
                  <c:v>6.9690000696899998E-3</c:v>
                </c:pt>
                <c:pt idx="12">
                  <c:v>6.6025143517394001E-3</c:v>
                </c:pt>
                <c:pt idx="13">
                  <c:v>0.15531780155318001</c:v>
                </c:pt>
                <c:pt idx="14">
                  <c:v>1.3165350131653999E-2</c:v>
                </c:pt>
                <c:pt idx="15">
                  <c:v>2.6164050261641002E-2</c:v>
                </c:pt>
                <c:pt idx="16">
                  <c:v>5.2217000522169999E-3</c:v>
                </c:pt>
                <c:pt idx="17">
                  <c:v>4.6662000466620003E-3</c:v>
                </c:pt>
                <c:pt idx="18">
                  <c:v>8.5119693158888995E-3</c:v>
                </c:pt>
                <c:pt idx="19">
                  <c:v>1.3498650134987E-2</c:v>
                </c:pt>
                <c:pt idx="20">
                  <c:v>2.3997600239975998E-2</c:v>
                </c:pt>
                <c:pt idx="21">
                  <c:v>0</c:v>
                </c:pt>
                <c:pt idx="22">
                  <c:v>0</c:v>
                </c:pt>
                <c:pt idx="23">
                  <c:v>0</c:v>
                </c:pt>
              </c:numCache>
            </c:numRef>
          </c:val>
          <c:smooth val="0"/>
          <c:extLst>
            <c:ext xmlns:c16="http://schemas.microsoft.com/office/drawing/2014/chart" uri="{C3380CC4-5D6E-409C-BE32-E72D297353CC}">
              <c16:uniqueId val="{00000000-0ACA-474F-A4B8-3895C6A8CD35}"/>
            </c:ext>
          </c:extLst>
        </c:ser>
        <c:dLbls>
          <c:showLegendKey val="0"/>
          <c:showVal val="0"/>
          <c:showCatName val="0"/>
          <c:showSerName val="0"/>
          <c:showPercent val="0"/>
          <c:showBubbleSize val="0"/>
        </c:dLbls>
        <c:smooth val="0"/>
        <c:axId val="370164104"/>
        <c:axId val="370173944"/>
      </c:lineChart>
      <c:catAx>
        <c:axId val="370164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173944"/>
        <c:crosses val="autoZero"/>
        <c:auto val="1"/>
        <c:lblAlgn val="ctr"/>
        <c:lblOffset val="100"/>
        <c:noMultiLvlLbl val="0"/>
      </c:catAx>
      <c:valAx>
        <c:axId val="370173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164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c:v>
                </c:pt>
                <c:pt idx="1">
                  <c:v>0</c:v>
                </c:pt>
                <c:pt idx="2">
                  <c:v>0</c:v>
                </c:pt>
                <c:pt idx="3">
                  <c:v>0</c:v>
                </c:pt>
                <c:pt idx="4">
                  <c:v>0</c:v>
                </c:pt>
                <c:pt idx="5">
                  <c:v>0</c:v>
                </c:pt>
                <c:pt idx="6">
                  <c:v>0</c:v>
                </c:pt>
                <c:pt idx="7">
                  <c:v>0</c:v>
                </c:pt>
                <c:pt idx="8">
                  <c:v>1</c:v>
                </c:pt>
                <c:pt idx="9">
                  <c:v>0</c:v>
                </c:pt>
                <c:pt idx="10">
                  <c:v>12</c:v>
                </c:pt>
                <c:pt idx="11">
                  <c:v>11</c:v>
                </c:pt>
                <c:pt idx="12">
                  <c:v>21</c:v>
                </c:pt>
                <c:pt idx="13">
                  <c:v>5</c:v>
                </c:pt>
                <c:pt idx="14">
                  <c:v>8</c:v>
                </c:pt>
                <c:pt idx="15">
                  <c:v>4</c:v>
                </c:pt>
                <c:pt idx="16">
                  <c:v>6</c:v>
                </c:pt>
                <c:pt idx="17">
                  <c:v>2</c:v>
                </c:pt>
                <c:pt idx="18">
                  <c:v>13</c:v>
                </c:pt>
                <c:pt idx="19">
                  <c:v>4</c:v>
                </c:pt>
                <c:pt idx="20">
                  <c:v>2</c:v>
                </c:pt>
                <c:pt idx="21">
                  <c:v>0</c:v>
                </c:pt>
                <c:pt idx="22">
                  <c:v>0</c:v>
                </c:pt>
                <c:pt idx="23">
                  <c:v>0</c:v>
                </c:pt>
              </c:numCache>
            </c:numRef>
          </c:val>
          <c:smooth val="0"/>
          <c:extLst>
            <c:ext xmlns:c16="http://schemas.microsoft.com/office/drawing/2014/chart" uri="{C3380CC4-5D6E-409C-BE32-E72D297353CC}">
              <c16:uniqueId val="{00000000-B555-4783-AC53-3B492B2FAF8B}"/>
            </c:ext>
          </c:extLst>
        </c:ser>
        <c:dLbls>
          <c:showLegendKey val="0"/>
          <c:showVal val="0"/>
          <c:showCatName val="0"/>
          <c:showSerName val="0"/>
          <c:showPercent val="0"/>
          <c:showBubbleSize val="0"/>
        </c:dLbls>
        <c:smooth val="0"/>
        <c:axId val="370165088"/>
        <c:axId val="370168368"/>
      </c:lineChart>
      <c:catAx>
        <c:axId val="370165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168368"/>
        <c:crosses val="autoZero"/>
        <c:auto val="1"/>
        <c:lblAlgn val="ctr"/>
        <c:lblOffset val="100"/>
        <c:noMultiLvlLbl val="0"/>
      </c:catAx>
      <c:valAx>
        <c:axId val="370168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165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c:v>
                </c:pt>
                <c:pt idx="1">
                  <c:v>0</c:v>
                </c:pt>
                <c:pt idx="2">
                  <c:v>1.0117620796511999E-2</c:v>
                </c:pt>
                <c:pt idx="3">
                  <c:v>0</c:v>
                </c:pt>
                <c:pt idx="4">
                  <c:v>8.1341933362468005E-2</c:v>
                </c:pt>
                <c:pt idx="5">
                  <c:v>0</c:v>
                </c:pt>
                <c:pt idx="6">
                  <c:v>0</c:v>
                </c:pt>
                <c:pt idx="7">
                  <c:v>0</c:v>
                </c:pt>
                <c:pt idx="8">
                  <c:v>0</c:v>
                </c:pt>
              </c:numCache>
            </c:numRef>
          </c:val>
          <c:extLst>
            <c:ext xmlns:c16="http://schemas.microsoft.com/office/drawing/2014/chart" uri="{C3380CC4-5D6E-409C-BE32-E72D297353CC}">
              <c16:uniqueId val="{00000000-D264-42A7-90F3-412C685E8983}"/>
            </c:ext>
          </c:extLst>
        </c:ser>
        <c:dLbls>
          <c:showLegendKey val="0"/>
          <c:showVal val="0"/>
          <c:showCatName val="0"/>
          <c:showSerName val="0"/>
          <c:showPercent val="0"/>
          <c:showBubbleSize val="0"/>
        </c:dLbls>
        <c:gapWidth val="219"/>
        <c:overlap val="-27"/>
        <c:axId val="370179192"/>
        <c:axId val="370184440"/>
      </c:barChart>
      <c:catAx>
        <c:axId val="370179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184440"/>
        <c:crosses val="autoZero"/>
        <c:auto val="1"/>
        <c:lblAlgn val="ctr"/>
        <c:lblOffset val="100"/>
        <c:noMultiLvlLbl val="0"/>
      </c:catAx>
      <c:valAx>
        <c:axId val="370184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179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1889</c:v>
                </c:pt>
              </c:numCache>
            </c:numRef>
          </c:val>
          <c:extLst>
            <c:ext xmlns:c16="http://schemas.microsoft.com/office/drawing/2014/chart" uri="{C3380CC4-5D6E-409C-BE32-E72D297353CC}">
              <c16:uniqueId val="{00000000-2EC0-45E8-AAA3-B1BA6A0B2237}"/>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139</c:v>
                </c:pt>
              </c:numCache>
            </c:numRef>
          </c:val>
          <c:extLst>
            <c:ext xmlns:c16="http://schemas.microsoft.com/office/drawing/2014/chart" uri="{C3380CC4-5D6E-409C-BE32-E72D297353CC}">
              <c16:uniqueId val="{00000001-2EC0-45E8-AAA3-B1BA6A0B2237}"/>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Banco BHD León</c:v>
                </c:pt>
              </c:strCache>
            </c:strRef>
          </c:cat>
          <c:val>
            <c:numRef>
              <c:f>Sheet1!$D$2</c:f>
              <c:numCache>
                <c:formatCode>General</c:formatCode>
                <c:ptCount val="1"/>
                <c:pt idx="0">
                  <c:v>3</c:v>
                </c:pt>
              </c:numCache>
            </c:numRef>
          </c:val>
          <c:extLst>
            <c:ext xmlns:c16="http://schemas.microsoft.com/office/drawing/2014/chart" uri="{C3380CC4-5D6E-409C-BE32-E72D297353CC}">
              <c16:uniqueId val="{00000002-2EC0-45E8-AAA3-B1BA6A0B2237}"/>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Banco BHD León</c:v>
                </c:pt>
              </c:strCache>
            </c:strRef>
          </c:cat>
          <c:val>
            <c:numRef>
              <c:f>Sheet1!$E$2</c:f>
              <c:numCache>
                <c:formatCode>General</c:formatCode>
                <c:ptCount val="1"/>
                <c:pt idx="0">
                  <c:v>3</c:v>
                </c:pt>
              </c:numCache>
            </c:numRef>
          </c:val>
          <c:extLst>
            <c:ext xmlns:c16="http://schemas.microsoft.com/office/drawing/2014/chart" uri="{C3380CC4-5D6E-409C-BE32-E72D297353CC}">
              <c16:uniqueId val="{00000003-2EC0-45E8-AAA3-B1BA6A0B2237}"/>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Banco BHD León</c:v>
                </c:pt>
              </c:strCache>
            </c:strRef>
          </c:cat>
          <c:val>
            <c:numRef>
              <c:f>Sheet1!$F$2</c:f>
              <c:numCache>
                <c:formatCode>General</c:formatCode>
                <c:ptCount val="1"/>
                <c:pt idx="0">
                  <c:v>1</c:v>
                </c:pt>
              </c:numCache>
            </c:numRef>
          </c:val>
          <c:extLst>
            <c:ext xmlns:c16="http://schemas.microsoft.com/office/drawing/2014/chart" uri="{C3380CC4-5D6E-409C-BE32-E72D297353CC}">
              <c16:uniqueId val="{00000004-2EC0-45E8-AAA3-B1BA6A0B2237}"/>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Banco BHD León</c:v>
                </c:pt>
              </c:strCache>
            </c:strRef>
          </c:cat>
          <c:val>
            <c:numRef>
              <c:f>Sheet1!$G$2</c:f>
              <c:numCache>
                <c:formatCode>General</c:formatCode>
                <c:ptCount val="1"/>
                <c:pt idx="0">
                  <c:v>6</c:v>
                </c:pt>
              </c:numCache>
            </c:numRef>
          </c:val>
          <c:extLst>
            <c:ext xmlns:c16="http://schemas.microsoft.com/office/drawing/2014/chart" uri="{C3380CC4-5D6E-409C-BE32-E72D297353CC}">
              <c16:uniqueId val="{00000005-2EC0-45E8-AAA3-B1BA6A0B223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Banco BHD León</c:v>
                </c:pt>
              </c:strCache>
            </c:strRef>
          </c:cat>
          <c:val>
            <c:numRef>
              <c:f>Sheet1!$H$2</c:f>
              <c:numCache>
                <c:formatCode>General</c:formatCode>
                <c:ptCount val="1"/>
                <c:pt idx="0">
                  <c:v>177</c:v>
                </c:pt>
              </c:numCache>
            </c:numRef>
          </c:val>
          <c:extLst>
            <c:ext xmlns:c16="http://schemas.microsoft.com/office/drawing/2014/chart" uri="{C3380CC4-5D6E-409C-BE32-E72D297353CC}">
              <c16:uniqueId val="{00000006-2EC0-45E8-AAA3-B1BA6A0B223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Banco BHD León</c:v>
                </c:pt>
              </c:strCache>
            </c:strRef>
          </c:cat>
          <c:val>
            <c:numRef>
              <c:f>Sheet1!$I$2</c:f>
              <c:numCache>
                <c:formatCode>General</c:formatCode>
                <c:ptCount val="1"/>
                <c:pt idx="0">
                  <c:v>323</c:v>
                </c:pt>
              </c:numCache>
            </c:numRef>
          </c:val>
          <c:extLst>
            <c:ext xmlns:c16="http://schemas.microsoft.com/office/drawing/2014/chart" uri="{C3380CC4-5D6E-409C-BE32-E72D297353CC}">
              <c16:uniqueId val="{00000007-2EC0-45E8-AAA3-B1BA6A0B2237}"/>
            </c:ext>
          </c:extLst>
        </c:ser>
        <c:dLbls>
          <c:showLegendKey val="0"/>
          <c:showVal val="0"/>
          <c:showCatName val="0"/>
          <c:showSerName val="0"/>
          <c:showPercent val="0"/>
          <c:showBubbleSize val="0"/>
        </c:dLbls>
        <c:gapWidth val="150"/>
        <c:overlap val="100"/>
        <c:axId val="216200384"/>
        <c:axId val="216197760"/>
      </c:barChart>
      <c:catAx>
        <c:axId val="216200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197760"/>
        <c:crosses val="autoZero"/>
        <c:auto val="1"/>
        <c:lblAlgn val="ctr"/>
        <c:lblOffset val="100"/>
        <c:noMultiLvlLbl val="0"/>
      </c:catAx>
      <c:valAx>
        <c:axId val="2161977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200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BFAF-427C-8176-555BACD12840}"/>
            </c:ext>
          </c:extLst>
        </c:ser>
        <c:dLbls>
          <c:showLegendKey val="0"/>
          <c:showVal val="0"/>
          <c:showCatName val="0"/>
          <c:showSerName val="0"/>
          <c:showPercent val="0"/>
          <c:showBubbleSize val="0"/>
        </c:dLbls>
        <c:gapWidth val="219"/>
        <c:overlap val="-27"/>
        <c:axId val="294321048"/>
        <c:axId val="362905664"/>
      </c:barChart>
      <c:catAx>
        <c:axId val="294321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05664"/>
        <c:crosses val="autoZero"/>
        <c:auto val="1"/>
        <c:lblAlgn val="ctr"/>
        <c:lblOffset val="100"/>
        <c:noMultiLvlLbl val="0"/>
      </c:catAx>
      <c:valAx>
        <c:axId val="362905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321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622E0-8C22-446F-B66A-7092A7293CD3}"/>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449EC641-AC75-4463-A9DB-279981084A1F}"/>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9669802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2035B-6E34-47E1-8818-B078B440DDCE}"/>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20D53BBC-899B-4D9C-8E4E-1C9EE844ADD7}"/>
              </a:ext>
            </a:extLst>
          </p:cNvPr>
          <p:cNvGraphicFramePr>
            <a:graphicFrameLocks noGrp="1"/>
          </p:cNvGraphicFramePr>
          <p:nvPr>
            <p:ph type="tbl" sz="quarter" idx="13"/>
            <p:extLst>
              <p:ext uri="{D42A27DB-BD31-4B8C-83A1-F6EECF244321}">
                <p14:modId xmlns:p14="http://schemas.microsoft.com/office/powerpoint/2010/main" val="3804462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00913684"/>
                    </a:ext>
                  </a:extLst>
                </a:gridCol>
                <a:gridCol w="740664">
                  <a:extLst>
                    <a:ext uri="{9D8B030D-6E8A-4147-A177-3AD203B41FA5}">
                      <a16:colId xmlns:a16="http://schemas.microsoft.com/office/drawing/2014/main" val="4160750732"/>
                    </a:ext>
                  </a:extLst>
                </a:gridCol>
                <a:gridCol w="740664">
                  <a:extLst>
                    <a:ext uri="{9D8B030D-6E8A-4147-A177-3AD203B41FA5}">
                      <a16:colId xmlns:a16="http://schemas.microsoft.com/office/drawing/2014/main" val="3832222644"/>
                    </a:ext>
                  </a:extLst>
                </a:gridCol>
                <a:gridCol w="740664">
                  <a:extLst>
                    <a:ext uri="{9D8B030D-6E8A-4147-A177-3AD203B41FA5}">
                      <a16:colId xmlns:a16="http://schemas.microsoft.com/office/drawing/2014/main" val="3672280611"/>
                    </a:ext>
                  </a:extLst>
                </a:gridCol>
                <a:gridCol w="740664">
                  <a:extLst>
                    <a:ext uri="{9D8B030D-6E8A-4147-A177-3AD203B41FA5}">
                      <a16:colId xmlns:a16="http://schemas.microsoft.com/office/drawing/2014/main" val="1301417818"/>
                    </a:ext>
                  </a:extLst>
                </a:gridCol>
                <a:gridCol w="740664">
                  <a:extLst>
                    <a:ext uri="{9D8B030D-6E8A-4147-A177-3AD203B41FA5}">
                      <a16:colId xmlns:a16="http://schemas.microsoft.com/office/drawing/2014/main" val="3715991327"/>
                    </a:ext>
                  </a:extLst>
                </a:gridCol>
                <a:gridCol w="740664">
                  <a:extLst>
                    <a:ext uri="{9D8B030D-6E8A-4147-A177-3AD203B41FA5}">
                      <a16:colId xmlns:a16="http://schemas.microsoft.com/office/drawing/2014/main" val="1781398288"/>
                    </a:ext>
                  </a:extLst>
                </a:gridCol>
                <a:gridCol w="740664">
                  <a:extLst>
                    <a:ext uri="{9D8B030D-6E8A-4147-A177-3AD203B41FA5}">
                      <a16:colId xmlns:a16="http://schemas.microsoft.com/office/drawing/2014/main" val="516241977"/>
                    </a:ext>
                  </a:extLst>
                </a:gridCol>
                <a:gridCol w="740664">
                  <a:extLst>
                    <a:ext uri="{9D8B030D-6E8A-4147-A177-3AD203B41FA5}">
                      <a16:colId xmlns:a16="http://schemas.microsoft.com/office/drawing/2014/main" val="175842480"/>
                    </a:ext>
                  </a:extLst>
                </a:gridCol>
                <a:gridCol w="740664">
                  <a:extLst>
                    <a:ext uri="{9D8B030D-6E8A-4147-A177-3AD203B41FA5}">
                      <a16:colId xmlns:a16="http://schemas.microsoft.com/office/drawing/2014/main" val="45084910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57194086"/>
                  </a:ext>
                </a:extLst>
              </a:tr>
              <a:tr h="370840">
                <a:tc>
                  <a:txBody>
                    <a:bodyPr/>
                    <a:lstStyle/>
                    <a:p>
                      <a:r>
                        <a:rPr lang="en-US" sz="1000"/>
                        <a:t>Banco BHD León</a:t>
                      </a:r>
                    </a:p>
                  </a:txBody>
                  <a:tcPr/>
                </a:tc>
                <a:tc>
                  <a:txBody>
                    <a:bodyPr/>
                    <a:lstStyle/>
                    <a:p>
                      <a:r>
                        <a:rPr lang="en-US" sz="1000"/>
                        <a:t>150774</a:t>
                      </a:r>
                    </a:p>
                  </a:txBody>
                  <a:tcPr/>
                </a:tc>
                <a:tc>
                  <a:txBody>
                    <a:bodyPr/>
                    <a:lstStyle/>
                    <a:p>
                      <a:r>
                        <a:rPr lang="en-US" sz="1000"/>
                        <a:t>1535</a:t>
                      </a:r>
                    </a:p>
                  </a:txBody>
                  <a:tcPr/>
                </a:tc>
                <a:tc>
                  <a:txBody>
                    <a:bodyPr/>
                    <a:lstStyle/>
                    <a:p>
                      <a:r>
                        <a:rPr lang="en-US" sz="1000"/>
                        <a:t>90</a:t>
                      </a:r>
                    </a:p>
                  </a:txBody>
                  <a:tcPr/>
                </a:tc>
                <a:tc>
                  <a:txBody>
                    <a:bodyPr/>
                    <a:lstStyle/>
                    <a:p>
                      <a:r>
                        <a:rPr lang="en-US" sz="1000"/>
                        <a:t>2041</a:t>
                      </a:r>
                    </a:p>
                  </a:txBody>
                  <a:tcPr/>
                </a:tc>
                <a:tc>
                  <a:txBody>
                    <a:bodyPr/>
                    <a:lstStyle/>
                    <a:p>
                      <a:r>
                        <a:rPr lang="en-US" sz="1000"/>
                        <a:t>177</a:t>
                      </a:r>
                    </a:p>
                  </a:txBody>
                  <a:tcPr/>
                </a:tc>
                <a:tc>
                  <a:txBody>
                    <a:bodyPr/>
                    <a:lstStyle/>
                    <a:p>
                      <a:r>
                        <a:rPr lang="en-US" sz="1000"/>
                        <a:t>323</a:t>
                      </a:r>
                    </a:p>
                  </a:txBody>
                  <a:tcPr/>
                </a:tc>
                <a:tc>
                  <a:txBody>
                    <a:bodyPr/>
                    <a:lstStyle/>
                    <a:p>
                      <a:r>
                        <a:rPr lang="en-US" sz="1000"/>
                        <a:t>0</a:t>
                      </a:r>
                    </a:p>
                  </a:txBody>
                  <a:tcPr/>
                </a:tc>
                <a:tc>
                  <a:txBody>
                    <a:bodyPr/>
                    <a:lstStyle/>
                    <a:p>
                      <a:r>
                        <a:rPr lang="en-US" sz="1000"/>
                        <a:t>0.0188%</a:t>
                      </a:r>
                    </a:p>
                  </a:txBody>
                  <a:tcPr/>
                </a:tc>
                <a:tc>
                  <a:txBody>
                    <a:bodyPr/>
                    <a:lstStyle/>
                    <a:p>
                      <a:r>
                        <a:rPr lang="en-US" sz="1000"/>
                        <a:t>0.0%</a:t>
                      </a:r>
                    </a:p>
                  </a:txBody>
                  <a:tcPr/>
                </a:tc>
                <a:extLst>
                  <a:ext uri="{0D108BD9-81ED-4DB2-BD59-A6C34878D82A}">
                    <a16:rowId xmlns:a16="http://schemas.microsoft.com/office/drawing/2014/main" val="249388838"/>
                  </a:ext>
                </a:extLst>
              </a:tr>
            </a:tbl>
          </a:graphicData>
        </a:graphic>
      </p:graphicFrame>
      <p:sp>
        <p:nvSpPr>
          <p:cNvPr id="4" name="Text Placeholder 3">
            <a:extLst>
              <a:ext uri="{FF2B5EF4-FFF2-40B4-BE49-F238E27FC236}">
                <a16:creationId xmlns:a16="http://schemas.microsoft.com/office/drawing/2014/main" id="{9A76D345-D0AB-4F7C-A8B9-FB1BE50587C2}"/>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993043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912BF-2FA2-40FF-BEE3-02F917BD48A2}"/>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14F94F50-1BA4-4D64-89FF-411CC061F7AC}"/>
              </a:ext>
            </a:extLst>
          </p:cNvPr>
          <p:cNvGraphicFramePr>
            <a:graphicFrameLocks noGrp="1"/>
          </p:cNvGraphicFramePr>
          <p:nvPr>
            <p:ph type="chart" sz="quarter" idx="13"/>
            <p:extLst>
              <p:ext uri="{D42A27DB-BD31-4B8C-83A1-F6EECF244321}">
                <p14:modId xmlns:p14="http://schemas.microsoft.com/office/powerpoint/2010/main" val="25014695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930489-615E-4C18-8D8F-CD7E7F2033B5}"/>
              </a:ext>
            </a:extLst>
          </p:cNvPr>
          <p:cNvSpPr>
            <a:spLocks noGrp="1"/>
          </p:cNvSpPr>
          <p:nvPr>
            <p:ph type="body" sz="quarter" idx="14"/>
          </p:nvPr>
        </p:nvSpPr>
        <p:spPr/>
        <p:txBody>
          <a:bodyPr/>
          <a:lstStyle/>
          <a:p>
            <a:r>
              <a:rPr lang="en-US"/>
              <a:t>12/04/2017 - 01/07/2018</a:t>
            </a:r>
          </a:p>
        </p:txBody>
      </p:sp>
      <p:sp>
        <p:nvSpPr>
          <p:cNvPr id="5" name="Footer Placeholder 4">
            <a:extLst>
              <a:ext uri="{FF2B5EF4-FFF2-40B4-BE49-F238E27FC236}">
                <a16:creationId xmlns:a16="http://schemas.microsoft.com/office/drawing/2014/main" id="{B8F406F4-C702-4910-B3F3-D76B097EDB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1001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6B616-B644-457C-9DE2-6F23F9CBCD20}"/>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E86D13C4-46F8-46C2-A61E-ED0C50CEE9BD}"/>
              </a:ext>
            </a:extLst>
          </p:cNvPr>
          <p:cNvGraphicFramePr>
            <a:graphicFrameLocks noGrp="1"/>
          </p:cNvGraphicFramePr>
          <p:nvPr>
            <p:ph type="chart" sz="quarter" idx="13"/>
            <p:extLst>
              <p:ext uri="{D42A27DB-BD31-4B8C-83A1-F6EECF244321}">
                <p14:modId xmlns:p14="http://schemas.microsoft.com/office/powerpoint/2010/main" val="36502646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445A72-5163-4F7F-908F-7FC04839AB4C}"/>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76804B0D-FDDA-4409-AEC5-199FFF067A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59696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B1FD8-C25E-4956-9510-81CAA26F5794}"/>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4FABAD61-0EF6-4042-961A-28E4DA261658}"/>
              </a:ext>
            </a:extLst>
          </p:cNvPr>
          <p:cNvGraphicFramePr>
            <a:graphicFrameLocks noGrp="1"/>
          </p:cNvGraphicFramePr>
          <p:nvPr>
            <p:ph type="chart" sz="quarter" idx="13"/>
            <p:extLst>
              <p:ext uri="{D42A27DB-BD31-4B8C-83A1-F6EECF244321}">
                <p14:modId xmlns:p14="http://schemas.microsoft.com/office/powerpoint/2010/main" val="15807684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20B677-B23D-448D-B794-5EFFE41E2246}"/>
              </a:ext>
            </a:extLst>
          </p:cNvPr>
          <p:cNvSpPr>
            <a:spLocks noGrp="1"/>
          </p:cNvSpPr>
          <p:nvPr>
            <p:ph type="body" sz="quarter" idx="14"/>
          </p:nvPr>
        </p:nvSpPr>
        <p:spPr/>
        <p:txBody>
          <a:bodyPr/>
          <a:lstStyle/>
          <a:p>
            <a:r>
              <a:rPr lang="en-US"/>
              <a:t>12/04/2017 - 01/07/2018</a:t>
            </a:r>
          </a:p>
        </p:txBody>
      </p:sp>
      <p:sp>
        <p:nvSpPr>
          <p:cNvPr id="5" name="Footer Placeholder 4">
            <a:extLst>
              <a:ext uri="{FF2B5EF4-FFF2-40B4-BE49-F238E27FC236}">
                <a16:creationId xmlns:a16="http://schemas.microsoft.com/office/drawing/2014/main" id="{DB995E19-040C-4512-AAE8-5819592943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0854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C4973-DB86-4D98-8E19-3C68BD8732C7}"/>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E823041F-1CA3-43DB-918B-17CE914AE928}"/>
              </a:ext>
            </a:extLst>
          </p:cNvPr>
          <p:cNvGraphicFramePr>
            <a:graphicFrameLocks noGrp="1"/>
          </p:cNvGraphicFramePr>
          <p:nvPr>
            <p:ph type="chart" sz="quarter" idx="13"/>
            <p:extLst>
              <p:ext uri="{D42A27DB-BD31-4B8C-83A1-F6EECF244321}">
                <p14:modId xmlns:p14="http://schemas.microsoft.com/office/powerpoint/2010/main" val="9452036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2FF33D-641C-4B4B-B634-B978CA792774}"/>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73887F50-A3A6-4339-B4C9-736DF56690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8798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0AFD2-8BF1-47F7-81AE-CFA5D9755C7B}"/>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6EF85428-4617-4F95-91C2-5D8CAF8E68B4}"/>
              </a:ext>
            </a:extLst>
          </p:cNvPr>
          <p:cNvGraphicFramePr>
            <a:graphicFrameLocks noGrp="1"/>
          </p:cNvGraphicFramePr>
          <p:nvPr>
            <p:ph type="chart" sz="quarter" idx="13"/>
            <p:extLst>
              <p:ext uri="{D42A27DB-BD31-4B8C-83A1-F6EECF244321}">
                <p14:modId xmlns:p14="http://schemas.microsoft.com/office/powerpoint/2010/main" val="11145143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1464EE-B70D-435C-91BF-6AC138E898E5}"/>
              </a:ext>
            </a:extLst>
          </p:cNvPr>
          <p:cNvSpPr>
            <a:spLocks noGrp="1"/>
          </p:cNvSpPr>
          <p:nvPr>
            <p:ph type="body" sz="quarter" idx="14"/>
          </p:nvPr>
        </p:nvSpPr>
        <p:spPr/>
        <p:txBody>
          <a:bodyPr/>
          <a:lstStyle/>
          <a:p>
            <a:r>
              <a:rPr lang="en-US"/>
              <a:t>12/04/2017 - 01/07/2018</a:t>
            </a:r>
          </a:p>
        </p:txBody>
      </p:sp>
      <p:sp>
        <p:nvSpPr>
          <p:cNvPr id="5" name="Footer Placeholder 4">
            <a:extLst>
              <a:ext uri="{FF2B5EF4-FFF2-40B4-BE49-F238E27FC236}">
                <a16:creationId xmlns:a16="http://schemas.microsoft.com/office/drawing/2014/main" id="{3B983563-7017-4EC2-8524-D3D5F0437D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5265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47C91-5903-4597-977B-524BB4BB0724}"/>
              </a:ext>
            </a:extLst>
          </p:cNvPr>
          <p:cNvSpPr>
            <a:spLocks noGrp="1"/>
          </p:cNvSpPr>
          <p:nvPr>
            <p:ph type="title"/>
          </p:nvPr>
        </p:nvSpPr>
        <p:spPr/>
        <p:txBody>
          <a:bodyPr/>
          <a:lstStyle/>
          <a:p>
            <a:r>
              <a:rPr lang="en-US"/>
              <a:t>Facebook Own Posts Table - 1 of 11</a:t>
            </a:r>
          </a:p>
        </p:txBody>
      </p:sp>
      <p:graphicFrame>
        <p:nvGraphicFramePr>
          <p:cNvPr id="5" name="Table Placeholder 4">
            <a:extLst>
              <a:ext uri="{FF2B5EF4-FFF2-40B4-BE49-F238E27FC236}">
                <a16:creationId xmlns:a16="http://schemas.microsoft.com/office/drawing/2014/main" id="{DF81F65A-DA6D-42B8-9968-2A1752450453}"/>
              </a:ext>
            </a:extLst>
          </p:cNvPr>
          <p:cNvGraphicFramePr>
            <a:graphicFrameLocks noGrp="1"/>
          </p:cNvGraphicFramePr>
          <p:nvPr>
            <p:ph type="tbl" sz="quarter" idx="13"/>
            <p:extLst>
              <p:ext uri="{D42A27DB-BD31-4B8C-83A1-F6EECF244321}">
                <p14:modId xmlns:p14="http://schemas.microsoft.com/office/powerpoint/2010/main" val="2828277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61061816"/>
                    </a:ext>
                  </a:extLst>
                </a:gridCol>
                <a:gridCol w="658368">
                  <a:extLst>
                    <a:ext uri="{9D8B030D-6E8A-4147-A177-3AD203B41FA5}">
                      <a16:colId xmlns:a16="http://schemas.microsoft.com/office/drawing/2014/main" val="276731504"/>
                    </a:ext>
                  </a:extLst>
                </a:gridCol>
                <a:gridCol w="658368">
                  <a:extLst>
                    <a:ext uri="{9D8B030D-6E8A-4147-A177-3AD203B41FA5}">
                      <a16:colId xmlns:a16="http://schemas.microsoft.com/office/drawing/2014/main" val="4079004783"/>
                    </a:ext>
                  </a:extLst>
                </a:gridCol>
                <a:gridCol w="658368">
                  <a:extLst>
                    <a:ext uri="{9D8B030D-6E8A-4147-A177-3AD203B41FA5}">
                      <a16:colId xmlns:a16="http://schemas.microsoft.com/office/drawing/2014/main" val="260306437"/>
                    </a:ext>
                  </a:extLst>
                </a:gridCol>
                <a:gridCol w="658368">
                  <a:extLst>
                    <a:ext uri="{9D8B030D-6E8A-4147-A177-3AD203B41FA5}">
                      <a16:colId xmlns:a16="http://schemas.microsoft.com/office/drawing/2014/main" val="3611677118"/>
                    </a:ext>
                  </a:extLst>
                </a:gridCol>
                <a:gridCol w="658368">
                  <a:extLst>
                    <a:ext uri="{9D8B030D-6E8A-4147-A177-3AD203B41FA5}">
                      <a16:colId xmlns:a16="http://schemas.microsoft.com/office/drawing/2014/main" val="3002195260"/>
                    </a:ext>
                  </a:extLst>
                </a:gridCol>
                <a:gridCol w="658368">
                  <a:extLst>
                    <a:ext uri="{9D8B030D-6E8A-4147-A177-3AD203B41FA5}">
                      <a16:colId xmlns:a16="http://schemas.microsoft.com/office/drawing/2014/main" val="2916089869"/>
                    </a:ext>
                  </a:extLst>
                </a:gridCol>
                <a:gridCol w="658368">
                  <a:extLst>
                    <a:ext uri="{9D8B030D-6E8A-4147-A177-3AD203B41FA5}">
                      <a16:colId xmlns:a16="http://schemas.microsoft.com/office/drawing/2014/main" val="2687187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9669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- 2017-12-17 13:40:27</a:t>
                      </a:r>
                      <a:r>
                        <a:rPr kumimoji="0" lang="es-ES" sz="1000" b="0" i="0" u="none" strike="noStrike" kern="1200" cap="none" spc="0" normalizeH="0" baseline="0" noProof="0">
                          <a:ln>
                            <a:noFill/>
                          </a:ln>
                          <a:solidFill>
                            <a:prstClr val="black"/>
                          </a:solidFill>
                          <a:effectLst/>
                          <a:uLnTx/>
                          <a:uFillTx/>
                          <a:latin typeface="+mn-lt"/>
                          <a:ea typeface="+mn-ea"/>
                          <a:cs typeface="+mn-cs"/>
                        </a:rPr>
                        <a:t>
Si eres de nacionalidad dominicana, puedes presumir de serlo. “Hay un país en el mundo”. Desde el 14 de diciembre de 2017 en salas de cine de Downtown Center y Novocentro, disfruta diferentes aspectos de nuestra dominicanidad #HayUnPaísEnElMundo @hayunpaisenelmundo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626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- 2017-12-27 15:08:07</a:t>
                      </a:r>
                      <a:r>
                        <a:rPr kumimoji="0" lang="es-ES" sz="1000" b="0" i="0" u="none" strike="noStrike" kern="1200" cap="none" spc="0" normalizeH="0" baseline="0" noProof="0">
                          <a:ln>
                            <a:noFill/>
                          </a:ln>
                          <a:solidFill>
                            <a:prstClr val="black"/>
                          </a:solidFill>
                          <a:effectLst/>
                          <a:uLnTx/>
                          <a:uFillTx/>
                          <a:latin typeface="+mn-lt"/>
                          <a:ea typeface="+mn-ea"/>
                          <a:cs typeface="+mn-cs"/>
                        </a:rPr>
                        <a:t>
La #GenteBHDLeón trabaja intensamente para entregar una experiencia bancaria superior. Nos dedicamos en 2017 a la materialización de este propósito, una meta superada gracias al #TalentoBHDLeón, reconocido por sus logros en cuanto a la mejora continua de canales y procesos.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37474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- 2017-12-09 00:07:43</a:t>
                      </a:r>
                      <a:r>
                        <a:rPr kumimoji="0" lang="es-ES" sz="1000" b="0" i="0" u="none" strike="noStrike" kern="1200" cap="none" spc="0" normalizeH="0" baseline="0" noProof="0">
                          <a:ln>
                            <a:noFill/>
                          </a:ln>
                          <a:solidFill>
                            <a:prstClr val="black"/>
                          </a:solidFill>
                          <a:effectLst/>
                          <a:uLnTx/>
                          <a:uFillTx/>
                          <a:latin typeface="+mn-lt"/>
                          <a:ea typeface="+mn-ea"/>
                          <a:cs typeface="+mn-cs"/>
                        </a:rPr>
                        <a:t>
16 días de activismo contra la violencia de género.  #MujerSinViolencia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03276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- 2018-01-01 08:30:02</a:t>
                      </a:r>
                      <a:r>
                        <a:rPr kumimoji="0" lang="es-ES" sz="1000" b="0" i="0" u="none" strike="noStrike" kern="1200" cap="none" spc="0" normalizeH="0" baseline="0" noProof="0">
                          <a:ln>
                            <a:noFill/>
                          </a:ln>
                          <a:solidFill>
                            <a:prstClr val="black"/>
                          </a:solidFill>
                          <a:effectLst/>
                          <a:uLnTx/>
                          <a:uFillTx/>
                          <a:latin typeface="+mn-lt"/>
                          <a:ea typeface="+mn-ea"/>
                          <a:cs typeface="+mn-cs"/>
                        </a:rPr>
                        <a:t>
El impulso extraordinario de la fe consiste en encender en el corazón la certeza de que cada mañana es un lienzo en blanco que permite escribir una mejor historia. ¡Feliz Año Nuevo!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30492679"/>
                  </a:ext>
                </a:extLst>
              </a:tr>
            </a:tbl>
          </a:graphicData>
        </a:graphic>
      </p:graphicFrame>
      <p:sp>
        <p:nvSpPr>
          <p:cNvPr id="4" name="Text Placeholder 3">
            <a:extLst>
              <a:ext uri="{FF2B5EF4-FFF2-40B4-BE49-F238E27FC236}">
                <a16:creationId xmlns:a16="http://schemas.microsoft.com/office/drawing/2014/main" id="{8486BD58-475B-4B72-8103-A82F21FE0995}"/>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1877407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23240-78A8-4DE1-AD5C-82D713B9419E}"/>
              </a:ext>
            </a:extLst>
          </p:cNvPr>
          <p:cNvSpPr>
            <a:spLocks noGrp="1"/>
          </p:cNvSpPr>
          <p:nvPr>
            <p:ph type="title"/>
          </p:nvPr>
        </p:nvSpPr>
        <p:spPr/>
        <p:txBody>
          <a:bodyPr/>
          <a:lstStyle/>
          <a:p>
            <a:r>
              <a:rPr lang="en-US"/>
              <a:t>Facebook Own Posts Table - 2 of 11</a:t>
            </a:r>
          </a:p>
        </p:txBody>
      </p:sp>
      <p:graphicFrame>
        <p:nvGraphicFramePr>
          <p:cNvPr id="5" name="Table Placeholder 4">
            <a:extLst>
              <a:ext uri="{FF2B5EF4-FFF2-40B4-BE49-F238E27FC236}">
                <a16:creationId xmlns:a16="http://schemas.microsoft.com/office/drawing/2014/main" id="{BBB8274E-7CA4-4C03-ADBC-24E3E2058023}"/>
              </a:ext>
            </a:extLst>
          </p:cNvPr>
          <p:cNvGraphicFramePr>
            <a:graphicFrameLocks noGrp="1"/>
          </p:cNvGraphicFramePr>
          <p:nvPr>
            <p:ph type="tbl" sz="quarter" idx="13"/>
            <p:extLst>
              <p:ext uri="{D42A27DB-BD31-4B8C-83A1-F6EECF244321}">
                <p14:modId xmlns:p14="http://schemas.microsoft.com/office/powerpoint/2010/main" val="4011279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49179562"/>
                    </a:ext>
                  </a:extLst>
                </a:gridCol>
                <a:gridCol w="658368">
                  <a:extLst>
                    <a:ext uri="{9D8B030D-6E8A-4147-A177-3AD203B41FA5}">
                      <a16:colId xmlns:a16="http://schemas.microsoft.com/office/drawing/2014/main" val="2559491769"/>
                    </a:ext>
                  </a:extLst>
                </a:gridCol>
                <a:gridCol w="658368">
                  <a:extLst>
                    <a:ext uri="{9D8B030D-6E8A-4147-A177-3AD203B41FA5}">
                      <a16:colId xmlns:a16="http://schemas.microsoft.com/office/drawing/2014/main" val="3255997062"/>
                    </a:ext>
                  </a:extLst>
                </a:gridCol>
                <a:gridCol w="658368">
                  <a:extLst>
                    <a:ext uri="{9D8B030D-6E8A-4147-A177-3AD203B41FA5}">
                      <a16:colId xmlns:a16="http://schemas.microsoft.com/office/drawing/2014/main" val="3806111853"/>
                    </a:ext>
                  </a:extLst>
                </a:gridCol>
                <a:gridCol w="658368">
                  <a:extLst>
                    <a:ext uri="{9D8B030D-6E8A-4147-A177-3AD203B41FA5}">
                      <a16:colId xmlns:a16="http://schemas.microsoft.com/office/drawing/2014/main" val="357627929"/>
                    </a:ext>
                  </a:extLst>
                </a:gridCol>
                <a:gridCol w="658368">
                  <a:extLst>
                    <a:ext uri="{9D8B030D-6E8A-4147-A177-3AD203B41FA5}">
                      <a16:colId xmlns:a16="http://schemas.microsoft.com/office/drawing/2014/main" val="2853096586"/>
                    </a:ext>
                  </a:extLst>
                </a:gridCol>
                <a:gridCol w="658368">
                  <a:extLst>
                    <a:ext uri="{9D8B030D-6E8A-4147-A177-3AD203B41FA5}">
                      <a16:colId xmlns:a16="http://schemas.microsoft.com/office/drawing/2014/main" val="3102169044"/>
                    </a:ext>
                  </a:extLst>
                </a:gridCol>
                <a:gridCol w="658368">
                  <a:extLst>
                    <a:ext uri="{9D8B030D-6E8A-4147-A177-3AD203B41FA5}">
                      <a16:colId xmlns:a16="http://schemas.microsoft.com/office/drawing/2014/main" val="2226349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34856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- 2017-12-27 20:34:33</a:t>
                      </a:r>
                      <a:r>
                        <a:rPr kumimoji="0" lang="es-ES" sz="1000" b="0" i="0" u="none" strike="noStrike" kern="1200" cap="none" spc="0" normalizeH="0" baseline="0" noProof="0">
                          <a:ln>
                            <a:noFill/>
                          </a:ln>
                          <a:solidFill>
                            <a:prstClr val="black"/>
                          </a:solidFill>
                          <a:effectLst/>
                          <a:uLnTx/>
                          <a:uFillTx/>
                          <a:latin typeface="+mn-lt"/>
                          <a:ea typeface="+mn-ea"/>
                          <a:cs typeface="+mn-cs"/>
                        </a:rPr>
                        <a:t>
El Ministerio de La Mujer RD y el PNUD República Dominicana (Programa de las Naciones Unidas para el Desarrollo) nos otorgaron la primera certificación en el país de “Igualando RD”, que además es el primer sello categoría “Oro” de República Dominicana, tras validar nuestras prácticas internas de igualdad y equidad de género. 
Este reconocimiento reafirma nuestro compromiso con las mujeres al reconocerlas como agentes de cambio positivo responsables de la transformación del futuro a través de su esfuerzo y dedicación cotidianos #MujerMujer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2639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- 2017-12-11 14:45:16</a:t>
                      </a:r>
                      <a:r>
                        <a:rPr kumimoji="0" lang="es-ES" sz="1000" b="0" i="0" u="none" strike="noStrike" kern="1200" cap="none" spc="0" normalizeH="0" baseline="0" noProof="0">
                          <a:ln>
                            <a:noFill/>
                          </a:ln>
                          <a:solidFill>
                            <a:prstClr val="black"/>
                          </a:solidFill>
                          <a:effectLst/>
                          <a:uLnTx/>
                          <a:uFillTx/>
                          <a:latin typeface="+mn-lt"/>
                          <a:ea typeface="+mn-ea"/>
                          <a:cs typeface="+mn-cs"/>
                        </a:rPr>
                        <a:t>
Al adquirir una Tarjetas de Esperanza puedes ayudar a que más de 80,000 niños y niñas tengan una mejor #navidad. Búscalas en tu sucursal BHD León más cercana o en las fundaciones participantes por solo RD$60.
Aldeas Infantiles SOS República Dominicana,  Fundacion Red de Misericordia, Instituto de Ayuda al Sordo Santa Rosa, Manitas en las Calles, Muchachos y Muchachas con Don Bosco,  Patronato Benéfico Oriental - Hogar del Niño, Fundación La Merced - Contra el trabajo infantil y Fundacion Pedro Martinez. #TarjetasDeEsperanza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9488864"/>
                  </a:ext>
                </a:extLst>
              </a:tr>
            </a:tbl>
          </a:graphicData>
        </a:graphic>
      </p:graphicFrame>
      <p:sp>
        <p:nvSpPr>
          <p:cNvPr id="4" name="Text Placeholder 3">
            <a:extLst>
              <a:ext uri="{FF2B5EF4-FFF2-40B4-BE49-F238E27FC236}">
                <a16:creationId xmlns:a16="http://schemas.microsoft.com/office/drawing/2014/main" id="{04BC2718-D274-4DD1-8A2A-5F63BA972366}"/>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923294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F288E-BFBE-44E9-AACD-985DEC87526C}"/>
              </a:ext>
            </a:extLst>
          </p:cNvPr>
          <p:cNvSpPr>
            <a:spLocks noGrp="1"/>
          </p:cNvSpPr>
          <p:nvPr>
            <p:ph type="title"/>
          </p:nvPr>
        </p:nvSpPr>
        <p:spPr/>
        <p:txBody>
          <a:bodyPr/>
          <a:lstStyle/>
          <a:p>
            <a:r>
              <a:rPr lang="en-US"/>
              <a:t>Facebook Own Posts Table - 3 of 11</a:t>
            </a:r>
          </a:p>
        </p:txBody>
      </p:sp>
      <p:graphicFrame>
        <p:nvGraphicFramePr>
          <p:cNvPr id="5" name="Table Placeholder 4">
            <a:extLst>
              <a:ext uri="{FF2B5EF4-FFF2-40B4-BE49-F238E27FC236}">
                <a16:creationId xmlns:a16="http://schemas.microsoft.com/office/drawing/2014/main" id="{EC390CD8-70C4-42B0-BB0F-2AAA1CD5EBCA}"/>
              </a:ext>
            </a:extLst>
          </p:cNvPr>
          <p:cNvGraphicFramePr>
            <a:graphicFrameLocks noGrp="1"/>
          </p:cNvGraphicFramePr>
          <p:nvPr>
            <p:ph type="tbl" sz="quarter" idx="13"/>
            <p:extLst>
              <p:ext uri="{D42A27DB-BD31-4B8C-83A1-F6EECF244321}">
                <p14:modId xmlns:p14="http://schemas.microsoft.com/office/powerpoint/2010/main" val="440169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62502841"/>
                    </a:ext>
                  </a:extLst>
                </a:gridCol>
                <a:gridCol w="658368">
                  <a:extLst>
                    <a:ext uri="{9D8B030D-6E8A-4147-A177-3AD203B41FA5}">
                      <a16:colId xmlns:a16="http://schemas.microsoft.com/office/drawing/2014/main" val="1229682804"/>
                    </a:ext>
                  </a:extLst>
                </a:gridCol>
                <a:gridCol w="658368">
                  <a:extLst>
                    <a:ext uri="{9D8B030D-6E8A-4147-A177-3AD203B41FA5}">
                      <a16:colId xmlns:a16="http://schemas.microsoft.com/office/drawing/2014/main" val="2411029414"/>
                    </a:ext>
                  </a:extLst>
                </a:gridCol>
                <a:gridCol w="658368">
                  <a:extLst>
                    <a:ext uri="{9D8B030D-6E8A-4147-A177-3AD203B41FA5}">
                      <a16:colId xmlns:a16="http://schemas.microsoft.com/office/drawing/2014/main" val="107406797"/>
                    </a:ext>
                  </a:extLst>
                </a:gridCol>
                <a:gridCol w="658368">
                  <a:extLst>
                    <a:ext uri="{9D8B030D-6E8A-4147-A177-3AD203B41FA5}">
                      <a16:colId xmlns:a16="http://schemas.microsoft.com/office/drawing/2014/main" val="2912319650"/>
                    </a:ext>
                  </a:extLst>
                </a:gridCol>
                <a:gridCol w="658368">
                  <a:extLst>
                    <a:ext uri="{9D8B030D-6E8A-4147-A177-3AD203B41FA5}">
                      <a16:colId xmlns:a16="http://schemas.microsoft.com/office/drawing/2014/main" val="4276796223"/>
                    </a:ext>
                  </a:extLst>
                </a:gridCol>
                <a:gridCol w="658368">
                  <a:extLst>
                    <a:ext uri="{9D8B030D-6E8A-4147-A177-3AD203B41FA5}">
                      <a16:colId xmlns:a16="http://schemas.microsoft.com/office/drawing/2014/main" val="606496784"/>
                    </a:ext>
                  </a:extLst>
                </a:gridCol>
                <a:gridCol w="658368">
                  <a:extLst>
                    <a:ext uri="{9D8B030D-6E8A-4147-A177-3AD203B41FA5}">
                      <a16:colId xmlns:a16="http://schemas.microsoft.com/office/drawing/2014/main" val="2812745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33348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- 2017-12-11 19:05:35</a:t>
                      </a:r>
                      <a:r>
                        <a:rPr kumimoji="0" lang="es-ES" sz="1000" b="0" i="0" u="none" strike="noStrike" kern="1200" cap="none" spc="0" normalizeH="0" baseline="0" noProof="0">
                          <a:ln>
                            <a:noFill/>
                          </a:ln>
                          <a:solidFill>
                            <a:prstClr val="black"/>
                          </a:solidFill>
                          <a:effectLst/>
                          <a:uLnTx/>
                          <a:uFillTx/>
                          <a:latin typeface="+mn-lt"/>
                          <a:ea typeface="+mn-ea"/>
                          <a:cs typeface="+mn-cs"/>
                        </a:rPr>
                        <a:t>
Estrenamos en exclusiva para la familia BHD León el documental “Hay un país en el mundo”, producción de José Pintor (Pinky). Nos acompañan clientes del Banco y otras figuras de la sociedad, quienes apreciaron la pieza cinematográfica desde la descripción de valores históricos, culturales y sociales que representan al país a través de la explicación de expertos en diferentes áreas y con la intervención musical de artistas icónicos dominicanos #BHDLeón #MejoraTuMundo #HayUnPaísEnElMundo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01388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- 2017-12-29 14:45:54</a:t>
                      </a:r>
                      <a:r>
                        <a:rPr kumimoji="0" lang="es-ES" sz="1000" b="0" i="0" u="none" strike="noStrike" kern="1200" cap="none" spc="0" normalizeH="0" baseline="0" noProof="0">
                          <a:ln>
                            <a:noFill/>
                          </a:ln>
                          <a:solidFill>
                            <a:prstClr val="black"/>
                          </a:solidFill>
                          <a:effectLst/>
                          <a:uLnTx/>
                          <a:uFillTx/>
                          <a:latin typeface="+mn-lt"/>
                          <a:ea typeface="+mn-ea"/>
                          <a:cs typeface="+mn-cs"/>
                        </a:rPr>
                        <a:t>
Nuestro #VoluntariadoBHDLeón celebró la Navidad desde el valor de la identidad al disfrutar de una presentación exclusiva del documental “Hay un país en el mundo”. Nuestra #GenteBHDLeón destaca por su consistente compromiso con el país y con el cambio positivo de la sociedad.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4745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- 2018-01-05 12:45:07</a:t>
                      </a:r>
                      <a:r>
                        <a:rPr kumimoji="0" lang="es-ES" sz="1000" b="0" i="0" u="none" strike="noStrike" kern="1200" cap="none" spc="0" normalizeH="0" baseline="0" noProof="0">
                          <a:ln>
                            <a:noFill/>
                          </a:ln>
                          <a:solidFill>
                            <a:prstClr val="black"/>
                          </a:solidFill>
                          <a:effectLst/>
                          <a:uLnTx/>
                          <a:uFillTx/>
                          <a:latin typeface="+mn-lt"/>
                          <a:ea typeface="+mn-ea"/>
                          <a:cs typeface="+mn-cs"/>
                        </a:rPr>
                        <a:t>
Acerca tus metas y programa tus ahorros en pesos y dólares. A través de un ahorro planificado defines el ahorro que quieres realizar y de forma automática el dinero es debitado de tu cuenta principal y transferido a tu #Supercuenta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75459876"/>
                  </a:ext>
                </a:extLst>
              </a:tr>
            </a:tbl>
          </a:graphicData>
        </a:graphic>
      </p:graphicFrame>
      <p:sp>
        <p:nvSpPr>
          <p:cNvPr id="4" name="Text Placeholder 3">
            <a:extLst>
              <a:ext uri="{FF2B5EF4-FFF2-40B4-BE49-F238E27FC236}">
                <a16:creationId xmlns:a16="http://schemas.microsoft.com/office/drawing/2014/main" id="{434F80DA-B892-4BBF-B4E1-E0A1CC18372B}"/>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39335534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5FF58-6EFB-4BA0-99B9-B7A3F89D0DEE}"/>
              </a:ext>
            </a:extLst>
          </p:cNvPr>
          <p:cNvSpPr>
            <a:spLocks noGrp="1"/>
          </p:cNvSpPr>
          <p:nvPr>
            <p:ph type="title"/>
          </p:nvPr>
        </p:nvSpPr>
        <p:spPr/>
        <p:txBody>
          <a:bodyPr/>
          <a:lstStyle/>
          <a:p>
            <a:r>
              <a:rPr lang="en-US"/>
              <a:t>Facebook Own Posts Table - 4 of 11</a:t>
            </a:r>
          </a:p>
        </p:txBody>
      </p:sp>
      <p:graphicFrame>
        <p:nvGraphicFramePr>
          <p:cNvPr id="5" name="Table Placeholder 4">
            <a:extLst>
              <a:ext uri="{FF2B5EF4-FFF2-40B4-BE49-F238E27FC236}">
                <a16:creationId xmlns:a16="http://schemas.microsoft.com/office/drawing/2014/main" id="{B66589FC-687E-42D9-87B2-09F8B313CE1F}"/>
              </a:ext>
            </a:extLst>
          </p:cNvPr>
          <p:cNvGraphicFramePr>
            <a:graphicFrameLocks noGrp="1"/>
          </p:cNvGraphicFramePr>
          <p:nvPr>
            <p:ph type="tbl" sz="quarter" idx="13"/>
            <p:extLst>
              <p:ext uri="{D42A27DB-BD31-4B8C-83A1-F6EECF244321}">
                <p14:modId xmlns:p14="http://schemas.microsoft.com/office/powerpoint/2010/main" val="3567785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62730444"/>
                    </a:ext>
                  </a:extLst>
                </a:gridCol>
                <a:gridCol w="658368">
                  <a:extLst>
                    <a:ext uri="{9D8B030D-6E8A-4147-A177-3AD203B41FA5}">
                      <a16:colId xmlns:a16="http://schemas.microsoft.com/office/drawing/2014/main" val="1192552494"/>
                    </a:ext>
                  </a:extLst>
                </a:gridCol>
                <a:gridCol w="658368">
                  <a:extLst>
                    <a:ext uri="{9D8B030D-6E8A-4147-A177-3AD203B41FA5}">
                      <a16:colId xmlns:a16="http://schemas.microsoft.com/office/drawing/2014/main" val="4136881689"/>
                    </a:ext>
                  </a:extLst>
                </a:gridCol>
                <a:gridCol w="658368">
                  <a:extLst>
                    <a:ext uri="{9D8B030D-6E8A-4147-A177-3AD203B41FA5}">
                      <a16:colId xmlns:a16="http://schemas.microsoft.com/office/drawing/2014/main" val="567582454"/>
                    </a:ext>
                  </a:extLst>
                </a:gridCol>
                <a:gridCol w="658368">
                  <a:extLst>
                    <a:ext uri="{9D8B030D-6E8A-4147-A177-3AD203B41FA5}">
                      <a16:colId xmlns:a16="http://schemas.microsoft.com/office/drawing/2014/main" val="3628946175"/>
                    </a:ext>
                  </a:extLst>
                </a:gridCol>
                <a:gridCol w="658368">
                  <a:extLst>
                    <a:ext uri="{9D8B030D-6E8A-4147-A177-3AD203B41FA5}">
                      <a16:colId xmlns:a16="http://schemas.microsoft.com/office/drawing/2014/main" val="4175423117"/>
                    </a:ext>
                  </a:extLst>
                </a:gridCol>
                <a:gridCol w="658368">
                  <a:extLst>
                    <a:ext uri="{9D8B030D-6E8A-4147-A177-3AD203B41FA5}">
                      <a16:colId xmlns:a16="http://schemas.microsoft.com/office/drawing/2014/main" val="3840166318"/>
                    </a:ext>
                  </a:extLst>
                </a:gridCol>
                <a:gridCol w="658368">
                  <a:extLst>
                    <a:ext uri="{9D8B030D-6E8A-4147-A177-3AD203B41FA5}">
                      <a16:colId xmlns:a16="http://schemas.microsoft.com/office/drawing/2014/main" val="2831437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81860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- 2018-01-05 18:02:55</a:t>
                      </a:r>
                      <a:r>
                        <a:rPr kumimoji="0" lang="es-ES" sz="1000" b="0" i="0" u="none" strike="noStrike" kern="1200" cap="none" spc="0" normalizeH="0" baseline="0" noProof="0">
                          <a:ln>
                            <a:noFill/>
                          </a:ln>
                          <a:solidFill>
                            <a:prstClr val="black"/>
                          </a:solidFill>
                          <a:effectLst/>
                          <a:uLnTx/>
                          <a:uFillTx/>
                          <a:latin typeface="+mn-lt"/>
                          <a:ea typeface="+mn-ea"/>
                          <a:cs typeface="+mn-cs"/>
                        </a:rPr>
                        <a:t>
Conoce el horario especial para este sábado 6 de enero. 
Todas nuestras sucursales estarán cerradas, con excepción del área de caja de:
Ágora Mall que estará laborando de 10:00 a.m. a 4:00 p.m.,
Blue Mall que estará laborando de 11:00 p.m. a 6:00 p.m.,
y Galería 360 que estará laborando de 12:00 p.m. a 6:00 p.m.
Recuerda que tienes disponible nuestros Centro de Contacto, Internet Banking, App BHD León y Móvil Banking Empresarial y la red de Cajeros Automáticos.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47587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- 2017-12-28 14:45:29</a:t>
                      </a:r>
                      <a:r>
                        <a:rPr kumimoji="0" lang="es-ES" sz="1000" b="0" i="0" u="none" strike="noStrike" kern="1200" cap="none" spc="0" normalizeH="0" baseline="0" noProof="0">
                          <a:ln>
                            <a:noFill/>
                          </a:ln>
                          <a:solidFill>
                            <a:prstClr val="black"/>
                          </a:solidFill>
                          <a:effectLst/>
                          <a:uLnTx/>
                          <a:uFillTx/>
                          <a:latin typeface="+mn-lt"/>
                          <a:ea typeface="+mn-ea"/>
                          <a:cs typeface="+mn-cs"/>
                        </a:rPr>
                        <a:t>
Firmamos una alianza con BANFONDESA para fortalecer el mercado de remesas del país. El acuerdo entre ambas entidades financieras facilitará
la distribución de remesas en comunidades rurales de la zona Norte.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9439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- 2017-12-11 18:18:38</a:t>
                      </a:r>
                      <a:r>
                        <a:rPr kumimoji="0" lang="es-ES" sz="1000" b="0" i="0" u="none" strike="noStrike" kern="1200" cap="none" spc="0" normalizeH="0" baseline="0" noProof="0">
                          <a:ln>
                            <a:noFill/>
                          </a:ln>
                          <a:solidFill>
                            <a:prstClr val="black"/>
                          </a:solidFill>
                          <a:effectLst/>
                          <a:uLnTx/>
                          <a:uFillTx/>
                          <a:latin typeface="+mn-lt"/>
                          <a:ea typeface="+mn-ea"/>
                          <a:cs typeface="+mn-cs"/>
                        </a:rPr>
                        <a:t>
La nueva ley 155-17 de Lavado de Activos demanda un mayor conocimiento de nuestros clientes, y nos exige a cumplir con la obligación de prevenir y evitar las transacciones que tengan la intención de lavar activos o incumplir con las obligaciones tributarias.   
#BHDLeonNegocios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29725854"/>
                  </a:ext>
                </a:extLst>
              </a:tr>
            </a:tbl>
          </a:graphicData>
        </a:graphic>
      </p:graphicFrame>
      <p:sp>
        <p:nvSpPr>
          <p:cNvPr id="4" name="Text Placeholder 3">
            <a:extLst>
              <a:ext uri="{FF2B5EF4-FFF2-40B4-BE49-F238E27FC236}">
                <a16:creationId xmlns:a16="http://schemas.microsoft.com/office/drawing/2014/main" id="{610A6789-FF98-4D47-90BA-672B7CDAD8DD}"/>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2457010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FFBB6-31A1-4284-8FAA-FF9C3C8B876E}"/>
              </a:ext>
            </a:extLst>
          </p:cNvPr>
          <p:cNvSpPr>
            <a:spLocks noGrp="1"/>
          </p:cNvSpPr>
          <p:nvPr>
            <p:ph type="title"/>
          </p:nvPr>
        </p:nvSpPr>
        <p:spPr/>
        <p:txBody>
          <a:bodyPr/>
          <a:lstStyle/>
          <a:p>
            <a:r>
              <a:rPr lang="en-US"/>
              <a:t>Facebook Own Posts Table - 5 of 11</a:t>
            </a:r>
          </a:p>
        </p:txBody>
      </p:sp>
      <p:graphicFrame>
        <p:nvGraphicFramePr>
          <p:cNvPr id="5" name="Table Placeholder 4">
            <a:extLst>
              <a:ext uri="{FF2B5EF4-FFF2-40B4-BE49-F238E27FC236}">
                <a16:creationId xmlns:a16="http://schemas.microsoft.com/office/drawing/2014/main" id="{EBA40C49-0B79-4C87-B049-28F51DAF4EF7}"/>
              </a:ext>
            </a:extLst>
          </p:cNvPr>
          <p:cNvGraphicFramePr>
            <a:graphicFrameLocks noGrp="1"/>
          </p:cNvGraphicFramePr>
          <p:nvPr>
            <p:ph type="tbl" sz="quarter" idx="13"/>
            <p:extLst>
              <p:ext uri="{D42A27DB-BD31-4B8C-83A1-F6EECF244321}">
                <p14:modId xmlns:p14="http://schemas.microsoft.com/office/powerpoint/2010/main" val="1108534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5999163"/>
                    </a:ext>
                  </a:extLst>
                </a:gridCol>
                <a:gridCol w="658368">
                  <a:extLst>
                    <a:ext uri="{9D8B030D-6E8A-4147-A177-3AD203B41FA5}">
                      <a16:colId xmlns:a16="http://schemas.microsoft.com/office/drawing/2014/main" val="2706030852"/>
                    </a:ext>
                  </a:extLst>
                </a:gridCol>
                <a:gridCol w="658368">
                  <a:extLst>
                    <a:ext uri="{9D8B030D-6E8A-4147-A177-3AD203B41FA5}">
                      <a16:colId xmlns:a16="http://schemas.microsoft.com/office/drawing/2014/main" val="4190857951"/>
                    </a:ext>
                  </a:extLst>
                </a:gridCol>
                <a:gridCol w="658368">
                  <a:extLst>
                    <a:ext uri="{9D8B030D-6E8A-4147-A177-3AD203B41FA5}">
                      <a16:colId xmlns:a16="http://schemas.microsoft.com/office/drawing/2014/main" val="331764097"/>
                    </a:ext>
                  </a:extLst>
                </a:gridCol>
                <a:gridCol w="658368">
                  <a:extLst>
                    <a:ext uri="{9D8B030D-6E8A-4147-A177-3AD203B41FA5}">
                      <a16:colId xmlns:a16="http://schemas.microsoft.com/office/drawing/2014/main" val="3486120395"/>
                    </a:ext>
                  </a:extLst>
                </a:gridCol>
                <a:gridCol w="658368">
                  <a:extLst>
                    <a:ext uri="{9D8B030D-6E8A-4147-A177-3AD203B41FA5}">
                      <a16:colId xmlns:a16="http://schemas.microsoft.com/office/drawing/2014/main" val="3560232636"/>
                    </a:ext>
                  </a:extLst>
                </a:gridCol>
                <a:gridCol w="658368">
                  <a:extLst>
                    <a:ext uri="{9D8B030D-6E8A-4147-A177-3AD203B41FA5}">
                      <a16:colId xmlns:a16="http://schemas.microsoft.com/office/drawing/2014/main" val="3849197617"/>
                    </a:ext>
                  </a:extLst>
                </a:gridCol>
                <a:gridCol w="658368">
                  <a:extLst>
                    <a:ext uri="{9D8B030D-6E8A-4147-A177-3AD203B41FA5}">
                      <a16:colId xmlns:a16="http://schemas.microsoft.com/office/drawing/2014/main" val="4023195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83915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- 2017-12-24 10:00:40</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http://bit.ly/2jR4E4t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09449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- 2017-12-26 18:30:34</a:t>
                      </a:r>
                      <a:r>
                        <a:rPr kumimoji="0" lang="es-ES" sz="1000" b="0" i="0" u="none" strike="noStrike" kern="1200" cap="none" spc="0" normalizeH="0" baseline="0" noProof="0">
                          <a:ln>
                            <a:noFill/>
                          </a:ln>
                          <a:solidFill>
                            <a:prstClr val="black"/>
                          </a:solidFill>
                          <a:effectLst/>
                          <a:uLnTx/>
                          <a:uFillTx/>
                          <a:latin typeface="+mn-lt"/>
                          <a:ea typeface="+mn-ea"/>
                          <a:cs typeface="+mn-cs"/>
                        </a:rPr>
                        <a:t>
Aprovecha los Préstasmos Ágiles #BHDLeon con planes de financiamiento a 6 y 12 meses sin intereses en Hogareña Home Furniture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0386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- 2017-12-11 11:29:18</a:t>
                      </a:r>
                      <a:r>
                        <a:rPr kumimoji="0" lang="es-ES" sz="1000" b="0" i="0" u="none" strike="noStrike" kern="1200" cap="none" spc="0" normalizeH="0" baseline="0" noProof="0">
                          <a:ln>
                            <a:noFill/>
                          </a:ln>
                          <a:solidFill>
                            <a:prstClr val="black"/>
                          </a:solidFill>
                          <a:effectLst/>
                          <a:uLnTx/>
                          <a:uFillTx/>
                          <a:latin typeface="+mn-lt"/>
                          <a:ea typeface="+mn-ea"/>
                          <a:cs typeface="+mn-cs"/>
                        </a:rPr>
                        <a:t>
¡Felicitaciones a nuestras ganadoras!  Ellas utilizaron su Tarjeta Mujer #BHDLeón y se hicieron el mejor regalo de elegir un premio de ellas para ellas. #MujerMujer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61749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- 2017-12-09 10:00:09</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http://bit.ly/1UUlgDd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57117176"/>
                  </a:ext>
                </a:extLst>
              </a:tr>
            </a:tbl>
          </a:graphicData>
        </a:graphic>
      </p:graphicFrame>
      <p:sp>
        <p:nvSpPr>
          <p:cNvPr id="4" name="Text Placeholder 3">
            <a:extLst>
              <a:ext uri="{FF2B5EF4-FFF2-40B4-BE49-F238E27FC236}">
                <a16:creationId xmlns:a16="http://schemas.microsoft.com/office/drawing/2014/main" id="{1FF0464D-22BA-442C-9EE8-5092B0DED116}"/>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209261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CABA7-7B88-4002-A962-E046C1360541}"/>
              </a:ext>
            </a:extLst>
          </p:cNvPr>
          <p:cNvSpPr>
            <a:spLocks noGrp="1"/>
          </p:cNvSpPr>
          <p:nvPr>
            <p:ph type="title"/>
          </p:nvPr>
        </p:nvSpPr>
        <p:spPr/>
        <p:txBody>
          <a:bodyPr/>
          <a:lstStyle/>
          <a:p>
            <a:r>
              <a:rPr lang="en-US"/>
              <a:t>Facebook Own Posts Table - 6 of 11</a:t>
            </a:r>
          </a:p>
        </p:txBody>
      </p:sp>
      <p:graphicFrame>
        <p:nvGraphicFramePr>
          <p:cNvPr id="5" name="Table Placeholder 4">
            <a:extLst>
              <a:ext uri="{FF2B5EF4-FFF2-40B4-BE49-F238E27FC236}">
                <a16:creationId xmlns:a16="http://schemas.microsoft.com/office/drawing/2014/main" id="{3992BCAA-11BA-407E-9D3A-99C73C106E82}"/>
              </a:ext>
            </a:extLst>
          </p:cNvPr>
          <p:cNvGraphicFramePr>
            <a:graphicFrameLocks noGrp="1"/>
          </p:cNvGraphicFramePr>
          <p:nvPr>
            <p:ph type="tbl" sz="quarter" idx="13"/>
            <p:extLst>
              <p:ext uri="{D42A27DB-BD31-4B8C-83A1-F6EECF244321}">
                <p14:modId xmlns:p14="http://schemas.microsoft.com/office/powerpoint/2010/main" val="3336854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06370498"/>
                    </a:ext>
                  </a:extLst>
                </a:gridCol>
                <a:gridCol w="658368">
                  <a:extLst>
                    <a:ext uri="{9D8B030D-6E8A-4147-A177-3AD203B41FA5}">
                      <a16:colId xmlns:a16="http://schemas.microsoft.com/office/drawing/2014/main" val="2472456581"/>
                    </a:ext>
                  </a:extLst>
                </a:gridCol>
                <a:gridCol w="658368">
                  <a:extLst>
                    <a:ext uri="{9D8B030D-6E8A-4147-A177-3AD203B41FA5}">
                      <a16:colId xmlns:a16="http://schemas.microsoft.com/office/drawing/2014/main" val="86237270"/>
                    </a:ext>
                  </a:extLst>
                </a:gridCol>
                <a:gridCol w="658368">
                  <a:extLst>
                    <a:ext uri="{9D8B030D-6E8A-4147-A177-3AD203B41FA5}">
                      <a16:colId xmlns:a16="http://schemas.microsoft.com/office/drawing/2014/main" val="2468904112"/>
                    </a:ext>
                  </a:extLst>
                </a:gridCol>
                <a:gridCol w="658368">
                  <a:extLst>
                    <a:ext uri="{9D8B030D-6E8A-4147-A177-3AD203B41FA5}">
                      <a16:colId xmlns:a16="http://schemas.microsoft.com/office/drawing/2014/main" val="702603756"/>
                    </a:ext>
                  </a:extLst>
                </a:gridCol>
                <a:gridCol w="658368">
                  <a:extLst>
                    <a:ext uri="{9D8B030D-6E8A-4147-A177-3AD203B41FA5}">
                      <a16:colId xmlns:a16="http://schemas.microsoft.com/office/drawing/2014/main" val="911209179"/>
                    </a:ext>
                  </a:extLst>
                </a:gridCol>
                <a:gridCol w="658368">
                  <a:extLst>
                    <a:ext uri="{9D8B030D-6E8A-4147-A177-3AD203B41FA5}">
                      <a16:colId xmlns:a16="http://schemas.microsoft.com/office/drawing/2014/main" val="1194979443"/>
                    </a:ext>
                  </a:extLst>
                </a:gridCol>
                <a:gridCol w="658368">
                  <a:extLst>
                    <a:ext uri="{9D8B030D-6E8A-4147-A177-3AD203B41FA5}">
                      <a16:colId xmlns:a16="http://schemas.microsoft.com/office/drawing/2014/main" val="1292374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82976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- 2018-01-02 20:36:23</a:t>
                      </a:r>
                      <a:r>
                        <a:rPr kumimoji="0" lang="es-ES" sz="1000" b="0" i="0" u="none" strike="noStrike" kern="1200" cap="none" spc="0" normalizeH="0" baseline="0" noProof="0">
                          <a:ln>
                            <a:noFill/>
                          </a:ln>
                          <a:solidFill>
                            <a:prstClr val="black"/>
                          </a:solidFill>
                          <a:effectLst/>
                          <a:uLnTx/>
                          <a:uFillTx/>
                          <a:latin typeface="+mn-lt"/>
                          <a:ea typeface="+mn-ea"/>
                          <a:cs typeface="+mn-cs"/>
                        </a:rPr>
                        <a:t>
Aprovecha esta oferta y ahorra hasta un 40% en tu compra de juguetes este miércoles 3 de enero en Tiendas La Sirena:
*20% de descuento en la tienda + 20% de devolución pagando con tu Tarjeta de Crédito BHD León o en Cuotas BHD León*
Recuerda que al pagar con Tarjeta CINCO generas adicional el 5% de tu compra en Puntos Siremás.
Oferta no aplica en videojuegos. Tope de compra/consumo para la devolución es aplicada sobre el monto pagado en juguetes y será acreditada a los 30 días de realizado el consumo. Para la devolución también participan las tarjetas Siremás Oro.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06981861"/>
                  </a:ext>
                </a:extLst>
              </a:tr>
            </a:tbl>
          </a:graphicData>
        </a:graphic>
      </p:graphicFrame>
      <p:sp>
        <p:nvSpPr>
          <p:cNvPr id="4" name="Text Placeholder 3">
            <a:extLst>
              <a:ext uri="{FF2B5EF4-FFF2-40B4-BE49-F238E27FC236}">
                <a16:creationId xmlns:a16="http://schemas.microsoft.com/office/drawing/2014/main" id="{D508FFBA-9BAD-4958-8DE5-51A27B687D12}"/>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5111033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4B783-39EC-44CB-ACF6-A1EFEFC64D4B}"/>
              </a:ext>
            </a:extLst>
          </p:cNvPr>
          <p:cNvSpPr>
            <a:spLocks noGrp="1"/>
          </p:cNvSpPr>
          <p:nvPr>
            <p:ph type="title"/>
          </p:nvPr>
        </p:nvSpPr>
        <p:spPr/>
        <p:txBody>
          <a:bodyPr/>
          <a:lstStyle/>
          <a:p>
            <a:r>
              <a:rPr lang="en-US"/>
              <a:t>Facebook Own Posts Table - 7 of 11</a:t>
            </a:r>
          </a:p>
        </p:txBody>
      </p:sp>
      <p:graphicFrame>
        <p:nvGraphicFramePr>
          <p:cNvPr id="5" name="Table Placeholder 4">
            <a:extLst>
              <a:ext uri="{FF2B5EF4-FFF2-40B4-BE49-F238E27FC236}">
                <a16:creationId xmlns:a16="http://schemas.microsoft.com/office/drawing/2014/main" id="{05122912-BED7-47EE-AF93-EEB8CCA3F76B}"/>
              </a:ext>
            </a:extLst>
          </p:cNvPr>
          <p:cNvGraphicFramePr>
            <a:graphicFrameLocks noGrp="1"/>
          </p:cNvGraphicFramePr>
          <p:nvPr>
            <p:ph type="tbl" sz="quarter" idx="13"/>
            <p:extLst>
              <p:ext uri="{D42A27DB-BD31-4B8C-83A1-F6EECF244321}">
                <p14:modId xmlns:p14="http://schemas.microsoft.com/office/powerpoint/2010/main" val="696181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84535447"/>
                    </a:ext>
                  </a:extLst>
                </a:gridCol>
                <a:gridCol w="658368">
                  <a:extLst>
                    <a:ext uri="{9D8B030D-6E8A-4147-A177-3AD203B41FA5}">
                      <a16:colId xmlns:a16="http://schemas.microsoft.com/office/drawing/2014/main" val="3985548485"/>
                    </a:ext>
                  </a:extLst>
                </a:gridCol>
                <a:gridCol w="658368">
                  <a:extLst>
                    <a:ext uri="{9D8B030D-6E8A-4147-A177-3AD203B41FA5}">
                      <a16:colId xmlns:a16="http://schemas.microsoft.com/office/drawing/2014/main" val="4188198671"/>
                    </a:ext>
                  </a:extLst>
                </a:gridCol>
                <a:gridCol w="658368">
                  <a:extLst>
                    <a:ext uri="{9D8B030D-6E8A-4147-A177-3AD203B41FA5}">
                      <a16:colId xmlns:a16="http://schemas.microsoft.com/office/drawing/2014/main" val="2733324661"/>
                    </a:ext>
                  </a:extLst>
                </a:gridCol>
                <a:gridCol w="658368">
                  <a:extLst>
                    <a:ext uri="{9D8B030D-6E8A-4147-A177-3AD203B41FA5}">
                      <a16:colId xmlns:a16="http://schemas.microsoft.com/office/drawing/2014/main" val="355483132"/>
                    </a:ext>
                  </a:extLst>
                </a:gridCol>
                <a:gridCol w="658368">
                  <a:extLst>
                    <a:ext uri="{9D8B030D-6E8A-4147-A177-3AD203B41FA5}">
                      <a16:colId xmlns:a16="http://schemas.microsoft.com/office/drawing/2014/main" val="3761844249"/>
                    </a:ext>
                  </a:extLst>
                </a:gridCol>
                <a:gridCol w="658368">
                  <a:extLst>
                    <a:ext uri="{9D8B030D-6E8A-4147-A177-3AD203B41FA5}">
                      <a16:colId xmlns:a16="http://schemas.microsoft.com/office/drawing/2014/main" val="2240293151"/>
                    </a:ext>
                  </a:extLst>
                </a:gridCol>
                <a:gridCol w="658368">
                  <a:extLst>
                    <a:ext uri="{9D8B030D-6E8A-4147-A177-3AD203B41FA5}">
                      <a16:colId xmlns:a16="http://schemas.microsoft.com/office/drawing/2014/main" val="3699834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73408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- 2017-12-30 13:01:17</a:t>
                      </a:r>
                      <a:r>
                        <a:rPr kumimoji="0" lang="es-ES" sz="1000" b="0" i="0" u="none" strike="noStrike" kern="1200" cap="none" spc="0" normalizeH="0" baseline="0" noProof="0">
                          <a:ln>
                            <a:noFill/>
                          </a:ln>
                          <a:solidFill>
                            <a:prstClr val="black"/>
                          </a:solidFill>
                          <a:effectLst/>
                          <a:uLnTx/>
                          <a:uFillTx/>
                          <a:latin typeface="+mn-lt"/>
                          <a:ea typeface="+mn-ea"/>
                          <a:cs typeface="+mn-cs"/>
                        </a:rPr>
                        <a:t>
¿Qué te parece si esta Navidad pudieras renovar por completo tu clóset o cualquier espacio de tu hogar?
Pagando todas tus compras con tu Tarjeta de Crédito BHD León, participas en la promoción “Pásala bien en esta Navidad”, en la que puedes ganar uno de los premios de RD$350,000 para que compres lo que quieras. Tus consumos en Cuotas BHD León también aplican.
Participas alcanzando un consumo de RD$25Mil antes del 7 de enero de 2018 con las tarjetas Visa Oro o Mastercard Oro BHD León.
Conoce más detalles y las bases de esta promoción en bhdleon.com.do
Promoción válida desde el 7 de diciembre de 2017 al 7 de enero de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4207877"/>
                  </a:ext>
                </a:extLst>
              </a:tr>
            </a:tbl>
          </a:graphicData>
        </a:graphic>
      </p:graphicFrame>
      <p:sp>
        <p:nvSpPr>
          <p:cNvPr id="4" name="Text Placeholder 3">
            <a:extLst>
              <a:ext uri="{FF2B5EF4-FFF2-40B4-BE49-F238E27FC236}">
                <a16:creationId xmlns:a16="http://schemas.microsoft.com/office/drawing/2014/main" id="{0897AE0C-407B-4751-B932-A11879A0946C}"/>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9123426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D5256-F9E5-4286-A7B4-FA2E28314582}"/>
              </a:ext>
            </a:extLst>
          </p:cNvPr>
          <p:cNvSpPr>
            <a:spLocks noGrp="1"/>
          </p:cNvSpPr>
          <p:nvPr>
            <p:ph type="title"/>
          </p:nvPr>
        </p:nvSpPr>
        <p:spPr/>
        <p:txBody>
          <a:bodyPr/>
          <a:lstStyle/>
          <a:p>
            <a:r>
              <a:rPr lang="en-US"/>
              <a:t>Facebook Own Posts Table - 8 of 11</a:t>
            </a:r>
          </a:p>
        </p:txBody>
      </p:sp>
      <p:graphicFrame>
        <p:nvGraphicFramePr>
          <p:cNvPr id="5" name="Table Placeholder 4">
            <a:extLst>
              <a:ext uri="{FF2B5EF4-FFF2-40B4-BE49-F238E27FC236}">
                <a16:creationId xmlns:a16="http://schemas.microsoft.com/office/drawing/2014/main" id="{FCB97AC4-047E-437C-832D-7F4C3C21B091}"/>
              </a:ext>
            </a:extLst>
          </p:cNvPr>
          <p:cNvGraphicFramePr>
            <a:graphicFrameLocks noGrp="1"/>
          </p:cNvGraphicFramePr>
          <p:nvPr>
            <p:ph type="tbl" sz="quarter" idx="13"/>
            <p:extLst>
              <p:ext uri="{D42A27DB-BD31-4B8C-83A1-F6EECF244321}">
                <p14:modId xmlns:p14="http://schemas.microsoft.com/office/powerpoint/2010/main" val="1264362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17412960"/>
                    </a:ext>
                  </a:extLst>
                </a:gridCol>
                <a:gridCol w="658368">
                  <a:extLst>
                    <a:ext uri="{9D8B030D-6E8A-4147-A177-3AD203B41FA5}">
                      <a16:colId xmlns:a16="http://schemas.microsoft.com/office/drawing/2014/main" val="3871823111"/>
                    </a:ext>
                  </a:extLst>
                </a:gridCol>
                <a:gridCol w="658368">
                  <a:extLst>
                    <a:ext uri="{9D8B030D-6E8A-4147-A177-3AD203B41FA5}">
                      <a16:colId xmlns:a16="http://schemas.microsoft.com/office/drawing/2014/main" val="2488884057"/>
                    </a:ext>
                  </a:extLst>
                </a:gridCol>
                <a:gridCol w="658368">
                  <a:extLst>
                    <a:ext uri="{9D8B030D-6E8A-4147-A177-3AD203B41FA5}">
                      <a16:colId xmlns:a16="http://schemas.microsoft.com/office/drawing/2014/main" val="1757337002"/>
                    </a:ext>
                  </a:extLst>
                </a:gridCol>
                <a:gridCol w="658368">
                  <a:extLst>
                    <a:ext uri="{9D8B030D-6E8A-4147-A177-3AD203B41FA5}">
                      <a16:colId xmlns:a16="http://schemas.microsoft.com/office/drawing/2014/main" val="157809991"/>
                    </a:ext>
                  </a:extLst>
                </a:gridCol>
                <a:gridCol w="658368">
                  <a:extLst>
                    <a:ext uri="{9D8B030D-6E8A-4147-A177-3AD203B41FA5}">
                      <a16:colId xmlns:a16="http://schemas.microsoft.com/office/drawing/2014/main" val="2485134511"/>
                    </a:ext>
                  </a:extLst>
                </a:gridCol>
                <a:gridCol w="658368">
                  <a:extLst>
                    <a:ext uri="{9D8B030D-6E8A-4147-A177-3AD203B41FA5}">
                      <a16:colId xmlns:a16="http://schemas.microsoft.com/office/drawing/2014/main" val="2877275470"/>
                    </a:ext>
                  </a:extLst>
                </a:gridCol>
                <a:gridCol w="658368">
                  <a:extLst>
                    <a:ext uri="{9D8B030D-6E8A-4147-A177-3AD203B41FA5}">
                      <a16:colId xmlns:a16="http://schemas.microsoft.com/office/drawing/2014/main" val="3883945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79135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- 2017-12-27 10:00:59</a:t>
                      </a:r>
                      <a:r>
                        <a:rPr kumimoji="0" lang="es-ES" sz="1000" b="0" i="0" u="none" strike="noStrike" kern="1200" cap="none" spc="0" normalizeH="0" baseline="0" noProof="0">
                          <a:ln>
                            <a:noFill/>
                          </a:ln>
                          <a:solidFill>
                            <a:prstClr val="black"/>
                          </a:solidFill>
                          <a:effectLst/>
                          <a:uLnTx/>
                          <a:uFillTx/>
                          <a:latin typeface="+mn-lt"/>
                          <a:ea typeface="+mn-ea"/>
                          <a:cs typeface="+mn-cs"/>
                        </a:rPr>
                        <a:t>
¿La pasarías mejor esta Navidad si pudieras renovar los muebles de tu casa o cambiar tus electrodomésticos?
Pagando todas tus compras con tu Tarjeta de Crédito BHD León, participas en la promoción “Pásala bien en esta Navidad”, en la que puedes ganar uno de los premios de RD$350,000 para que compres todo lo que quieras. Tus consumos en Cuotas BHD León también aplican.
Participas alcanzando un consumo de RD$10Mil antes del 7 de enero de 2018, con cualquiera de las tarjetas Visa Clásica o Mastercard Standard BHD León.
Conoce más detalles y las bases de esta promoción en bhdleon.com.do
Promoción válida desde el 7 de diciembre de 2017 al 7 de enero de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06110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- 2017-12-28 18:54:56</a:t>
                      </a:r>
                      <a:r>
                        <a:rPr kumimoji="0" lang="es-ES" sz="1000" b="0" i="0" u="none" strike="noStrike" kern="1200" cap="none" spc="0" normalizeH="0" baseline="0" noProof="0">
                          <a:ln>
                            <a:noFill/>
                          </a:ln>
                          <a:solidFill>
                            <a:prstClr val="black"/>
                          </a:solidFill>
                          <a:effectLst/>
                          <a:uLnTx/>
                          <a:uFillTx/>
                          <a:latin typeface="+mn-lt"/>
                          <a:ea typeface="+mn-ea"/>
                          <a:cs typeface="+mn-cs"/>
                        </a:rPr>
                        <a:t>
Muy pronto podrás disfrutar de la sucursal San Martín totalmente renovada. Abrirá sus puertas a partir del próximo 3 de enero de 2018.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24428822"/>
                  </a:ext>
                </a:extLst>
              </a:tr>
            </a:tbl>
          </a:graphicData>
        </a:graphic>
      </p:graphicFrame>
      <p:sp>
        <p:nvSpPr>
          <p:cNvPr id="4" name="Text Placeholder 3">
            <a:extLst>
              <a:ext uri="{FF2B5EF4-FFF2-40B4-BE49-F238E27FC236}">
                <a16:creationId xmlns:a16="http://schemas.microsoft.com/office/drawing/2014/main" id="{003A78F4-12E2-44FD-9892-5079EFD8EC16}"/>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35869667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F6A35-48C5-4438-982A-2F5D43562C0B}"/>
              </a:ext>
            </a:extLst>
          </p:cNvPr>
          <p:cNvSpPr>
            <a:spLocks noGrp="1"/>
          </p:cNvSpPr>
          <p:nvPr>
            <p:ph type="title"/>
          </p:nvPr>
        </p:nvSpPr>
        <p:spPr/>
        <p:txBody>
          <a:bodyPr/>
          <a:lstStyle/>
          <a:p>
            <a:r>
              <a:rPr lang="en-US"/>
              <a:t>Facebook Own Posts Table - 9 of 11</a:t>
            </a:r>
          </a:p>
        </p:txBody>
      </p:sp>
      <p:graphicFrame>
        <p:nvGraphicFramePr>
          <p:cNvPr id="5" name="Table Placeholder 4">
            <a:extLst>
              <a:ext uri="{FF2B5EF4-FFF2-40B4-BE49-F238E27FC236}">
                <a16:creationId xmlns:a16="http://schemas.microsoft.com/office/drawing/2014/main" id="{93A3FDE5-C190-4B7F-BD26-4EE09A285C95}"/>
              </a:ext>
            </a:extLst>
          </p:cNvPr>
          <p:cNvGraphicFramePr>
            <a:graphicFrameLocks noGrp="1"/>
          </p:cNvGraphicFramePr>
          <p:nvPr>
            <p:ph type="tbl" sz="quarter" idx="13"/>
            <p:extLst>
              <p:ext uri="{D42A27DB-BD31-4B8C-83A1-F6EECF244321}">
                <p14:modId xmlns:p14="http://schemas.microsoft.com/office/powerpoint/2010/main" val="2914576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4469865"/>
                    </a:ext>
                  </a:extLst>
                </a:gridCol>
                <a:gridCol w="658368">
                  <a:extLst>
                    <a:ext uri="{9D8B030D-6E8A-4147-A177-3AD203B41FA5}">
                      <a16:colId xmlns:a16="http://schemas.microsoft.com/office/drawing/2014/main" val="1217128565"/>
                    </a:ext>
                  </a:extLst>
                </a:gridCol>
                <a:gridCol w="658368">
                  <a:extLst>
                    <a:ext uri="{9D8B030D-6E8A-4147-A177-3AD203B41FA5}">
                      <a16:colId xmlns:a16="http://schemas.microsoft.com/office/drawing/2014/main" val="3335920299"/>
                    </a:ext>
                  </a:extLst>
                </a:gridCol>
                <a:gridCol w="658368">
                  <a:extLst>
                    <a:ext uri="{9D8B030D-6E8A-4147-A177-3AD203B41FA5}">
                      <a16:colId xmlns:a16="http://schemas.microsoft.com/office/drawing/2014/main" val="70703979"/>
                    </a:ext>
                  </a:extLst>
                </a:gridCol>
                <a:gridCol w="658368">
                  <a:extLst>
                    <a:ext uri="{9D8B030D-6E8A-4147-A177-3AD203B41FA5}">
                      <a16:colId xmlns:a16="http://schemas.microsoft.com/office/drawing/2014/main" val="2405520552"/>
                    </a:ext>
                  </a:extLst>
                </a:gridCol>
                <a:gridCol w="658368">
                  <a:extLst>
                    <a:ext uri="{9D8B030D-6E8A-4147-A177-3AD203B41FA5}">
                      <a16:colId xmlns:a16="http://schemas.microsoft.com/office/drawing/2014/main" val="2458104184"/>
                    </a:ext>
                  </a:extLst>
                </a:gridCol>
                <a:gridCol w="658368">
                  <a:extLst>
                    <a:ext uri="{9D8B030D-6E8A-4147-A177-3AD203B41FA5}">
                      <a16:colId xmlns:a16="http://schemas.microsoft.com/office/drawing/2014/main" val="3156190562"/>
                    </a:ext>
                  </a:extLst>
                </a:gridCol>
                <a:gridCol w="658368">
                  <a:extLst>
                    <a:ext uri="{9D8B030D-6E8A-4147-A177-3AD203B41FA5}">
                      <a16:colId xmlns:a16="http://schemas.microsoft.com/office/drawing/2014/main" val="1481514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38223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- 2017-12-22 19:30:26</a:t>
                      </a:r>
                      <a:r>
                        <a:rPr kumimoji="0" lang="es-ES" sz="1000" b="0" i="0" u="none" strike="noStrike" kern="1200" cap="none" spc="0" normalizeH="0" baseline="0" noProof="0">
                          <a:ln>
                            <a:noFill/>
                          </a:ln>
                          <a:solidFill>
                            <a:prstClr val="black"/>
                          </a:solidFill>
                          <a:effectLst/>
                          <a:uLnTx/>
                          <a:uFillTx/>
                          <a:latin typeface="+mn-lt"/>
                          <a:ea typeface="+mn-ea"/>
                          <a:cs typeface="+mn-cs"/>
                        </a:rPr>
                        <a:t>
Conoce el horario especial para el domingo 24 y domingo 31 de diciembre. 
Todas nuestras sucursales estarán cerradas, con excepción del área de caja de:
Ágora Mall, Downtown Center, Olé, Megacentro I, Multiplaza Higüey, Supermercado Pola de la Lope de Vega, Tiendas y Multiplazas La Sirena que estarán laborando de 8:00 a.m. a 12:30 p.m.
Blue Mall, Galería 360, Sambil, Multicentro La Romana, Supermercado Pola Las Terrenas que estarán laborando de 9:00 a.m. a 2:00 p.m.
*El lunes 25 de diciembre todas nuestras sucursales estarán cerradas.
Recuerda que tienes disponible nuestros Centro de Contacto, Internet Banking, App BHD León y Móvil Banking Empresarial y la red de Cajeros Automáticos.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38883491"/>
                  </a:ext>
                </a:extLst>
              </a:tr>
            </a:tbl>
          </a:graphicData>
        </a:graphic>
      </p:graphicFrame>
      <p:sp>
        <p:nvSpPr>
          <p:cNvPr id="4" name="Text Placeholder 3">
            <a:extLst>
              <a:ext uri="{FF2B5EF4-FFF2-40B4-BE49-F238E27FC236}">
                <a16:creationId xmlns:a16="http://schemas.microsoft.com/office/drawing/2014/main" id="{3891CC94-2873-4A29-93AA-F9DCDEC74B49}"/>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25207321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2DD5F-63D1-47E5-906B-B7A6B4EC00A7}"/>
              </a:ext>
            </a:extLst>
          </p:cNvPr>
          <p:cNvSpPr>
            <a:spLocks noGrp="1"/>
          </p:cNvSpPr>
          <p:nvPr>
            <p:ph type="title"/>
          </p:nvPr>
        </p:nvSpPr>
        <p:spPr/>
        <p:txBody>
          <a:bodyPr/>
          <a:lstStyle/>
          <a:p>
            <a:r>
              <a:rPr lang="en-US"/>
              <a:t>Facebook Own Posts Table - 10 of 11</a:t>
            </a:r>
          </a:p>
        </p:txBody>
      </p:sp>
      <p:graphicFrame>
        <p:nvGraphicFramePr>
          <p:cNvPr id="5" name="Table Placeholder 4">
            <a:extLst>
              <a:ext uri="{FF2B5EF4-FFF2-40B4-BE49-F238E27FC236}">
                <a16:creationId xmlns:a16="http://schemas.microsoft.com/office/drawing/2014/main" id="{1667F5B5-83BD-4CD7-838D-CE7B33EA87E2}"/>
              </a:ext>
            </a:extLst>
          </p:cNvPr>
          <p:cNvGraphicFramePr>
            <a:graphicFrameLocks noGrp="1"/>
          </p:cNvGraphicFramePr>
          <p:nvPr>
            <p:ph type="tbl" sz="quarter" idx="13"/>
            <p:extLst>
              <p:ext uri="{D42A27DB-BD31-4B8C-83A1-F6EECF244321}">
                <p14:modId xmlns:p14="http://schemas.microsoft.com/office/powerpoint/2010/main" val="1705211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79761245"/>
                    </a:ext>
                  </a:extLst>
                </a:gridCol>
                <a:gridCol w="658368">
                  <a:extLst>
                    <a:ext uri="{9D8B030D-6E8A-4147-A177-3AD203B41FA5}">
                      <a16:colId xmlns:a16="http://schemas.microsoft.com/office/drawing/2014/main" val="3026128539"/>
                    </a:ext>
                  </a:extLst>
                </a:gridCol>
                <a:gridCol w="658368">
                  <a:extLst>
                    <a:ext uri="{9D8B030D-6E8A-4147-A177-3AD203B41FA5}">
                      <a16:colId xmlns:a16="http://schemas.microsoft.com/office/drawing/2014/main" val="2908748257"/>
                    </a:ext>
                  </a:extLst>
                </a:gridCol>
                <a:gridCol w="658368">
                  <a:extLst>
                    <a:ext uri="{9D8B030D-6E8A-4147-A177-3AD203B41FA5}">
                      <a16:colId xmlns:a16="http://schemas.microsoft.com/office/drawing/2014/main" val="626494473"/>
                    </a:ext>
                  </a:extLst>
                </a:gridCol>
                <a:gridCol w="658368">
                  <a:extLst>
                    <a:ext uri="{9D8B030D-6E8A-4147-A177-3AD203B41FA5}">
                      <a16:colId xmlns:a16="http://schemas.microsoft.com/office/drawing/2014/main" val="3996642943"/>
                    </a:ext>
                  </a:extLst>
                </a:gridCol>
                <a:gridCol w="658368">
                  <a:extLst>
                    <a:ext uri="{9D8B030D-6E8A-4147-A177-3AD203B41FA5}">
                      <a16:colId xmlns:a16="http://schemas.microsoft.com/office/drawing/2014/main" val="1225710971"/>
                    </a:ext>
                  </a:extLst>
                </a:gridCol>
                <a:gridCol w="658368">
                  <a:extLst>
                    <a:ext uri="{9D8B030D-6E8A-4147-A177-3AD203B41FA5}">
                      <a16:colId xmlns:a16="http://schemas.microsoft.com/office/drawing/2014/main" val="2598963900"/>
                    </a:ext>
                  </a:extLst>
                </a:gridCol>
                <a:gridCol w="658368">
                  <a:extLst>
                    <a:ext uri="{9D8B030D-6E8A-4147-A177-3AD203B41FA5}">
                      <a16:colId xmlns:a16="http://schemas.microsoft.com/office/drawing/2014/main" val="2374334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92832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- 2017-12-27 11:30:30</a:t>
                      </a:r>
                      <a:r>
                        <a:rPr kumimoji="0" lang="es-ES" sz="1000" b="0" i="0" u="none" strike="noStrike" kern="1200" cap="none" spc="0" normalizeH="0" baseline="0" noProof="0">
                          <a:ln>
                            <a:noFill/>
                          </a:ln>
                          <a:solidFill>
                            <a:prstClr val="black"/>
                          </a:solidFill>
                          <a:effectLst/>
                          <a:uLnTx/>
                          <a:uFillTx/>
                          <a:latin typeface="+mn-lt"/>
                          <a:ea typeface="+mn-ea"/>
                          <a:cs typeface="+mn-cs"/>
                        </a:rPr>
                        <a:t>
Sabemos que para cuidar a otros primero debes cuidarte a ti misma, por eso tu  #TarjetaMujerBHDLeon te ofrece Precavida, un seguro contra los principales cánceres femeninos (cáncer del cérvix, cáncer de mama, cáncer de los ovarios, cáncer endometrio uterino, etc.).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43166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- 2018-01-03 11:00:10</a:t>
                      </a:r>
                      <a:r>
                        <a:rPr kumimoji="0" lang="es-ES" sz="1000" b="0" i="0" u="none" strike="noStrike" kern="1200" cap="none" spc="0" normalizeH="0" baseline="0" noProof="0">
                          <a:ln>
                            <a:noFill/>
                          </a:ln>
                          <a:solidFill>
                            <a:prstClr val="black"/>
                          </a:solidFill>
                          <a:effectLst/>
                          <a:uLnTx/>
                          <a:uFillTx/>
                          <a:latin typeface="+mn-lt"/>
                          <a:ea typeface="+mn-ea"/>
                          <a:cs typeface="+mn-cs"/>
                        </a:rPr>
                        <a:t>
Renueva tu casa para convertirla en el hogar que deseas compartir con tus seres queridos. #MujerMujerHogar
• Préstamos Hipotecarios: seguro de propiedad y vida
• Préstamos Ágiles: para remodelar, amueblar o cambiar electrodomésticos
• Asistencia BHD León: plomeros, electricistas, y técnicos del hogar.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74382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- 2017-12-30 10:00:08</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http://bit.ly/1UUlgDd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5103871"/>
                  </a:ext>
                </a:extLst>
              </a:tr>
            </a:tbl>
          </a:graphicData>
        </a:graphic>
      </p:graphicFrame>
      <p:sp>
        <p:nvSpPr>
          <p:cNvPr id="4" name="Text Placeholder 3">
            <a:extLst>
              <a:ext uri="{FF2B5EF4-FFF2-40B4-BE49-F238E27FC236}">
                <a16:creationId xmlns:a16="http://schemas.microsoft.com/office/drawing/2014/main" id="{6281DDFC-5DD5-46B4-81E9-1996C9DE3662}"/>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15248475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7D0D9-B9CE-4FAA-90DF-4F9C645443E8}"/>
              </a:ext>
            </a:extLst>
          </p:cNvPr>
          <p:cNvSpPr>
            <a:spLocks noGrp="1"/>
          </p:cNvSpPr>
          <p:nvPr>
            <p:ph type="title"/>
          </p:nvPr>
        </p:nvSpPr>
        <p:spPr/>
        <p:txBody>
          <a:bodyPr/>
          <a:lstStyle/>
          <a:p>
            <a:r>
              <a:rPr lang="en-US"/>
              <a:t>Facebook Own Posts Table - 11 of 11</a:t>
            </a:r>
          </a:p>
        </p:txBody>
      </p:sp>
      <p:graphicFrame>
        <p:nvGraphicFramePr>
          <p:cNvPr id="5" name="Table Placeholder 4">
            <a:extLst>
              <a:ext uri="{FF2B5EF4-FFF2-40B4-BE49-F238E27FC236}">
                <a16:creationId xmlns:a16="http://schemas.microsoft.com/office/drawing/2014/main" id="{4F6B1BD1-83FC-4FBC-8E9A-D1D673DA666F}"/>
              </a:ext>
            </a:extLst>
          </p:cNvPr>
          <p:cNvGraphicFramePr>
            <a:graphicFrameLocks noGrp="1"/>
          </p:cNvGraphicFramePr>
          <p:nvPr>
            <p:ph type="tbl" sz="quarter" idx="13"/>
            <p:extLst>
              <p:ext uri="{D42A27DB-BD31-4B8C-83A1-F6EECF244321}">
                <p14:modId xmlns:p14="http://schemas.microsoft.com/office/powerpoint/2010/main" val="454818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84321539"/>
                    </a:ext>
                  </a:extLst>
                </a:gridCol>
                <a:gridCol w="658368">
                  <a:extLst>
                    <a:ext uri="{9D8B030D-6E8A-4147-A177-3AD203B41FA5}">
                      <a16:colId xmlns:a16="http://schemas.microsoft.com/office/drawing/2014/main" val="2278597744"/>
                    </a:ext>
                  </a:extLst>
                </a:gridCol>
                <a:gridCol w="658368">
                  <a:extLst>
                    <a:ext uri="{9D8B030D-6E8A-4147-A177-3AD203B41FA5}">
                      <a16:colId xmlns:a16="http://schemas.microsoft.com/office/drawing/2014/main" val="4039364071"/>
                    </a:ext>
                  </a:extLst>
                </a:gridCol>
                <a:gridCol w="658368">
                  <a:extLst>
                    <a:ext uri="{9D8B030D-6E8A-4147-A177-3AD203B41FA5}">
                      <a16:colId xmlns:a16="http://schemas.microsoft.com/office/drawing/2014/main" val="26410264"/>
                    </a:ext>
                  </a:extLst>
                </a:gridCol>
                <a:gridCol w="658368">
                  <a:extLst>
                    <a:ext uri="{9D8B030D-6E8A-4147-A177-3AD203B41FA5}">
                      <a16:colId xmlns:a16="http://schemas.microsoft.com/office/drawing/2014/main" val="226048777"/>
                    </a:ext>
                  </a:extLst>
                </a:gridCol>
                <a:gridCol w="658368">
                  <a:extLst>
                    <a:ext uri="{9D8B030D-6E8A-4147-A177-3AD203B41FA5}">
                      <a16:colId xmlns:a16="http://schemas.microsoft.com/office/drawing/2014/main" val="418082133"/>
                    </a:ext>
                  </a:extLst>
                </a:gridCol>
                <a:gridCol w="658368">
                  <a:extLst>
                    <a:ext uri="{9D8B030D-6E8A-4147-A177-3AD203B41FA5}">
                      <a16:colId xmlns:a16="http://schemas.microsoft.com/office/drawing/2014/main" val="3763568973"/>
                    </a:ext>
                  </a:extLst>
                </a:gridCol>
                <a:gridCol w="658368">
                  <a:extLst>
                    <a:ext uri="{9D8B030D-6E8A-4147-A177-3AD203B41FA5}">
                      <a16:colId xmlns:a16="http://schemas.microsoft.com/office/drawing/2014/main" val="881535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69170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- 2017-12-22 16:01:49</a:t>
                      </a:r>
                      <a:r>
                        <a:rPr kumimoji="0" lang="es-ES" sz="1000" b="0" i="0" u="none" strike="noStrike" kern="1200" cap="none" spc="0" normalizeH="0" baseline="0" noProof="0">
                          <a:ln>
                            <a:noFill/>
                          </a:ln>
                          <a:solidFill>
                            <a:prstClr val="black"/>
                          </a:solidFill>
                          <a:effectLst/>
                          <a:uLnTx/>
                          <a:uFillTx/>
                          <a:latin typeface="+mn-lt"/>
                          <a:ea typeface="+mn-ea"/>
                          <a:cs typeface="+mn-cs"/>
                        </a:rPr>
                        <a:t>
¿Qué te parece si esta Navidad pudieras renovar por completo tu clóset o cualquier espacio de tu hogar?
Pagando todas tus compras con tu Tarjeta de Crédito BHD León, participas en la promoción “Pásala bien en esta Navidad”, en la que puedes ganar uno de los premios de RD$350,000 para que compres lo que quieras. Tus consumos en Cuotas BHD León también aplican.
Participas alcanzando un consumo de RD$25Mil antes del 7 de enero de 2018 con las tarjetas Visa Oro o Mastercard Oro BHD León.
Conoce más detalles y las bases de esta promoción en bhdleon.com.do
Promoción válida desde el 7 de diciembre de 2017 al 7 de enero de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77504147"/>
                  </a:ext>
                </a:extLst>
              </a:tr>
            </a:tbl>
          </a:graphicData>
        </a:graphic>
      </p:graphicFrame>
      <p:sp>
        <p:nvSpPr>
          <p:cNvPr id="4" name="Text Placeholder 3">
            <a:extLst>
              <a:ext uri="{FF2B5EF4-FFF2-40B4-BE49-F238E27FC236}">
                <a16:creationId xmlns:a16="http://schemas.microsoft.com/office/drawing/2014/main" id="{984B8B21-DCBE-479E-A417-6BA71509CAEB}"/>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32668948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FC116-8DDC-4B9B-88AE-A52C300732C3}"/>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63FB2892-7834-46D1-96BE-A6E1A0A900E7}"/>
              </a:ext>
            </a:extLst>
          </p:cNvPr>
          <p:cNvGraphicFramePr>
            <a:graphicFrameLocks noGrp="1"/>
          </p:cNvGraphicFramePr>
          <p:nvPr>
            <p:ph type="chart" sz="quarter" idx="13"/>
            <p:extLst>
              <p:ext uri="{D42A27DB-BD31-4B8C-83A1-F6EECF244321}">
                <p14:modId xmlns:p14="http://schemas.microsoft.com/office/powerpoint/2010/main" val="17494962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8CD508-D6F1-46F1-8CCC-8621986CA48C}"/>
              </a:ext>
            </a:extLst>
          </p:cNvPr>
          <p:cNvSpPr>
            <a:spLocks noGrp="1"/>
          </p:cNvSpPr>
          <p:nvPr>
            <p:ph type="body" sz="quarter" idx="14"/>
          </p:nvPr>
        </p:nvSpPr>
        <p:spPr/>
        <p:txBody>
          <a:bodyPr/>
          <a:lstStyle/>
          <a:p>
            <a:r>
              <a:rPr lang="en-US"/>
              <a:t>12/04/2017 - 01/07/2018</a:t>
            </a:r>
          </a:p>
        </p:txBody>
      </p:sp>
      <p:sp>
        <p:nvSpPr>
          <p:cNvPr id="5" name="Footer Placeholder 4">
            <a:extLst>
              <a:ext uri="{FF2B5EF4-FFF2-40B4-BE49-F238E27FC236}">
                <a16:creationId xmlns:a16="http://schemas.microsoft.com/office/drawing/2014/main" id="{4BC2C166-F7BD-4678-869D-91A5F252AE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49283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87DE6-2A42-42F4-9B49-4CDF2ACC7191}"/>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A198FE0F-C351-4FF1-9C75-97E4B35FC268}"/>
              </a:ext>
            </a:extLst>
          </p:cNvPr>
          <p:cNvGraphicFramePr>
            <a:graphicFrameLocks noGrp="1"/>
          </p:cNvGraphicFramePr>
          <p:nvPr>
            <p:ph type="chart" sz="quarter" idx="13"/>
            <p:extLst>
              <p:ext uri="{D42A27DB-BD31-4B8C-83A1-F6EECF244321}">
                <p14:modId xmlns:p14="http://schemas.microsoft.com/office/powerpoint/2010/main" val="4834740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409A0E-FC2B-4986-B3AA-A20E7B095175}"/>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0E8758F0-904E-4003-A461-E93B2175D1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4181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AABCD-F027-468A-BF15-AB427A2D0661}"/>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FB5E7C5B-99DB-4EA1-BFA3-04BB8170DC12}"/>
              </a:ext>
            </a:extLst>
          </p:cNvPr>
          <p:cNvGraphicFramePr>
            <a:graphicFrameLocks noGrp="1"/>
          </p:cNvGraphicFramePr>
          <p:nvPr>
            <p:ph type="chart" sz="quarter" idx="13"/>
            <p:extLst>
              <p:ext uri="{D42A27DB-BD31-4B8C-83A1-F6EECF244321}">
                <p14:modId xmlns:p14="http://schemas.microsoft.com/office/powerpoint/2010/main" val="31520173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C18182-220F-4F6D-A9E5-CE3A8342885D}"/>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CFC8BE87-CE4D-4688-BA8D-DE189438E0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24109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1456B-8A0A-4236-9FF7-DC085222D5E0}"/>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BEF51D06-636A-4C00-A3E7-EA466112FAC3}"/>
              </a:ext>
            </a:extLst>
          </p:cNvPr>
          <p:cNvGraphicFramePr>
            <a:graphicFrameLocks noGrp="1"/>
          </p:cNvGraphicFramePr>
          <p:nvPr>
            <p:ph type="chart" sz="quarter" idx="13"/>
            <p:extLst>
              <p:ext uri="{D42A27DB-BD31-4B8C-83A1-F6EECF244321}">
                <p14:modId xmlns:p14="http://schemas.microsoft.com/office/powerpoint/2010/main" val="28553070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C38939-829D-48A5-93D4-0F7C10EA1BEA}"/>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609C326C-FB0E-482C-BC16-5B96D52B5B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23832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878AD-5CA3-41F8-922F-4BB3AC89BA31}"/>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0BA06DE4-2B7E-44D6-BD1F-2273749C4678}"/>
              </a:ext>
            </a:extLst>
          </p:cNvPr>
          <p:cNvGraphicFramePr>
            <a:graphicFrameLocks noGrp="1"/>
          </p:cNvGraphicFramePr>
          <p:nvPr>
            <p:ph type="chart" sz="quarter" idx="13"/>
            <p:extLst>
              <p:ext uri="{D42A27DB-BD31-4B8C-83A1-F6EECF244321}">
                <p14:modId xmlns:p14="http://schemas.microsoft.com/office/powerpoint/2010/main" val="33443753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CCC47A-92C6-4365-B8AE-E3A0F323FD6D}"/>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07EAA519-0D57-4850-8256-BCBBA873A6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74049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DF1A8-29C4-4BEC-BDE3-A3D39CFE66A6}"/>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37D688D8-3F9A-4069-94B9-39EDE9555591}"/>
              </a:ext>
            </a:extLst>
          </p:cNvPr>
          <p:cNvGraphicFramePr>
            <a:graphicFrameLocks noGrp="1"/>
          </p:cNvGraphicFramePr>
          <p:nvPr>
            <p:ph type="chart" sz="quarter" idx="13"/>
            <p:extLst>
              <p:ext uri="{D42A27DB-BD31-4B8C-83A1-F6EECF244321}">
                <p14:modId xmlns:p14="http://schemas.microsoft.com/office/powerpoint/2010/main" val="34414738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998BA2-3CFF-48D1-BDA3-50544AC4F6C5}"/>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C6A720F1-914A-4CFB-BAB6-D37238A87A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47170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A3A2E-C330-4E48-9F3C-F032C93C44F8}"/>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C4B0C0B2-A5F8-43D7-B760-6E5469B59AE6}"/>
              </a:ext>
            </a:extLst>
          </p:cNvPr>
          <p:cNvGraphicFramePr>
            <a:graphicFrameLocks noGrp="1"/>
          </p:cNvGraphicFramePr>
          <p:nvPr>
            <p:ph type="chart" sz="quarter" idx="13"/>
            <p:extLst>
              <p:ext uri="{D42A27DB-BD31-4B8C-83A1-F6EECF244321}">
                <p14:modId xmlns:p14="http://schemas.microsoft.com/office/powerpoint/2010/main" val="5758348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005963-F90E-4366-89FA-EBC1C816FC3A}"/>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CB5178A5-7A71-49FF-BFD1-111356F603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69086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C713C-D742-4FA7-969D-19BC67FAE57B}"/>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1462A262-029C-409E-AEAA-02EF160532E2}"/>
              </a:ext>
            </a:extLst>
          </p:cNvPr>
          <p:cNvGraphicFramePr>
            <a:graphicFrameLocks noGrp="1"/>
          </p:cNvGraphicFramePr>
          <p:nvPr>
            <p:ph type="chart" sz="quarter" idx="13"/>
            <p:extLst>
              <p:ext uri="{D42A27DB-BD31-4B8C-83A1-F6EECF244321}">
                <p14:modId xmlns:p14="http://schemas.microsoft.com/office/powerpoint/2010/main" val="14733282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57F56A-A64B-4F10-9CDE-5964FCC1DEC7}"/>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37BED52E-E7D0-470F-BEB6-1EB538F94C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06702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77D98-B326-449A-B97A-238EC12B7C19}"/>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4CBDE6F7-F1FF-4AB6-9CBC-A1BD5EF1F802}"/>
              </a:ext>
            </a:extLst>
          </p:cNvPr>
          <p:cNvGraphicFramePr>
            <a:graphicFrameLocks noGrp="1"/>
          </p:cNvGraphicFramePr>
          <p:nvPr>
            <p:ph type="tbl" sz="quarter" idx="13"/>
            <p:extLst>
              <p:ext uri="{D42A27DB-BD31-4B8C-83A1-F6EECF244321}">
                <p14:modId xmlns:p14="http://schemas.microsoft.com/office/powerpoint/2010/main" val="1186677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87885968"/>
                    </a:ext>
                  </a:extLst>
                </a:gridCol>
                <a:gridCol w="2468880">
                  <a:extLst>
                    <a:ext uri="{9D8B030D-6E8A-4147-A177-3AD203B41FA5}">
                      <a16:colId xmlns:a16="http://schemas.microsoft.com/office/drawing/2014/main" val="1741978325"/>
                    </a:ext>
                  </a:extLst>
                </a:gridCol>
                <a:gridCol w="822960">
                  <a:extLst>
                    <a:ext uri="{9D8B030D-6E8A-4147-A177-3AD203B41FA5}">
                      <a16:colId xmlns:a16="http://schemas.microsoft.com/office/drawing/2014/main" val="3020333172"/>
                    </a:ext>
                  </a:extLst>
                </a:gridCol>
                <a:gridCol w="822960">
                  <a:extLst>
                    <a:ext uri="{9D8B030D-6E8A-4147-A177-3AD203B41FA5}">
                      <a16:colId xmlns:a16="http://schemas.microsoft.com/office/drawing/2014/main" val="2464459404"/>
                    </a:ext>
                  </a:extLst>
                </a:gridCol>
                <a:gridCol w="822960">
                  <a:extLst>
                    <a:ext uri="{9D8B030D-6E8A-4147-A177-3AD203B41FA5}">
                      <a16:colId xmlns:a16="http://schemas.microsoft.com/office/drawing/2014/main" val="1846939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260951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Yomaira Caba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115244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Carlos Jose Maceo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739537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Reymon Rey Santos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172566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Francisco Banks Baez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245716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Mayerlin Almonte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414844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 Barboza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026216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Muñoz Muñoz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185113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Melba Suarez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232865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Carolina La Sierva de Jehova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95306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 Miguel Diaz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185439456"/>
                  </a:ext>
                </a:extLst>
              </a:tr>
            </a:tbl>
          </a:graphicData>
        </a:graphic>
      </p:graphicFrame>
      <p:sp>
        <p:nvSpPr>
          <p:cNvPr id="4" name="Text Placeholder 3">
            <a:extLst>
              <a:ext uri="{FF2B5EF4-FFF2-40B4-BE49-F238E27FC236}">
                <a16:creationId xmlns:a16="http://schemas.microsoft.com/office/drawing/2014/main" id="{48677941-A448-4825-96D3-6224FE9B501D}"/>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32057198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5E4B9-74C5-4D62-A516-87F2B8C61CA7}"/>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2D5E181A-1BEC-445D-B7F1-0B3518B03CBF}"/>
              </a:ext>
            </a:extLst>
          </p:cNvPr>
          <p:cNvGraphicFramePr>
            <a:graphicFrameLocks noGrp="1"/>
          </p:cNvGraphicFramePr>
          <p:nvPr>
            <p:ph type="tbl" sz="quarter" idx="13"/>
            <p:extLst>
              <p:ext uri="{D42A27DB-BD31-4B8C-83A1-F6EECF244321}">
                <p14:modId xmlns:p14="http://schemas.microsoft.com/office/powerpoint/2010/main" val="1691048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55157050"/>
                    </a:ext>
                  </a:extLst>
                </a:gridCol>
                <a:gridCol w="2468880">
                  <a:extLst>
                    <a:ext uri="{9D8B030D-6E8A-4147-A177-3AD203B41FA5}">
                      <a16:colId xmlns:a16="http://schemas.microsoft.com/office/drawing/2014/main" val="1413286930"/>
                    </a:ext>
                  </a:extLst>
                </a:gridCol>
                <a:gridCol w="822960">
                  <a:extLst>
                    <a:ext uri="{9D8B030D-6E8A-4147-A177-3AD203B41FA5}">
                      <a16:colId xmlns:a16="http://schemas.microsoft.com/office/drawing/2014/main" val="993120703"/>
                    </a:ext>
                  </a:extLst>
                </a:gridCol>
                <a:gridCol w="822960">
                  <a:extLst>
                    <a:ext uri="{9D8B030D-6E8A-4147-A177-3AD203B41FA5}">
                      <a16:colId xmlns:a16="http://schemas.microsoft.com/office/drawing/2014/main" val="296906714"/>
                    </a:ext>
                  </a:extLst>
                </a:gridCol>
                <a:gridCol w="822960">
                  <a:extLst>
                    <a:ext uri="{9D8B030D-6E8A-4147-A177-3AD203B41FA5}">
                      <a16:colId xmlns:a16="http://schemas.microsoft.com/office/drawing/2014/main" val="279590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316448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Sergio Carlos de Jesus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177828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Anthoni Moreno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223340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Michel Ogando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260162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Warkiria Duarte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572989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Yania Stéphany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23031236"/>
                  </a:ext>
                </a:extLst>
              </a:tr>
            </a:tbl>
          </a:graphicData>
        </a:graphic>
      </p:graphicFrame>
      <p:sp>
        <p:nvSpPr>
          <p:cNvPr id="4" name="Text Placeholder 3">
            <a:extLst>
              <a:ext uri="{FF2B5EF4-FFF2-40B4-BE49-F238E27FC236}">
                <a16:creationId xmlns:a16="http://schemas.microsoft.com/office/drawing/2014/main" id="{B4268CB7-70E9-483C-8F02-8BFD208895F3}"/>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9510346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2FE73-2061-4BE8-8031-970EE9F79B84}"/>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99D2AF4D-4312-489E-8DCE-33D1A49A143F}"/>
              </a:ext>
            </a:extLst>
          </p:cNvPr>
          <p:cNvGraphicFramePr>
            <a:graphicFrameLocks noGrp="1"/>
          </p:cNvGraphicFramePr>
          <p:nvPr>
            <p:ph type="chart" sz="quarter" idx="13"/>
            <p:extLst>
              <p:ext uri="{D42A27DB-BD31-4B8C-83A1-F6EECF244321}">
                <p14:modId xmlns:p14="http://schemas.microsoft.com/office/powerpoint/2010/main" val="1307862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D3445C-DBFE-4389-A37D-F2517190310B}"/>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D41BB7B3-0EA2-4A34-A370-D1E1537F68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13427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991</Words>
  <Application>Microsoft Office PowerPoint</Application>
  <PresentationFormat>On-screen Show (4:3)</PresentationFormat>
  <Paragraphs>465</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11</vt:lpstr>
      <vt:lpstr>Facebook Own Posts Table - 2 of 11</vt:lpstr>
      <vt:lpstr>Facebook Own Posts Table - 3 of 11</vt:lpstr>
      <vt:lpstr>Facebook Own Posts Table - 4 of 11</vt:lpstr>
      <vt:lpstr>Facebook Own Posts Table - 5 of 11</vt:lpstr>
      <vt:lpstr>Facebook Own Posts Table - 6 of 11</vt:lpstr>
      <vt:lpstr>Facebook Own Posts Table - 7 of 11</vt:lpstr>
      <vt:lpstr>Facebook Own Posts Table - 8 of 11</vt:lpstr>
      <vt:lpstr>Facebook Own Posts Table - 9 of 11</vt:lpstr>
      <vt:lpstr>Facebook Own Posts Table - 10 of 11</vt:lpstr>
      <vt:lpstr>Facebook Own Posts Table - 11 of 11</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2018-01-16T10:42:01Z</dcterms:created>
  <dcterms:modified xsi:type="dcterms:W3CDTF">2018-01-16T10:42:52Z</dcterms:modified>
</cp:coreProperties>
</file>