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5616</c:v>
                </c:pt>
                <c:pt idx="1">
                  <c:v>5751</c:v>
                </c:pt>
                <c:pt idx="2">
                  <c:v>10536</c:v>
                </c:pt>
                <c:pt idx="3">
                  <c:v>14896</c:v>
                </c:pt>
                <c:pt idx="4">
                  <c:v>19345</c:v>
                </c:pt>
                <c:pt idx="5">
                  <c:v>19874</c:v>
                </c:pt>
                <c:pt idx="6">
                  <c:v>20191</c:v>
                </c:pt>
                <c:pt idx="7">
                  <c:v>20190</c:v>
                </c:pt>
                <c:pt idx="8">
                  <c:v>20058</c:v>
                </c:pt>
                <c:pt idx="9">
                  <c:v>19961</c:v>
                </c:pt>
                <c:pt idx="10">
                  <c:v>19906</c:v>
                </c:pt>
                <c:pt idx="11">
                  <c:v>19854</c:v>
                </c:pt>
                <c:pt idx="12">
                  <c:v>19801</c:v>
                </c:pt>
                <c:pt idx="13">
                  <c:v>19759</c:v>
                </c:pt>
                <c:pt idx="14">
                  <c:v>19711</c:v>
                </c:pt>
                <c:pt idx="15">
                  <c:v>19673</c:v>
                </c:pt>
                <c:pt idx="16">
                  <c:v>19638</c:v>
                </c:pt>
                <c:pt idx="17">
                  <c:v>19603</c:v>
                </c:pt>
                <c:pt idx="18">
                  <c:v>19600</c:v>
                </c:pt>
                <c:pt idx="19">
                  <c:v>19602</c:v>
                </c:pt>
                <c:pt idx="20">
                  <c:v>19628</c:v>
                </c:pt>
                <c:pt idx="21">
                  <c:v>19659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04-4059-BD6D-6BCBF7A95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832648"/>
        <c:axId val="286835272"/>
      </c:lineChart>
      <c:dateAx>
        <c:axId val="286832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35272"/>
        <c:crosses val="autoZero"/>
        <c:auto val="1"/>
        <c:lblOffset val="100"/>
        <c:baseTimeUnit val="days"/>
      </c:dateAx>
      <c:valAx>
        <c:axId val="28683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3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2E-4F97-9528-BF448DAF3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835600"/>
        <c:axId val="286835928"/>
      </c:radarChart>
      <c:catAx>
        <c:axId val="28683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35928"/>
        <c:crosses val="autoZero"/>
        <c:auto val="1"/>
        <c:lblAlgn val="ctr"/>
        <c:lblOffset val="100"/>
        <c:noMultiLvlLbl val="0"/>
      </c:catAx>
      <c:valAx>
        <c:axId val="28683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3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</c:v>
                </c:pt>
                <c:pt idx="1">
                  <c:v>99</c:v>
                </c:pt>
                <c:pt idx="2">
                  <c:v>9</c:v>
                </c:pt>
                <c:pt idx="3">
                  <c:v>6</c:v>
                </c:pt>
                <c:pt idx="4">
                  <c:v>7</c:v>
                </c:pt>
                <c:pt idx="5">
                  <c:v>221</c:v>
                </c:pt>
                <c:pt idx="6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D6-4547-83EC-952D86AC81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86752"/>
        <c:axId val="288787080"/>
      </c:barChart>
      <c:catAx>
        <c:axId val="28878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7080"/>
        <c:crosses val="autoZero"/>
        <c:auto val="1"/>
        <c:lblAlgn val="ctr"/>
        <c:lblOffset val="100"/>
        <c:noMultiLvlLbl val="0"/>
      </c:catAx>
      <c:valAx>
        <c:axId val="28878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84</c:v>
                </c:pt>
                <c:pt idx="1">
                  <c:v>81</c:v>
                </c:pt>
                <c:pt idx="2">
                  <c:v>81</c:v>
                </c:pt>
                <c:pt idx="3">
                  <c:v>81</c:v>
                </c:pt>
                <c:pt idx="4">
                  <c:v>81</c:v>
                </c:pt>
                <c:pt idx="5">
                  <c:v>81</c:v>
                </c:pt>
                <c:pt idx="6">
                  <c:v>81</c:v>
                </c:pt>
                <c:pt idx="7">
                  <c:v>81</c:v>
                </c:pt>
                <c:pt idx="8">
                  <c:v>84</c:v>
                </c:pt>
                <c:pt idx="9">
                  <c:v>85</c:v>
                </c:pt>
                <c:pt idx="10">
                  <c:v>84</c:v>
                </c:pt>
                <c:pt idx="11">
                  <c:v>84</c:v>
                </c:pt>
                <c:pt idx="12">
                  <c:v>84</c:v>
                </c:pt>
                <c:pt idx="13">
                  <c:v>85</c:v>
                </c:pt>
                <c:pt idx="14">
                  <c:v>85</c:v>
                </c:pt>
                <c:pt idx="15">
                  <c:v>85</c:v>
                </c:pt>
                <c:pt idx="16">
                  <c:v>85</c:v>
                </c:pt>
                <c:pt idx="17">
                  <c:v>86</c:v>
                </c:pt>
                <c:pt idx="18">
                  <c:v>87</c:v>
                </c:pt>
                <c:pt idx="19">
                  <c:v>87</c:v>
                </c:pt>
                <c:pt idx="20">
                  <c:v>87</c:v>
                </c:pt>
                <c:pt idx="21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6F-42D3-9404-C13A523FF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41176"/>
        <c:axId val="289042160"/>
      </c:lineChart>
      <c:dateAx>
        <c:axId val="28904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42160"/>
        <c:crosses val="autoZero"/>
        <c:auto val="1"/>
        <c:lblOffset val="100"/>
        <c:baseTimeUnit val="days"/>
      </c:dateAx>
      <c:valAx>
        <c:axId val="28904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4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5166730</c:v>
                </c:pt>
                <c:pt idx="1">
                  <c:v>6835494</c:v>
                </c:pt>
                <c:pt idx="2">
                  <c:v>9036255</c:v>
                </c:pt>
                <c:pt idx="3">
                  <c:v>11727716</c:v>
                </c:pt>
                <c:pt idx="4">
                  <c:v>12622485</c:v>
                </c:pt>
                <c:pt idx="5">
                  <c:v>15014280</c:v>
                </c:pt>
                <c:pt idx="6">
                  <c:v>17423872</c:v>
                </c:pt>
                <c:pt idx="7">
                  <c:v>17432173</c:v>
                </c:pt>
                <c:pt idx="8">
                  <c:v>17436532</c:v>
                </c:pt>
                <c:pt idx="9">
                  <c:v>17438122</c:v>
                </c:pt>
                <c:pt idx="10">
                  <c:v>17439978</c:v>
                </c:pt>
                <c:pt idx="11">
                  <c:v>17442562</c:v>
                </c:pt>
                <c:pt idx="12">
                  <c:v>17445117</c:v>
                </c:pt>
                <c:pt idx="13">
                  <c:v>17447576</c:v>
                </c:pt>
                <c:pt idx="14">
                  <c:v>17450488</c:v>
                </c:pt>
                <c:pt idx="15">
                  <c:v>17455695</c:v>
                </c:pt>
                <c:pt idx="16">
                  <c:v>17459871</c:v>
                </c:pt>
                <c:pt idx="17">
                  <c:v>17463843</c:v>
                </c:pt>
                <c:pt idx="18">
                  <c:v>17594010</c:v>
                </c:pt>
                <c:pt idx="19">
                  <c:v>17750291</c:v>
                </c:pt>
                <c:pt idx="20">
                  <c:v>17901813</c:v>
                </c:pt>
                <c:pt idx="21">
                  <c:v>18065873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1E-43FA-BFE3-7D29FED54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012136"/>
        <c:axId val="295012464"/>
      </c:lineChart>
      <c:dateAx>
        <c:axId val="295012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2464"/>
        <c:crosses val="autoZero"/>
        <c:auto val="1"/>
        <c:lblOffset val="100"/>
        <c:baseTimeUnit val="days"/>
      </c:dateAx>
      <c:valAx>
        <c:axId val="29501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1879275</c:v>
                </c:pt>
                <c:pt idx="2">
                  <c:v>2739488</c:v>
                </c:pt>
                <c:pt idx="3">
                  <c:v>1960589</c:v>
                </c:pt>
                <c:pt idx="4">
                  <c:v>1709930</c:v>
                </c:pt>
                <c:pt idx="5">
                  <c:v>2266042</c:v>
                </c:pt>
                <c:pt idx="6">
                  <c:v>1604703</c:v>
                </c:pt>
                <c:pt idx="7">
                  <c:v>8035</c:v>
                </c:pt>
                <c:pt idx="8">
                  <c:v>3802</c:v>
                </c:pt>
                <c:pt idx="9">
                  <c:v>2208</c:v>
                </c:pt>
                <c:pt idx="10">
                  <c:v>2074</c:v>
                </c:pt>
                <c:pt idx="11">
                  <c:v>2626</c:v>
                </c:pt>
                <c:pt idx="12">
                  <c:v>2234</c:v>
                </c:pt>
                <c:pt idx="13">
                  <c:v>2772</c:v>
                </c:pt>
                <c:pt idx="14">
                  <c:v>2996</c:v>
                </c:pt>
                <c:pt idx="15">
                  <c:v>4244</c:v>
                </c:pt>
                <c:pt idx="16">
                  <c:v>4166</c:v>
                </c:pt>
                <c:pt idx="17">
                  <c:v>4035</c:v>
                </c:pt>
                <c:pt idx="18">
                  <c:v>126932</c:v>
                </c:pt>
                <c:pt idx="19">
                  <c:v>157170</c:v>
                </c:pt>
                <c:pt idx="20">
                  <c:v>151904</c:v>
                </c:pt>
                <c:pt idx="21">
                  <c:v>162959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FF-4DB3-835E-972DB6540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50152"/>
        <c:axId val="299248840"/>
      </c:lineChart>
      <c:dateAx>
        <c:axId val="299250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48840"/>
        <c:crosses val="autoZero"/>
        <c:auto val="1"/>
        <c:lblOffset val="100"/>
        <c:baseTimeUnit val="days"/>
      </c:dateAx>
      <c:valAx>
        <c:axId val="29924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5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22372.321400000001</c:v>
                </c:pt>
                <c:pt idx="2">
                  <c:v>32229.2706</c:v>
                </c:pt>
                <c:pt idx="3">
                  <c:v>23065.752899999999</c:v>
                </c:pt>
                <c:pt idx="4">
                  <c:v>20116.823499999999</c:v>
                </c:pt>
                <c:pt idx="5">
                  <c:v>26659.317599999998</c:v>
                </c:pt>
                <c:pt idx="6">
                  <c:v>18878.858800000002</c:v>
                </c:pt>
                <c:pt idx="7">
                  <c:v>94.529399999999995</c:v>
                </c:pt>
                <c:pt idx="8">
                  <c:v>44.209299999999999</c:v>
                </c:pt>
                <c:pt idx="9">
                  <c:v>25.090900000000001</c:v>
                </c:pt>
                <c:pt idx="10">
                  <c:v>23.3034</c:v>
                </c:pt>
                <c:pt idx="11">
                  <c:v>29.505600000000001</c:v>
                </c:pt>
                <c:pt idx="12">
                  <c:v>25.101099999999999</c:v>
                </c:pt>
                <c:pt idx="13">
                  <c:v>31.146100000000001</c:v>
                </c:pt>
                <c:pt idx="14">
                  <c:v>33.288899999999998</c:v>
                </c:pt>
                <c:pt idx="15">
                  <c:v>47.1556</c:v>
                </c:pt>
                <c:pt idx="16">
                  <c:v>46.288899999999998</c:v>
                </c:pt>
                <c:pt idx="17">
                  <c:v>44.833300000000001</c:v>
                </c:pt>
                <c:pt idx="18">
                  <c:v>1394.8570999999999</c:v>
                </c:pt>
                <c:pt idx="19">
                  <c:v>1708.3696</c:v>
                </c:pt>
                <c:pt idx="20">
                  <c:v>1651.1304</c:v>
                </c:pt>
                <c:pt idx="21">
                  <c:v>1771.2935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F4-4ACF-982D-2018A89BFF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49496"/>
        <c:axId val="299246872"/>
      </c:lineChart>
      <c:dateAx>
        <c:axId val="299249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46872"/>
        <c:crosses val="autoZero"/>
        <c:auto val="1"/>
        <c:lblOffset val="100"/>
        <c:baseTimeUnit val="days"/>
      </c:dateAx>
      <c:valAx>
        <c:axId val="29924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4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0.61587189864507996</c:v>
                </c:pt>
                <c:pt idx="2">
                  <c:v>58.320029473166997</c:v>
                </c:pt>
                <c:pt idx="3">
                  <c:v>31.928279333123999</c:v>
                </c:pt>
                <c:pt idx="4">
                  <c:v>27.196261682243001</c:v>
                </c:pt>
                <c:pt idx="5">
                  <c:v>0.17338977000357</c:v>
                </c:pt>
                <c:pt idx="6">
                  <c:v>0.27456070287540002</c:v>
                </c:pt>
                <c:pt idx="7">
                  <c:v>4.4576523031203998E-2</c:v>
                </c:pt>
                <c:pt idx="8">
                  <c:v>5.9630292188432001E-2</c:v>
                </c:pt>
                <c:pt idx="9">
                  <c:v>-2.4988755060223002E-2</c:v>
                </c:pt>
                <c:pt idx="10">
                  <c:v>-4.0134450408870002E-2</c:v>
                </c:pt>
                <c:pt idx="11">
                  <c:v>-2.5150905432595998E-2</c:v>
                </c:pt>
                <c:pt idx="12">
                  <c:v>-2.0174509507237998E-2</c:v>
                </c:pt>
                <c:pt idx="13">
                  <c:v>-4.5500505561173001E-2</c:v>
                </c:pt>
                <c:pt idx="14">
                  <c:v>5.0671395996960003E-3</c:v>
                </c:pt>
                <c:pt idx="15">
                  <c:v>0.13203331302051999</c:v>
                </c:pt>
                <c:pt idx="16">
                  <c:v>9.1579750699568002E-2</c:v>
                </c:pt>
                <c:pt idx="17">
                  <c:v>0.11722731906217999</c:v>
                </c:pt>
                <c:pt idx="18">
                  <c:v>5.6119585735422001E-2</c:v>
                </c:pt>
                <c:pt idx="19">
                  <c:v>0.10203561042804001</c:v>
                </c:pt>
                <c:pt idx="20">
                  <c:v>0.14274789701759</c:v>
                </c:pt>
                <c:pt idx="21">
                  <c:v>0.22399837092093999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39-40CA-831D-7C5FB9B983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906456"/>
        <c:axId val="294904160"/>
      </c:lineChart>
      <c:dateAx>
        <c:axId val="294906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04160"/>
        <c:crosses val="autoZero"/>
        <c:auto val="1"/>
        <c:lblOffset val="100"/>
        <c:baseTimeUnit val="days"/>
      </c:dateAx>
      <c:valAx>
        <c:axId val="29490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0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0.41670000000000001</c:v>
                </c:pt>
                <c:pt idx="2">
                  <c:v>55.870600000000003</c:v>
                </c:pt>
                <c:pt idx="3">
                  <c:v>47.764699999999998</c:v>
                </c:pt>
                <c:pt idx="4">
                  <c:v>54.776499999999999</c:v>
                </c:pt>
                <c:pt idx="5">
                  <c:v>0.4</c:v>
                </c:pt>
                <c:pt idx="6">
                  <c:v>0.64710000000000001</c:v>
                </c:pt>
                <c:pt idx="7">
                  <c:v>0.10589999999999999</c:v>
                </c:pt>
                <c:pt idx="8">
                  <c:v>0.13950000000000001</c:v>
                </c:pt>
                <c:pt idx="9">
                  <c:v>-5.6800000000000003E-2</c:v>
                </c:pt>
                <c:pt idx="10">
                  <c:v>-8.9899999999999994E-2</c:v>
                </c:pt>
                <c:pt idx="11">
                  <c:v>-5.62E-2</c:v>
                </c:pt>
                <c:pt idx="12">
                  <c:v>-4.4900000000000002E-2</c:v>
                </c:pt>
                <c:pt idx="13">
                  <c:v>-0.1011</c:v>
                </c:pt>
                <c:pt idx="14">
                  <c:v>1.11E-2</c:v>
                </c:pt>
                <c:pt idx="15">
                  <c:v>0.28889999999999999</c:v>
                </c:pt>
                <c:pt idx="16">
                  <c:v>0.2</c:v>
                </c:pt>
                <c:pt idx="17">
                  <c:v>0.25559999999999999</c:v>
                </c:pt>
                <c:pt idx="18">
                  <c:v>0.12089999999999999</c:v>
                </c:pt>
                <c:pt idx="19">
                  <c:v>0.21740000000000001</c:v>
                </c:pt>
                <c:pt idx="20">
                  <c:v>0.30430000000000001</c:v>
                </c:pt>
                <c:pt idx="21">
                  <c:v>0.4783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C9-427E-8A34-8DDF38D23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905144"/>
        <c:axId val="294902848"/>
      </c:lineChart>
      <c:dateAx>
        <c:axId val="29490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02848"/>
        <c:crosses val="autoZero"/>
        <c:auto val="1"/>
        <c:lblOffset val="100"/>
        <c:baseTimeUnit val="days"/>
      </c:dateAx>
      <c:valAx>
        <c:axId val="29490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0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38DF9-80EE-46A9-9B40-CB1ABD9C9E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F6FB6-F183-49A4-884C-C5871548AD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43141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09E04-BE32-420B-B2ED-B83264F87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FD8FB2-D0FA-4D21-9FD5-66300FB8A7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9799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3BE03-BDDB-4AF9-8E7B-B5162DD5E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793F6-C197-4632-864C-1393F3C0F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16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D2F0-B1EC-4EE7-960E-BC1134C85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68D2A2-5ECE-433E-B032-56A936618E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385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11A9D-B7B2-47DE-BDC9-88CB93BEA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0B9A8-2D1A-4532-AD44-10F0EB90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957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D52E0-0B56-476C-A076-6A2AB3481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9A60B7-D13B-4F4B-86A1-A816A6229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283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85806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887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39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9990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942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788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997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817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628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721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099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720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4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55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30239-BED2-4331-9A10-9415877E1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76668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666FC-E88F-49BA-BD42-5DFD7735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AD83ED-2EAF-4B7A-B5D0-00CBC8CA3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77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CFDEA-B3A9-49EB-A512-A291278C4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B44C5-16C0-4F2E-8AC0-2D3AE8AD8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90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1A240-3612-4D8F-B14B-1D2D8A71D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B95738-0614-4D25-9269-EEF42FB0EC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783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83E90-0D6D-48A7-835C-E07EB000F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6A596-9549-401C-BE96-68CBFFE1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3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43CF-6DD0-44F7-8895-6316EFCAF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8F4A10-2665-4893-B0D7-7F09DF272A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035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0838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728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66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865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773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95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0682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89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 Argentina - 2017-08-07 10:17:30</a:t>
                      </a:r>
                      <a:r>
                        <a:rPr lang="es-ES" sz="1000"/>
                        <a:t>
Qué es Compliance?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6.5754%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13:43:41</a:t>
                      </a:r>
                      <a:r>
                        <a:rPr lang="fi-FI" sz="1000"/>
                        <a:t>
Nissan Kicks B3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4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13:42:41</a:t>
                      </a:r>
                      <a:r>
                        <a:rPr lang="fi-FI" sz="1000"/>
                        <a:t>
Nissan Kicks B2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05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13:41:06</a:t>
                      </a:r>
                      <a:r>
                        <a:rPr lang="fi-FI" sz="1000"/>
                        <a:t>
Nissan Kicks B1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51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- 2017-12-01 13:08:55</a:t>
                      </a:r>
                      <a:r>
                        <a:rPr lang="fi-FI" sz="1000"/>
                        <a:t>
NISSAN KICKS. ACTITUD 100%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4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Nissan Argentina - 2017-12-04 15:56:20</a:t>
                      </a:r>
                      <a:r>
                        <a:rPr lang="it-IT" sz="1000"/>
                        <a:t>
Nissan / La Dolfina Warm 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29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Nissan Argentina - 2017-09-29 09:53:51</a:t>
                      </a:r>
                      <a:r>
                        <a:rPr lang="it-IT" sz="1000"/>
                        <a:t>
La Dolfina Polo Team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437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Nissan Argentina - 2017-10-31 16:37:38</a:t>
                      </a:r>
                      <a:r>
                        <a:rPr lang="it-IT" sz="1000"/>
                        <a:t>
NISSAN LA DOLFINA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03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 Argentina - 2017-09-25 15:34:09</a:t>
                      </a:r>
                      <a:r>
                        <a:rPr lang="es-ES" sz="1000"/>
                        <a:t>
Nissan March - Diseñado para convertir el caos en emoción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91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 Argentina - 2017-09-25 15:55:13</a:t>
                      </a:r>
                      <a:r>
                        <a:rPr lang="es-ES" sz="1000"/>
                        <a:t>
Nissan March - Las ciudades más emocionantes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065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12F31-EBAE-4954-AE83-5BB1A2F48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15630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93925-52DA-4195-B3BE-32DD02311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0DF14B-F23D-4AAD-B8D8-55CC0356EE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9876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1B1C1-0EFC-4C20-B441-6CB111671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ABE91-DD0C-46EC-AA45-0799D88DD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74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7E8D-5D8B-4CF3-A890-7EFC9567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2E2651-DD60-41C5-B1DF-891E4E2DB2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3221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FBE27-5C5E-4C7D-A229-7CB1094E0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617CE-0006-4AAE-BE16-3B2AC3C0F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41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76E96-52A1-4774-941A-E569D4966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B5CF51-C392-43C6-B95A-5666F0BEC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3376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C0303-AA5C-4755-83E0-A2F8440E0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3C567-3685-40C8-A30E-75D6572FD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658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58C2-EB44-4D02-92B1-12A4BF52B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16174C-F9A6-4479-8B75-AB3D963C88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398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98B20-2C05-481C-A2E2-5068970AD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C45F3-3165-4D26-90DB-0EE9007C0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647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5C2BE-E812-481C-B710-4251744C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99A787-642F-4AB0-932A-E216E7D9E0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4866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505DD-B6FB-41E6-9DED-DC85CC416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0AB15-E7CF-4878-8A63-7AB155F35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906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280</Words>
  <Application>Microsoft Office PowerPoint</Application>
  <PresentationFormat>On-screen Show (4:3)</PresentationFormat>
  <Paragraphs>134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2018-01-08T13:16:14Z</dcterms:created>
  <dcterms:modified xsi:type="dcterms:W3CDTF">2018-01-08T13:16:40Z</dcterms:modified>
</cp:coreProperties>
</file>