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Ford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1504380</c:v>
                </c:pt>
                <c:pt idx="1">
                  <c:v>1504357</c:v>
                </c:pt>
                <c:pt idx="2">
                  <c:v>1504315</c:v>
                </c:pt>
                <c:pt idx="3">
                  <c:v>1504285</c:v>
                </c:pt>
                <c:pt idx="4">
                  <c:v>1504269</c:v>
                </c:pt>
                <c:pt idx="5">
                  <c:v>1504289</c:v>
                </c:pt>
                <c:pt idx="6">
                  <c:v>1504503</c:v>
                </c:pt>
                <c:pt idx="7">
                  <c:v>1504504</c:v>
                </c:pt>
                <c:pt idx="8">
                  <c:v>1504522</c:v>
                </c:pt>
                <c:pt idx="9">
                  <c:v>1504556</c:v>
                </c:pt>
                <c:pt idx="10">
                  <c:v>1504598</c:v>
                </c:pt>
                <c:pt idx="11">
                  <c:v>1504612</c:v>
                </c:pt>
                <c:pt idx="12">
                  <c:v>1504586</c:v>
                </c:pt>
                <c:pt idx="13">
                  <c:v>1504525</c:v>
                </c:pt>
                <c:pt idx="14">
                  <c:v>1504498</c:v>
                </c:pt>
                <c:pt idx="15">
                  <c:v>1504505</c:v>
                </c:pt>
                <c:pt idx="16">
                  <c:v>1504502</c:v>
                </c:pt>
                <c:pt idx="17">
                  <c:v>1504525</c:v>
                </c:pt>
                <c:pt idx="18">
                  <c:v>1504635</c:v>
                </c:pt>
                <c:pt idx="19">
                  <c:v>1504840</c:v>
                </c:pt>
                <c:pt idx="20">
                  <c:v>1505006</c:v>
                </c:pt>
                <c:pt idx="21">
                  <c:v>1505131</c:v>
                </c:pt>
                <c:pt idx="22">
                  <c:v>1505274</c:v>
                </c:pt>
                <c:pt idx="23">
                  <c:v>1505344</c:v>
                </c:pt>
                <c:pt idx="24">
                  <c:v>1505398</c:v>
                </c:pt>
                <c:pt idx="25">
                  <c:v>1505499</c:v>
                </c:pt>
                <c:pt idx="26">
                  <c:v>1505604</c:v>
                </c:pt>
                <c:pt idx="27">
                  <c:v>1505652</c:v>
                </c:pt>
                <c:pt idx="28">
                  <c:v>1505669</c:v>
                </c:pt>
                <c:pt idx="29">
                  <c:v>1505733</c:v>
                </c:pt>
                <c:pt idx="30">
                  <c:v>1505782</c:v>
                </c:pt>
              </c:numCache>
            </c:numRef>
          </c:val>
          <c:smooth val="0"/>
          <c:extLst>
            <c:ext xmlns:c16="http://schemas.microsoft.com/office/drawing/2014/chart" uri="{C3380CC4-5D6E-409C-BE32-E72D297353CC}">
              <c16:uniqueId val="{00000000-7064-496A-940B-D272EC0ED005}"/>
            </c:ext>
          </c:extLst>
        </c:ser>
        <c:dLbls>
          <c:showLegendKey val="0"/>
          <c:showVal val="0"/>
          <c:showCatName val="0"/>
          <c:showSerName val="0"/>
          <c:showPercent val="0"/>
          <c:showBubbleSize val="0"/>
        </c:dLbls>
        <c:smooth val="0"/>
        <c:axId val="283284704"/>
        <c:axId val="285545432"/>
      </c:lineChart>
      <c:dateAx>
        <c:axId val="28328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45432"/>
        <c:crosses val="autoZero"/>
        <c:auto val="1"/>
        <c:lblOffset val="100"/>
        <c:baseTimeUnit val="days"/>
      </c:dateAx>
      <c:valAx>
        <c:axId val="28554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8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Ford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517-49BD-A616-1E4B02EFC8B5}"/>
            </c:ext>
          </c:extLst>
        </c:ser>
        <c:dLbls>
          <c:showLegendKey val="0"/>
          <c:showVal val="0"/>
          <c:showCatName val="0"/>
          <c:showSerName val="0"/>
          <c:showPercent val="0"/>
          <c:showBubbleSize val="0"/>
        </c:dLbls>
        <c:axId val="285551336"/>
        <c:axId val="285544120"/>
      </c:radarChart>
      <c:catAx>
        <c:axId val="28555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44120"/>
        <c:crosses val="autoZero"/>
        <c:auto val="1"/>
        <c:lblAlgn val="ctr"/>
        <c:lblOffset val="100"/>
        <c:noMultiLvlLbl val="0"/>
      </c:catAx>
      <c:valAx>
        <c:axId val="28554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5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Ford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0</c:v>
                </c:pt>
                <c:pt idx="4">
                  <c:v>0</c:v>
                </c:pt>
                <c:pt idx="5">
                  <c:v>0.38729517596136998</c:v>
                </c:pt>
                <c:pt idx="6">
                  <c:v>0</c:v>
                </c:pt>
                <c:pt idx="7">
                  <c:v>0</c:v>
                </c:pt>
                <c:pt idx="8">
                  <c:v>0</c:v>
                </c:pt>
                <c:pt idx="9">
                  <c:v>0</c:v>
                </c:pt>
                <c:pt idx="10">
                  <c:v>0</c:v>
                </c:pt>
                <c:pt idx="11">
                  <c:v>0</c:v>
                </c:pt>
                <c:pt idx="12">
                  <c:v>0</c:v>
                </c:pt>
                <c:pt idx="13">
                  <c:v>0</c:v>
                </c:pt>
                <c:pt idx="14">
                  <c:v>0</c:v>
                </c:pt>
                <c:pt idx="15">
                  <c:v>0</c:v>
                </c:pt>
                <c:pt idx="16">
                  <c:v>0</c:v>
                </c:pt>
                <c:pt idx="17">
                  <c:v>0.61049655270508996</c:v>
                </c:pt>
                <c:pt idx="18">
                  <c:v>0</c:v>
                </c:pt>
                <c:pt idx="19">
                  <c:v>0</c:v>
                </c:pt>
                <c:pt idx="20">
                  <c:v>0</c:v>
                </c:pt>
                <c:pt idx="21">
                  <c:v>0</c:v>
                </c:pt>
                <c:pt idx="22">
                  <c:v>0</c:v>
                </c:pt>
                <c:pt idx="23">
                  <c:v>0</c:v>
                </c:pt>
                <c:pt idx="24">
                  <c:v>0</c:v>
                </c:pt>
                <c:pt idx="25">
                  <c:v>9.8043904538715004E-2</c:v>
                </c:pt>
                <c:pt idx="26">
                  <c:v>0</c:v>
                </c:pt>
                <c:pt idx="27">
                  <c:v>0</c:v>
                </c:pt>
                <c:pt idx="28">
                  <c:v>0</c:v>
                </c:pt>
                <c:pt idx="29">
                  <c:v>0</c:v>
                </c:pt>
                <c:pt idx="30">
                  <c:v>0</c:v>
                </c:pt>
              </c:numCache>
            </c:numRef>
          </c:val>
          <c:smooth val="0"/>
          <c:extLst>
            <c:ext xmlns:c16="http://schemas.microsoft.com/office/drawing/2014/chart" uri="{C3380CC4-5D6E-409C-BE32-E72D297353CC}">
              <c16:uniqueId val="{00000000-7425-4298-88C4-70E707E44AA2}"/>
            </c:ext>
          </c:extLst>
        </c:ser>
        <c:dLbls>
          <c:showLegendKey val="0"/>
          <c:showVal val="0"/>
          <c:showCatName val="0"/>
          <c:showSerName val="0"/>
          <c:showPercent val="0"/>
          <c:showBubbleSize val="0"/>
        </c:dLbls>
        <c:smooth val="0"/>
        <c:axId val="286033984"/>
        <c:axId val="286032016"/>
      </c:lineChart>
      <c:dateAx>
        <c:axId val="28603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32016"/>
        <c:crosses val="autoZero"/>
        <c:auto val="1"/>
        <c:lblOffset val="100"/>
        <c:baseTimeUnit val="days"/>
      </c:dateAx>
      <c:valAx>
        <c:axId val="28603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Ford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c:v>
                </c:pt>
                <c:pt idx="1">
                  <c:v>52</c:v>
                </c:pt>
                <c:pt idx="2">
                  <c:v>76</c:v>
                </c:pt>
                <c:pt idx="3">
                  <c:v>92</c:v>
                </c:pt>
                <c:pt idx="4">
                  <c:v>31</c:v>
                </c:pt>
                <c:pt idx="5">
                  <c:v>42</c:v>
                </c:pt>
                <c:pt idx="6">
                  <c:v>22</c:v>
                </c:pt>
              </c:numCache>
            </c:numRef>
          </c:val>
          <c:extLst>
            <c:ext xmlns:c16="http://schemas.microsoft.com/office/drawing/2014/chart" uri="{C3380CC4-5D6E-409C-BE32-E72D297353CC}">
              <c16:uniqueId val="{00000000-F4FD-4CD6-ABD6-A6FABA11F898}"/>
            </c:ext>
          </c:extLst>
        </c:ser>
        <c:dLbls>
          <c:showLegendKey val="0"/>
          <c:showVal val="0"/>
          <c:showCatName val="0"/>
          <c:showSerName val="0"/>
          <c:showPercent val="0"/>
          <c:showBubbleSize val="0"/>
        </c:dLbls>
        <c:gapWidth val="219"/>
        <c:overlap val="-27"/>
        <c:axId val="209756752"/>
        <c:axId val="209757408"/>
      </c:barChart>
      <c:catAx>
        <c:axId val="20975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57408"/>
        <c:crosses val="autoZero"/>
        <c:auto val="1"/>
        <c:lblAlgn val="ctr"/>
        <c:lblOffset val="100"/>
        <c:noMultiLvlLbl val="0"/>
      </c:catAx>
      <c:valAx>
        <c:axId val="20975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5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Ford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38</c:v>
                </c:pt>
                <c:pt idx="1">
                  <c:v>-23</c:v>
                </c:pt>
                <c:pt idx="2">
                  <c:v>-42</c:v>
                </c:pt>
                <c:pt idx="3">
                  <c:v>-30</c:v>
                </c:pt>
                <c:pt idx="4">
                  <c:v>-16</c:v>
                </c:pt>
                <c:pt idx="5">
                  <c:v>20</c:v>
                </c:pt>
                <c:pt idx="6">
                  <c:v>214</c:v>
                </c:pt>
                <c:pt idx="7">
                  <c:v>1</c:v>
                </c:pt>
                <c:pt idx="8">
                  <c:v>18</c:v>
                </c:pt>
                <c:pt idx="9">
                  <c:v>34</c:v>
                </c:pt>
                <c:pt idx="10">
                  <c:v>42</c:v>
                </c:pt>
                <c:pt idx="11">
                  <c:v>14</c:v>
                </c:pt>
                <c:pt idx="12">
                  <c:v>-26</c:v>
                </c:pt>
                <c:pt idx="13">
                  <c:v>-61</c:v>
                </c:pt>
                <c:pt idx="14">
                  <c:v>-27</c:v>
                </c:pt>
                <c:pt idx="15">
                  <c:v>7</c:v>
                </c:pt>
                <c:pt idx="16">
                  <c:v>-3</c:v>
                </c:pt>
                <c:pt idx="17">
                  <c:v>23</c:v>
                </c:pt>
                <c:pt idx="18">
                  <c:v>110</c:v>
                </c:pt>
                <c:pt idx="19">
                  <c:v>205</c:v>
                </c:pt>
                <c:pt idx="20">
                  <c:v>166</c:v>
                </c:pt>
                <c:pt idx="21">
                  <c:v>125</c:v>
                </c:pt>
                <c:pt idx="22">
                  <c:v>143</c:v>
                </c:pt>
                <c:pt idx="23">
                  <c:v>70</c:v>
                </c:pt>
                <c:pt idx="24">
                  <c:v>54</c:v>
                </c:pt>
                <c:pt idx="25">
                  <c:v>101</c:v>
                </c:pt>
                <c:pt idx="26">
                  <c:v>105</c:v>
                </c:pt>
                <c:pt idx="27">
                  <c:v>48</c:v>
                </c:pt>
                <c:pt idx="28">
                  <c:v>17</c:v>
                </c:pt>
                <c:pt idx="29">
                  <c:v>64</c:v>
                </c:pt>
                <c:pt idx="30">
                  <c:v>49</c:v>
                </c:pt>
              </c:numCache>
            </c:numRef>
          </c:val>
          <c:smooth val="0"/>
          <c:extLst>
            <c:ext xmlns:c16="http://schemas.microsoft.com/office/drawing/2014/chart" uri="{C3380CC4-5D6E-409C-BE32-E72D297353CC}">
              <c16:uniqueId val="{00000000-AA1A-48DC-A749-A15AB988E4FC}"/>
            </c:ext>
          </c:extLst>
        </c:ser>
        <c:dLbls>
          <c:showLegendKey val="0"/>
          <c:showVal val="0"/>
          <c:showCatName val="0"/>
          <c:showSerName val="0"/>
          <c:showPercent val="0"/>
          <c:showBubbleSize val="0"/>
        </c:dLbls>
        <c:smooth val="0"/>
        <c:axId val="287031232"/>
        <c:axId val="287033856"/>
      </c:lineChart>
      <c:dateAx>
        <c:axId val="28703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33856"/>
        <c:crosses val="autoZero"/>
        <c:auto val="1"/>
        <c:lblOffset val="100"/>
        <c:baseTimeUnit val="days"/>
      </c:dateAx>
      <c:valAx>
        <c:axId val="28703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3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Ford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4815-4A3A-93FE-E7BE2FCF5CD6}"/>
            </c:ext>
          </c:extLst>
        </c:ser>
        <c:dLbls>
          <c:showLegendKey val="0"/>
          <c:showVal val="0"/>
          <c:showCatName val="0"/>
          <c:showSerName val="0"/>
          <c:showPercent val="0"/>
          <c:showBubbleSize val="0"/>
        </c:dLbls>
        <c:smooth val="0"/>
        <c:axId val="287938384"/>
        <c:axId val="287936088"/>
      </c:lineChart>
      <c:dateAx>
        <c:axId val="28793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36088"/>
        <c:crosses val="autoZero"/>
        <c:auto val="1"/>
        <c:lblOffset val="100"/>
        <c:baseTimeUnit val="days"/>
      </c:dateAx>
      <c:valAx>
        <c:axId val="28793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3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Ford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0</c:v>
                </c:pt>
                <c:pt idx="5">
                  <c:v>0</c:v>
                </c:pt>
                <c:pt idx="6">
                  <c:v>0</c:v>
                </c:pt>
              </c:numCache>
            </c:numRef>
          </c:val>
          <c:extLst>
            <c:ext xmlns:c16="http://schemas.microsoft.com/office/drawing/2014/chart" uri="{C3380CC4-5D6E-409C-BE32-E72D297353CC}">
              <c16:uniqueId val="{00000000-EB1D-4944-A7D4-1D0ABC3A0B90}"/>
            </c:ext>
          </c:extLst>
        </c:ser>
        <c:dLbls>
          <c:showLegendKey val="0"/>
          <c:showVal val="0"/>
          <c:showCatName val="0"/>
          <c:showSerName val="0"/>
          <c:showPercent val="0"/>
          <c:showBubbleSize val="0"/>
        </c:dLbls>
        <c:gapWidth val="219"/>
        <c:overlap val="-27"/>
        <c:axId val="287937072"/>
        <c:axId val="287935432"/>
      </c:barChart>
      <c:catAx>
        <c:axId val="28793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35432"/>
        <c:crosses val="autoZero"/>
        <c:auto val="1"/>
        <c:lblAlgn val="ctr"/>
        <c:lblOffset val="100"/>
        <c:noMultiLvlLbl val="0"/>
      </c:catAx>
      <c:valAx>
        <c:axId val="28793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3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Ford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0.61026615843266996</c:v>
                </c:pt>
                <c:pt idx="1">
                  <c:v>9.8067811632728999E-2</c:v>
                </c:pt>
                <c:pt idx="2">
                  <c:v>0.38708880120073003</c:v>
                </c:pt>
              </c:numCache>
            </c:numRef>
          </c:val>
          <c:extLst>
            <c:ext xmlns:c16="http://schemas.microsoft.com/office/drawing/2014/chart" uri="{C3380CC4-5D6E-409C-BE32-E72D297353CC}">
              <c16:uniqueId val="{00000000-E59B-4B03-A0BB-DDC27172EF9A}"/>
            </c:ext>
          </c:extLst>
        </c:ser>
        <c:dLbls>
          <c:showLegendKey val="0"/>
          <c:showVal val="0"/>
          <c:showCatName val="0"/>
          <c:showSerName val="0"/>
          <c:showPercent val="0"/>
          <c:showBubbleSize val="0"/>
        </c:dLbls>
        <c:gapWidth val="219"/>
        <c:overlap val="-27"/>
        <c:axId val="290296184"/>
        <c:axId val="290303072"/>
      </c:barChart>
      <c:catAx>
        <c:axId val="29029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03072"/>
        <c:crosses val="autoZero"/>
        <c:auto val="1"/>
        <c:lblAlgn val="ctr"/>
        <c:lblOffset val="100"/>
        <c:noMultiLvlLbl val="0"/>
      </c:catAx>
      <c:valAx>
        <c:axId val="29030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9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Ford Argentina</c:v>
                </c:pt>
              </c:strCache>
            </c:strRef>
          </c:cat>
          <c:val>
            <c:numRef>
              <c:f>Sheet1!$B$2</c:f>
              <c:numCache>
                <c:formatCode>General</c:formatCode>
                <c:ptCount val="1"/>
                <c:pt idx="0">
                  <c:v>1</c:v>
                </c:pt>
              </c:numCache>
            </c:numRef>
          </c:val>
          <c:extLst>
            <c:ext xmlns:c16="http://schemas.microsoft.com/office/drawing/2014/chart" uri="{C3380CC4-5D6E-409C-BE32-E72D297353CC}">
              <c16:uniqueId val="{00000000-9375-4C01-B305-7F4AED6E456D}"/>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Ford Argentina</c:v>
                </c:pt>
              </c:strCache>
            </c:strRef>
          </c:cat>
          <c:val>
            <c:numRef>
              <c:f>Sheet1!$C$2</c:f>
              <c:numCache>
                <c:formatCode>General</c:formatCode>
                <c:ptCount val="1"/>
                <c:pt idx="0">
                  <c:v>2</c:v>
                </c:pt>
              </c:numCache>
            </c:numRef>
          </c:val>
          <c:extLst>
            <c:ext xmlns:c16="http://schemas.microsoft.com/office/drawing/2014/chart" uri="{C3380CC4-5D6E-409C-BE32-E72D297353CC}">
              <c16:uniqueId val="{00000001-9375-4C01-B305-7F4AED6E456D}"/>
            </c:ext>
          </c:extLst>
        </c:ser>
        <c:dLbls>
          <c:showLegendKey val="0"/>
          <c:showVal val="0"/>
          <c:showCatName val="0"/>
          <c:showSerName val="0"/>
          <c:showPercent val="0"/>
          <c:showBubbleSize val="0"/>
        </c:dLbls>
        <c:gapWidth val="150"/>
        <c:overlap val="100"/>
        <c:axId val="290297168"/>
        <c:axId val="290297496"/>
      </c:barChart>
      <c:catAx>
        <c:axId val="29029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97496"/>
        <c:crosses val="autoZero"/>
        <c:auto val="1"/>
        <c:lblAlgn val="ctr"/>
        <c:lblOffset val="100"/>
        <c:noMultiLvlLbl val="0"/>
      </c:catAx>
      <c:valAx>
        <c:axId val="290297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9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Ford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0.24257653352752001</c:v>
                </c:pt>
                <c:pt idx="14">
                  <c:v>0</c:v>
                </c:pt>
                <c:pt idx="15">
                  <c:v>0</c:v>
                </c:pt>
                <c:pt idx="16">
                  <c:v>0</c:v>
                </c:pt>
                <c:pt idx="17">
                  <c:v>0</c:v>
                </c:pt>
                <c:pt idx="18">
                  <c:v>0</c:v>
                </c:pt>
                <c:pt idx="19">
                  <c:v>0.61026169828820997</c:v>
                </c:pt>
                <c:pt idx="20">
                  <c:v>0</c:v>
                </c:pt>
                <c:pt idx="21">
                  <c:v>0</c:v>
                </c:pt>
                <c:pt idx="22">
                  <c:v>0</c:v>
                </c:pt>
                <c:pt idx="23">
                  <c:v>0</c:v>
                </c:pt>
              </c:numCache>
            </c:numRef>
          </c:val>
          <c:smooth val="0"/>
          <c:extLst>
            <c:ext xmlns:c16="http://schemas.microsoft.com/office/drawing/2014/chart" uri="{C3380CC4-5D6E-409C-BE32-E72D297353CC}">
              <c16:uniqueId val="{00000000-3296-448D-A193-A2FD3E4B8204}"/>
            </c:ext>
          </c:extLst>
        </c:ser>
        <c:dLbls>
          <c:showLegendKey val="0"/>
          <c:showVal val="0"/>
          <c:showCatName val="0"/>
          <c:showSerName val="0"/>
          <c:showPercent val="0"/>
          <c:showBubbleSize val="0"/>
        </c:dLbls>
        <c:smooth val="0"/>
        <c:axId val="285546088"/>
        <c:axId val="285547728"/>
      </c:lineChart>
      <c:catAx>
        <c:axId val="28554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47728"/>
        <c:crosses val="autoZero"/>
        <c:auto val="1"/>
        <c:lblAlgn val="ctr"/>
        <c:lblOffset val="100"/>
        <c:noMultiLvlLbl val="0"/>
      </c:catAx>
      <c:valAx>
        <c:axId val="28554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4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Ford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9BB4-4C8C-953C-FA4F431195E0}"/>
            </c:ext>
          </c:extLst>
        </c:ser>
        <c:dLbls>
          <c:showLegendKey val="0"/>
          <c:showVal val="0"/>
          <c:showCatName val="0"/>
          <c:showSerName val="0"/>
          <c:showPercent val="0"/>
          <c:showBubbleSize val="0"/>
        </c:dLbls>
        <c:smooth val="0"/>
        <c:axId val="290486752"/>
        <c:axId val="290482488"/>
      </c:lineChart>
      <c:catAx>
        <c:axId val="29048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82488"/>
        <c:crosses val="autoZero"/>
        <c:auto val="1"/>
        <c:lblAlgn val="ctr"/>
        <c:lblOffset val="100"/>
        <c:noMultiLvlLbl val="0"/>
      </c:catAx>
      <c:valAx>
        <c:axId val="29048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8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Ford Argentina</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0.61049168342168003</c:v>
                </c:pt>
                <c:pt idx="3">
                  <c:v>0</c:v>
                </c:pt>
                <c:pt idx="4">
                  <c:v>0.24266659228855</c:v>
                </c:pt>
                <c:pt idx="5">
                  <c:v>0</c:v>
                </c:pt>
                <c:pt idx="6">
                  <c:v>0</c:v>
                </c:pt>
                <c:pt idx="7">
                  <c:v>0</c:v>
                </c:pt>
                <c:pt idx="8">
                  <c:v>0</c:v>
                </c:pt>
              </c:numCache>
            </c:numRef>
          </c:val>
          <c:extLst>
            <c:ext xmlns:c16="http://schemas.microsoft.com/office/drawing/2014/chart" uri="{C3380CC4-5D6E-409C-BE32-E72D297353CC}">
              <c16:uniqueId val="{00000000-1D95-4409-9F73-2AE1E121B7D9}"/>
            </c:ext>
          </c:extLst>
        </c:ser>
        <c:dLbls>
          <c:showLegendKey val="0"/>
          <c:showVal val="0"/>
          <c:showCatName val="0"/>
          <c:showSerName val="0"/>
          <c:showPercent val="0"/>
          <c:showBubbleSize val="0"/>
        </c:dLbls>
        <c:gapWidth val="219"/>
        <c:overlap val="-27"/>
        <c:axId val="290474616"/>
        <c:axId val="290480520"/>
      </c:barChart>
      <c:catAx>
        <c:axId val="29047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80520"/>
        <c:crosses val="autoZero"/>
        <c:auto val="1"/>
        <c:lblAlgn val="ctr"/>
        <c:lblOffset val="100"/>
        <c:noMultiLvlLbl val="0"/>
      </c:catAx>
      <c:valAx>
        <c:axId val="29048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7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Ford Argentina</c:v>
                </c:pt>
              </c:strCache>
            </c:strRef>
          </c:cat>
          <c:val>
            <c:numRef>
              <c:f>Sheet1!$B$2</c:f>
              <c:numCache>
                <c:formatCode>General</c:formatCode>
                <c:ptCount val="1"/>
                <c:pt idx="0">
                  <c:v>10954</c:v>
                </c:pt>
              </c:numCache>
            </c:numRef>
          </c:val>
          <c:extLst>
            <c:ext xmlns:c16="http://schemas.microsoft.com/office/drawing/2014/chart" uri="{C3380CC4-5D6E-409C-BE32-E72D297353CC}">
              <c16:uniqueId val="{00000000-2517-4975-A11B-24D70E74333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Ford Argentina</c:v>
                </c:pt>
              </c:strCache>
            </c:strRef>
          </c:cat>
          <c:val>
            <c:numRef>
              <c:f>Sheet1!$C$2</c:f>
              <c:numCache>
                <c:formatCode>General</c:formatCode>
                <c:ptCount val="1"/>
                <c:pt idx="0">
                  <c:v>1382</c:v>
                </c:pt>
              </c:numCache>
            </c:numRef>
          </c:val>
          <c:extLst>
            <c:ext xmlns:c16="http://schemas.microsoft.com/office/drawing/2014/chart" uri="{C3380CC4-5D6E-409C-BE32-E72D297353CC}">
              <c16:uniqueId val="{00000001-2517-4975-A11B-24D70E74333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Ford Argentina</c:v>
                </c:pt>
              </c:strCache>
            </c:strRef>
          </c:cat>
          <c:val>
            <c:numRef>
              <c:f>Sheet1!$D$2</c:f>
              <c:numCache>
                <c:formatCode>General</c:formatCode>
                <c:ptCount val="1"/>
                <c:pt idx="0">
                  <c:v>89</c:v>
                </c:pt>
              </c:numCache>
            </c:numRef>
          </c:val>
          <c:extLst>
            <c:ext xmlns:c16="http://schemas.microsoft.com/office/drawing/2014/chart" uri="{C3380CC4-5D6E-409C-BE32-E72D297353CC}">
              <c16:uniqueId val="{00000002-2517-4975-A11B-24D70E74333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Ford Argentina</c:v>
                </c:pt>
              </c:strCache>
            </c:strRef>
          </c:cat>
          <c:val>
            <c:numRef>
              <c:f>Sheet1!$E$2</c:f>
              <c:numCache>
                <c:formatCode>General</c:formatCode>
                <c:ptCount val="1"/>
                <c:pt idx="0">
                  <c:v>144</c:v>
                </c:pt>
              </c:numCache>
            </c:numRef>
          </c:val>
          <c:extLst>
            <c:ext xmlns:c16="http://schemas.microsoft.com/office/drawing/2014/chart" uri="{C3380CC4-5D6E-409C-BE32-E72D297353CC}">
              <c16:uniqueId val="{00000003-2517-4975-A11B-24D70E74333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Ford Argentina</c:v>
                </c:pt>
              </c:strCache>
            </c:strRef>
          </c:cat>
          <c:val>
            <c:numRef>
              <c:f>Sheet1!$F$2</c:f>
              <c:numCache>
                <c:formatCode>General</c:formatCode>
                <c:ptCount val="1"/>
                <c:pt idx="0">
                  <c:v>17</c:v>
                </c:pt>
              </c:numCache>
            </c:numRef>
          </c:val>
          <c:extLst>
            <c:ext xmlns:c16="http://schemas.microsoft.com/office/drawing/2014/chart" uri="{C3380CC4-5D6E-409C-BE32-E72D297353CC}">
              <c16:uniqueId val="{00000004-2517-4975-A11B-24D70E74333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Ford Argentina</c:v>
                </c:pt>
              </c:strCache>
            </c:strRef>
          </c:cat>
          <c:val>
            <c:numRef>
              <c:f>Sheet1!$G$2</c:f>
              <c:numCache>
                <c:formatCode>General</c:formatCode>
                <c:ptCount val="1"/>
                <c:pt idx="0">
                  <c:v>221</c:v>
                </c:pt>
              </c:numCache>
            </c:numRef>
          </c:val>
          <c:extLst>
            <c:ext xmlns:c16="http://schemas.microsoft.com/office/drawing/2014/chart" uri="{C3380CC4-5D6E-409C-BE32-E72D297353CC}">
              <c16:uniqueId val="{00000005-2517-4975-A11B-24D70E74333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Ford Argentina</c:v>
                </c:pt>
              </c:strCache>
            </c:strRef>
          </c:cat>
          <c:val>
            <c:numRef>
              <c:f>Sheet1!$H$2</c:f>
              <c:numCache>
                <c:formatCode>General</c:formatCode>
                <c:ptCount val="1"/>
                <c:pt idx="0">
                  <c:v>1259</c:v>
                </c:pt>
              </c:numCache>
            </c:numRef>
          </c:val>
          <c:extLst>
            <c:ext xmlns:c16="http://schemas.microsoft.com/office/drawing/2014/chart" uri="{C3380CC4-5D6E-409C-BE32-E72D297353CC}">
              <c16:uniqueId val="{00000006-2517-4975-A11B-24D70E74333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Ford Argentina</c:v>
                </c:pt>
              </c:strCache>
            </c:strRef>
          </c:cat>
          <c:val>
            <c:numRef>
              <c:f>Sheet1!$I$2</c:f>
              <c:numCache>
                <c:formatCode>General</c:formatCode>
                <c:ptCount val="1"/>
                <c:pt idx="0">
                  <c:v>2421</c:v>
                </c:pt>
              </c:numCache>
            </c:numRef>
          </c:val>
          <c:extLst>
            <c:ext xmlns:c16="http://schemas.microsoft.com/office/drawing/2014/chart" uri="{C3380CC4-5D6E-409C-BE32-E72D297353CC}">
              <c16:uniqueId val="{00000007-2517-4975-A11B-24D70E74333F}"/>
            </c:ext>
          </c:extLst>
        </c:ser>
        <c:dLbls>
          <c:showLegendKey val="0"/>
          <c:showVal val="0"/>
          <c:showCatName val="0"/>
          <c:showSerName val="0"/>
          <c:showPercent val="0"/>
          <c:showBubbleSize val="0"/>
        </c:dLbls>
        <c:gapWidth val="150"/>
        <c:overlap val="100"/>
        <c:axId val="290473632"/>
        <c:axId val="290473960"/>
      </c:barChart>
      <c:catAx>
        <c:axId val="29047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73960"/>
        <c:crosses val="autoZero"/>
        <c:auto val="1"/>
        <c:lblAlgn val="ctr"/>
        <c:lblOffset val="100"/>
        <c:noMultiLvlLbl val="0"/>
      </c:catAx>
      <c:valAx>
        <c:axId val="290473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Ford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0CD-404A-A120-12410F24B8EF}"/>
            </c:ext>
          </c:extLst>
        </c:ser>
        <c:dLbls>
          <c:showLegendKey val="0"/>
          <c:showVal val="0"/>
          <c:showCatName val="0"/>
          <c:showSerName val="0"/>
          <c:showPercent val="0"/>
          <c:showBubbleSize val="0"/>
        </c:dLbls>
        <c:gapWidth val="219"/>
        <c:overlap val="-27"/>
        <c:axId val="298244048"/>
        <c:axId val="298245360"/>
      </c:barChart>
      <c:catAx>
        <c:axId val="29824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45360"/>
        <c:crosses val="autoZero"/>
        <c:auto val="1"/>
        <c:lblAlgn val="ctr"/>
        <c:lblOffset val="100"/>
        <c:noMultiLvlLbl val="0"/>
      </c:catAx>
      <c:valAx>
        <c:axId val="29824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4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E7B9-FD47-4585-ACC5-154B3AA158B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593C191B-C996-40F5-82F6-84A265A4431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9241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2F07-F165-48FE-9B9B-03B58F83FAE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B713D95-8537-4F56-90E9-37CA2BD71F7C}"/>
              </a:ext>
            </a:extLst>
          </p:cNvPr>
          <p:cNvGraphicFramePr>
            <a:graphicFrameLocks noGrp="1"/>
          </p:cNvGraphicFramePr>
          <p:nvPr>
            <p:ph type="tbl" sz="quarter" idx="13"/>
            <p:extLst>
              <p:ext uri="{D42A27DB-BD31-4B8C-83A1-F6EECF244321}">
                <p14:modId xmlns:p14="http://schemas.microsoft.com/office/powerpoint/2010/main" val="164336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76910936"/>
                    </a:ext>
                  </a:extLst>
                </a:gridCol>
                <a:gridCol w="740664">
                  <a:extLst>
                    <a:ext uri="{9D8B030D-6E8A-4147-A177-3AD203B41FA5}">
                      <a16:colId xmlns:a16="http://schemas.microsoft.com/office/drawing/2014/main" val="140793234"/>
                    </a:ext>
                  </a:extLst>
                </a:gridCol>
                <a:gridCol w="740664">
                  <a:extLst>
                    <a:ext uri="{9D8B030D-6E8A-4147-A177-3AD203B41FA5}">
                      <a16:colId xmlns:a16="http://schemas.microsoft.com/office/drawing/2014/main" val="3935683799"/>
                    </a:ext>
                  </a:extLst>
                </a:gridCol>
                <a:gridCol w="740664">
                  <a:extLst>
                    <a:ext uri="{9D8B030D-6E8A-4147-A177-3AD203B41FA5}">
                      <a16:colId xmlns:a16="http://schemas.microsoft.com/office/drawing/2014/main" val="4139512677"/>
                    </a:ext>
                  </a:extLst>
                </a:gridCol>
                <a:gridCol w="740664">
                  <a:extLst>
                    <a:ext uri="{9D8B030D-6E8A-4147-A177-3AD203B41FA5}">
                      <a16:colId xmlns:a16="http://schemas.microsoft.com/office/drawing/2014/main" val="3575109401"/>
                    </a:ext>
                  </a:extLst>
                </a:gridCol>
                <a:gridCol w="740664">
                  <a:extLst>
                    <a:ext uri="{9D8B030D-6E8A-4147-A177-3AD203B41FA5}">
                      <a16:colId xmlns:a16="http://schemas.microsoft.com/office/drawing/2014/main" val="245122156"/>
                    </a:ext>
                  </a:extLst>
                </a:gridCol>
                <a:gridCol w="740664">
                  <a:extLst>
                    <a:ext uri="{9D8B030D-6E8A-4147-A177-3AD203B41FA5}">
                      <a16:colId xmlns:a16="http://schemas.microsoft.com/office/drawing/2014/main" val="758278722"/>
                    </a:ext>
                  </a:extLst>
                </a:gridCol>
                <a:gridCol w="740664">
                  <a:extLst>
                    <a:ext uri="{9D8B030D-6E8A-4147-A177-3AD203B41FA5}">
                      <a16:colId xmlns:a16="http://schemas.microsoft.com/office/drawing/2014/main" val="364804968"/>
                    </a:ext>
                  </a:extLst>
                </a:gridCol>
                <a:gridCol w="740664">
                  <a:extLst>
                    <a:ext uri="{9D8B030D-6E8A-4147-A177-3AD203B41FA5}">
                      <a16:colId xmlns:a16="http://schemas.microsoft.com/office/drawing/2014/main" val="1129571583"/>
                    </a:ext>
                  </a:extLst>
                </a:gridCol>
                <a:gridCol w="740664">
                  <a:extLst>
                    <a:ext uri="{9D8B030D-6E8A-4147-A177-3AD203B41FA5}">
                      <a16:colId xmlns:a16="http://schemas.microsoft.com/office/drawing/2014/main" val="34150147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09924623"/>
                  </a:ext>
                </a:extLst>
              </a:tr>
              <a:tr h="370840">
                <a:tc>
                  <a:txBody>
                    <a:bodyPr/>
                    <a:lstStyle/>
                    <a:p>
                      <a:r>
                        <a:rPr lang="en-US" sz="1000"/>
                        <a:t>Ford Argentina</a:t>
                      </a:r>
                    </a:p>
                  </a:txBody>
                  <a:tcPr/>
                </a:tc>
                <a:tc>
                  <a:txBody>
                    <a:bodyPr/>
                    <a:lstStyle/>
                    <a:p>
                      <a:r>
                        <a:rPr lang="en-US" sz="1000"/>
                        <a:t>1505782</a:t>
                      </a:r>
                    </a:p>
                  </a:txBody>
                  <a:tcPr/>
                </a:tc>
                <a:tc>
                  <a:txBody>
                    <a:bodyPr/>
                    <a:lstStyle/>
                    <a:p>
                      <a:r>
                        <a:rPr lang="en-US" sz="1000"/>
                        <a:t>1440</a:t>
                      </a:r>
                    </a:p>
                  </a:txBody>
                  <a:tcPr/>
                </a:tc>
                <a:tc>
                  <a:txBody>
                    <a:bodyPr/>
                    <a:lstStyle/>
                    <a:p>
                      <a:r>
                        <a:rPr lang="en-US" sz="1000"/>
                        <a:t>3</a:t>
                      </a:r>
                    </a:p>
                  </a:txBody>
                  <a:tcPr/>
                </a:tc>
                <a:tc>
                  <a:txBody>
                    <a:bodyPr/>
                    <a:lstStyle/>
                    <a:p>
                      <a:r>
                        <a:rPr lang="en-US" sz="1000"/>
                        <a:t>12807</a:t>
                      </a:r>
                    </a:p>
                  </a:txBody>
                  <a:tcPr/>
                </a:tc>
                <a:tc>
                  <a:txBody>
                    <a:bodyPr/>
                    <a:lstStyle/>
                    <a:p>
                      <a:r>
                        <a:rPr lang="en-US" sz="1000"/>
                        <a:t>1259</a:t>
                      </a:r>
                    </a:p>
                  </a:txBody>
                  <a:tcPr/>
                </a:tc>
                <a:tc>
                  <a:txBody>
                    <a:bodyPr/>
                    <a:lstStyle/>
                    <a:p>
                      <a:r>
                        <a:rPr lang="en-US" sz="1000"/>
                        <a:t>2421</a:t>
                      </a:r>
                    </a:p>
                  </a:txBody>
                  <a:tcPr/>
                </a:tc>
                <a:tc>
                  <a:txBody>
                    <a:bodyPr/>
                    <a:lstStyle/>
                    <a:p>
                      <a:r>
                        <a:rPr lang="en-US" sz="1000"/>
                        <a:t>0</a:t>
                      </a:r>
                    </a:p>
                  </a:txBody>
                  <a:tcPr/>
                </a:tc>
                <a:tc>
                  <a:txBody>
                    <a:bodyPr/>
                    <a:lstStyle/>
                    <a:p>
                      <a:r>
                        <a:rPr lang="en-US" sz="1000"/>
                        <a:t>0.3651%</a:t>
                      </a:r>
                    </a:p>
                  </a:txBody>
                  <a:tcPr/>
                </a:tc>
                <a:tc>
                  <a:txBody>
                    <a:bodyPr/>
                    <a:lstStyle/>
                    <a:p>
                      <a:r>
                        <a:rPr lang="en-US" sz="1000"/>
                        <a:t>0.0%</a:t>
                      </a:r>
                    </a:p>
                  </a:txBody>
                  <a:tcPr/>
                </a:tc>
                <a:extLst>
                  <a:ext uri="{0D108BD9-81ED-4DB2-BD59-A6C34878D82A}">
                    <a16:rowId xmlns:a16="http://schemas.microsoft.com/office/drawing/2014/main" val="1745266992"/>
                  </a:ext>
                </a:extLst>
              </a:tr>
            </a:tbl>
          </a:graphicData>
        </a:graphic>
      </p:graphicFrame>
      <p:sp>
        <p:nvSpPr>
          <p:cNvPr id="4" name="Text Placeholder 3">
            <a:extLst>
              <a:ext uri="{FF2B5EF4-FFF2-40B4-BE49-F238E27FC236}">
                <a16:creationId xmlns:a16="http://schemas.microsoft.com/office/drawing/2014/main" id="{C770FB51-78C6-487C-8A3D-ABCAF0EA3B4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99346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2DB12-04B7-42C0-8DEC-02AA85F9568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FEC49DD-501F-45CC-B477-10591E7C8F9D}"/>
              </a:ext>
            </a:extLst>
          </p:cNvPr>
          <p:cNvGraphicFramePr>
            <a:graphicFrameLocks noGrp="1"/>
          </p:cNvGraphicFramePr>
          <p:nvPr>
            <p:ph type="chart" sz="quarter" idx="13"/>
            <p:extLst>
              <p:ext uri="{D42A27DB-BD31-4B8C-83A1-F6EECF244321}">
                <p14:modId xmlns:p14="http://schemas.microsoft.com/office/powerpoint/2010/main" val="2752397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0BF46-AD73-4E1E-915E-A6D2C72668C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B48DC38-4F7E-4000-AA27-EE2883EAD4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6790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B7B85-4970-4406-AAF6-99DFF2C1E04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5AF7058-F59E-4105-81B7-D65B3463B770}"/>
              </a:ext>
            </a:extLst>
          </p:cNvPr>
          <p:cNvGraphicFramePr>
            <a:graphicFrameLocks noGrp="1"/>
          </p:cNvGraphicFramePr>
          <p:nvPr>
            <p:ph type="chart" sz="quarter" idx="13"/>
            <p:extLst>
              <p:ext uri="{D42A27DB-BD31-4B8C-83A1-F6EECF244321}">
                <p14:modId xmlns:p14="http://schemas.microsoft.com/office/powerpoint/2010/main" val="2512410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F9E2E-C2DF-457E-933A-512BA4916DB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0878DF9-BB90-4B3A-A855-763875863D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799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30A4-43BA-4EF5-BC8A-20E958629D0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B692B2B-18B2-44BA-9D51-3163AD0DB081}"/>
              </a:ext>
            </a:extLst>
          </p:cNvPr>
          <p:cNvGraphicFramePr>
            <a:graphicFrameLocks noGrp="1"/>
          </p:cNvGraphicFramePr>
          <p:nvPr>
            <p:ph type="chart" sz="quarter" idx="13"/>
            <p:extLst>
              <p:ext uri="{D42A27DB-BD31-4B8C-83A1-F6EECF244321}">
                <p14:modId xmlns:p14="http://schemas.microsoft.com/office/powerpoint/2010/main" val="217306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9C835A-90EF-45E3-8A7E-082E3C5C80C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DFDFB0F-DF8D-416A-90C7-F28835DD1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3398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AFF2F-2F39-4B56-8B75-19C962AA3E5B}"/>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41E5F7D2-5766-43D4-9761-ECB7291A80F2}"/>
              </a:ext>
            </a:extLst>
          </p:cNvPr>
          <p:cNvGraphicFramePr>
            <a:graphicFrameLocks noGrp="1"/>
          </p:cNvGraphicFramePr>
          <p:nvPr>
            <p:ph type="chart" sz="quarter" idx="13"/>
            <p:extLst>
              <p:ext uri="{D42A27DB-BD31-4B8C-83A1-F6EECF244321}">
                <p14:modId xmlns:p14="http://schemas.microsoft.com/office/powerpoint/2010/main" val="2818220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A4573-0BF9-477F-9275-A3AF0B3CD08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3044B5E-FF8B-44A9-8573-2E95ADAAF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9271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2854-C823-4C1A-A1DE-27F30EED768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1437F9D-0B6B-4904-8CF0-F85EFDBD9106}"/>
              </a:ext>
            </a:extLst>
          </p:cNvPr>
          <p:cNvGraphicFramePr>
            <a:graphicFrameLocks noGrp="1"/>
          </p:cNvGraphicFramePr>
          <p:nvPr>
            <p:ph type="chart" sz="quarter" idx="13"/>
            <p:extLst>
              <p:ext uri="{D42A27DB-BD31-4B8C-83A1-F6EECF244321}">
                <p14:modId xmlns:p14="http://schemas.microsoft.com/office/powerpoint/2010/main" val="1623570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B044D-348D-4CA9-884C-C9AFCE7D7DE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D6D2834-3864-4450-9136-DE7296B7C8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6209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33A3-D2CB-43C0-9054-E3037F179EEC}"/>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A192CD79-0410-4AA0-A13C-BF336C31501C}"/>
              </a:ext>
            </a:extLst>
          </p:cNvPr>
          <p:cNvGraphicFramePr>
            <a:graphicFrameLocks noGrp="1"/>
          </p:cNvGraphicFramePr>
          <p:nvPr>
            <p:ph type="tbl" sz="quarter" idx="13"/>
            <p:extLst>
              <p:ext uri="{D42A27DB-BD31-4B8C-83A1-F6EECF244321}">
                <p14:modId xmlns:p14="http://schemas.microsoft.com/office/powerpoint/2010/main" val="74301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2170705"/>
                    </a:ext>
                  </a:extLst>
                </a:gridCol>
                <a:gridCol w="658368">
                  <a:extLst>
                    <a:ext uri="{9D8B030D-6E8A-4147-A177-3AD203B41FA5}">
                      <a16:colId xmlns:a16="http://schemas.microsoft.com/office/drawing/2014/main" val="2313602827"/>
                    </a:ext>
                  </a:extLst>
                </a:gridCol>
                <a:gridCol w="658368">
                  <a:extLst>
                    <a:ext uri="{9D8B030D-6E8A-4147-A177-3AD203B41FA5}">
                      <a16:colId xmlns:a16="http://schemas.microsoft.com/office/drawing/2014/main" val="3043089672"/>
                    </a:ext>
                  </a:extLst>
                </a:gridCol>
                <a:gridCol w="658368">
                  <a:extLst>
                    <a:ext uri="{9D8B030D-6E8A-4147-A177-3AD203B41FA5}">
                      <a16:colId xmlns:a16="http://schemas.microsoft.com/office/drawing/2014/main" val="3977543121"/>
                    </a:ext>
                  </a:extLst>
                </a:gridCol>
                <a:gridCol w="658368">
                  <a:extLst>
                    <a:ext uri="{9D8B030D-6E8A-4147-A177-3AD203B41FA5}">
                      <a16:colId xmlns:a16="http://schemas.microsoft.com/office/drawing/2014/main" val="4002101839"/>
                    </a:ext>
                  </a:extLst>
                </a:gridCol>
                <a:gridCol w="658368">
                  <a:extLst>
                    <a:ext uri="{9D8B030D-6E8A-4147-A177-3AD203B41FA5}">
                      <a16:colId xmlns:a16="http://schemas.microsoft.com/office/drawing/2014/main" val="3475556665"/>
                    </a:ext>
                  </a:extLst>
                </a:gridCol>
                <a:gridCol w="658368">
                  <a:extLst>
                    <a:ext uri="{9D8B030D-6E8A-4147-A177-3AD203B41FA5}">
                      <a16:colId xmlns:a16="http://schemas.microsoft.com/office/drawing/2014/main" val="4062599787"/>
                    </a:ext>
                  </a:extLst>
                </a:gridCol>
                <a:gridCol w="658368">
                  <a:extLst>
                    <a:ext uri="{9D8B030D-6E8A-4147-A177-3AD203B41FA5}">
                      <a16:colId xmlns:a16="http://schemas.microsoft.com/office/drawing/2014/main" val="99407393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150069370"/>
                  </a:ext>
                </a:extLst>
              </a:tr>
              <a:tr h="370840">
                <a:tc>
                  <a:txBody>
                    <a:bodyPr/>
                    <a:lstStyle/>
                    <a:p>
                      <a:r>
                        <a:rPr lang="es-ES" sz="1000" b="1"/>
                        <a:t>Ford Argentina - 2017-12-18 19:08:22</a:t>
                      </a:r>
                      <a:r>
                        <a:rPr lang="es-ES" sz="1000"/>
                        <a:t>
En la cuarta edición del Festival BUE presentamos por primera vez al público el #NuevoFiesta . El vehículo fue sponsor oficial de uno de los Escenarios del festival y contó con una activación interactiva en la que los participantes componían pistas, sincronizadas con el video y las luces, para que todos puedan conocerlo.
El público pudo ver por primera vez el renovado diseño exterior del Nuevo Fiesta que destaca su nueva grilla hexagonal, las nuevas ópticas delanteras y los faros antiniebla con detalles cromados. Además, incorpora nuevo diseño de llantas y luces diurnas de LED.
Les compartimos los mejores momentos del festival. Para conocer toda las novedades del Nuevo Fiesta ingresá en https://www.ford.com.ar/autos/nuevo-fiesta/</a:t>
                      </a:r>
                      <a:endParaRPr lang="en-US" sz="1000"/>
                    </a:p>
                  </a:txBody>
                  <a:tcPr/>
                </a:tc>
                <a:tc>
                  <a:txBody>
                    <a:bodyPr/>
                    <a:lstStyle/>
                    <a:p>
                      <a:r>
                        <a:rPr lang="en-US" sz="1000"/>
                        <a:t>9185</a:t>
                      </a:r>
                    </a:p>
                  </a:txBody>
                  <a:tcPr/>
                </a:tc>
                <a:tc>
                  <a:txBody>
                    <a:bodyPr/>
                    <a:lstStyle/>
                    <a:p>
                      <a:r>
                        <a:rPr lang="en-US" sz="1000"/>
                        <a:t>7749</a:t>
                      </a:r>
                    </a:p>
                  </a:txBody>
                  <a:tcPr/>
                </a:tc>
                <a:tc>
                  <a:txBody>
                    <a:bodyPr/>
                    <a:lstStyle/>
                    <a:p>
                      <a:r>
                        <a:rPr lang="en-US" sz="1000"/>
                        <a:t>898</a:t>
                      </a:r>
                    </a:p>
                  </a:txBody>
                  <a:tcPr/>
                </a:tc>
                <a:tc>
                  <a:txBody>
                    <a:bodyPr/>
                    <a:lstStyle/>
                    <a:p>
                      <a:r>
                        <a:rPr lang="en-US" sz="1000"/>
                        <a:t>538</a:t>
                      </a:r>
                    </a:p>
                  </a:txBody>
                  <a:tcPr/>
                </a:tc>
                <a:tc>
                  <a:txBody>
                    <a:bodyPr/>
                    <a:lstStyle/>
                    <a:p>
                      <a:r>
                        <a:rPr lang="en-US" sz="1000"/>
                        <a:t>0.6105%</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3951976344"/>
                  </a:ext>
                </a:extLst>
              </a:tr>
              <a:tr h="370840">
                <a:tc>
                  <a:txBody>
                    <a:bodyPr/>
                    <a:lstStyle/>
                    <a:p>
                      <a:r>
                        <a:rPr lang="es-ES" sz="1000" b="1"/>
                        <a:t>Ford Argentina - 2017-12-06 13:08:11</a:t>
                      </a:r>
                      <a:r>
                        <a:rPr lang="es-ES" sz="1000"/>
                        <a:t>
Ya hicimos 199.999 motores Puma en la planta de Pacheco. Hoy te mostramos en menos de 90 segundos como hicimos el 200.000.</a:t>
                      </a:r>
                      <a:endParaRPr lang="en-US" sz="1000"/>
                    </a:p>
                  </a:txBody>
                  <a:tcPr/>
                </a:tc>
                <a:tc>
                  <a:txBody>
                    <a:bodyPr/>
                    <a:lstStyle/>
                    <a:p>
                      <a:r>
                        <a:rPr lang="en-US" sz="1000"/>
                        <a:t>5826</a:t>
                      </a:r>
                    </a:p>
                  </a:txBody>
                  <a:tcPr/>
                </a:tc>
                <a:tc>
                  <a:txBody>
                    <a:bodyPr/>
                    <a:lstStyle/>
                    <a:p>
                      <a:r>
                        <a:rPr lang="en-US" sz="1000"/>
                        <a:t>3833</a:t>
                      </a:r>
                    </a:p>
                  </a:txBody>
                  <a:tcPr/>
                </a:tc>
                <a:tc>
                  <a:txBody>
                    <a:bodyPr/>
                    <a:lstStyle/>
                    <a:p>
                      <a:r>
                        <a:rPr lang="en-US" sz="1000"/>
                        <a:t>294</a:t>
                      </a:r>
                    </a:p>
                  </a:txBody>
                  <a:tcPr/>
                </a:tc>
                <a:tc>
                  <a:txBody>
                    <a:bodyPr/>
                    <a:lstStyle/>
                    <a:p>
                      <a:r>
                        <a:rPr lang="en-US" sz="1000"/>
                        <a:t>1699</a:t>
                      </a:r>
                    </a:p>
                  </a:txBody>
                  <a:tcPr/>
                </a:tc>
                <a:tc>
                  <a:txBody>
                    <a:bodyPr/>
                    <a:lstStyle/>
                    <a:p>
                      <a:r>
                        <a:rPr lang="en-US" sz="1000"/>
                        <a:t>0.3873%</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3388370338"/>
                  </a:ext>
                </a:extLst>
              </a:tr>
              <a:tr h="370840">
                <a:tc>
                  <a:txBody>
                    <a:bodyPr/>
                    <a:lstStyle/>
                    <a:p>
                      <a:r>
                        <a:rPr lang="es-ES" sz="1000" b="1"/>
                        <a:t>Ford Argentina - 2017-12-26 13:00:00</a:t>
                      </a:r>
                      <a:r>
                        <a:rPr lang="es-ES" sz="1000"/>
                        <a:t>
Viví el Ford Summer Attraction 2018 a partir del 28/12 en nuestro Espacio Cariló (Av. Cerezo y Divisadero), y a partir del 02/01 en el Espacio Pinamar-La Frontera. Participá de nuestras pruebas de manejo, clínicas y travesías Off Road. Más info en https://www.ford.com.ar/ford-summer.html #FordSummer</a:t>
                      </a:r>
                      <a:endParaRPr lang="en-US" sz="1000"/>
                    </a:p>
                  </a:txBody>
                  <a:tcPr/>
                </a:tc>
                <a:tc>
                  <a:txBody>
                    <a:bodyPr/>
                    <a:lstStyle/>
                    <a:p>
                      <a:r>
                        <a:rPr lang="en-US" sz="1000"/>
                        <a:t>1476</a:t>
                      </a:r>
                    </a:p>
                  </a:txBody>
                  <a:tcPr/>
                </a:tc>
                <a:tc>
                  <a:txBody>
                    <a:bodyPr/>
                    <a:lstStyle/>
                    <a:p>
                      <a:r>
                        <a:rPr lang="en-US" sz="1000"/>
                        <a:t>1225</a:t>
                      </a:r>
                    </a:p>
                  </a:txBody>
                  <a:tcPr/>
                </a:tc>
                <a:tc>
                  <a:txBody>
                    <a:bodyPr/>
                    <a:lstStyle/>
                    <a:p>
                      <a:r>
                        <a:rPr lang="en-US" sz="1000"/>
                        <a:t>67</a:t>
                      </a:r>
                    </a:p>
                  </a:txBody>
                  <a:tcPr/>
                </a:tc>
                <a:tc>
                  <a:txBody>
                    <a:bodyPr/>
                    <a:lstStyle/>
                    <a:p>
                      <a:r>
                        <a:rPr lang="en-US" sz="1000"/>
                        <a:t>184</a:t>
                      </a:r>
                    </a:p>
                  </a:txBody>
                  <a:tcPr/>
                </a:tc>
                <a:tc>
                  <a:txBody>
                    <a:bodyPr/>
                    <a:lstStyle/>
                    <a:p>
                      <a:r>
                        <a:rPr lang="en-US" sz="1000"/>
                        <a:t>0.0980%</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2761139381"/>
                  </a:ext>
                </a:extLst>
              </a:tr>
            </a:tbl>
          </a:graphicData>
        </a:graphic>
      </p:graphicFrame>
      <p:sp>
        <p:nvSpPr>
          <p:cNvPr id="4" name="Text Placeholder 3">
            <a:extLst>
              <a:ext uri="{FF2B5EF4-FFF2-40B4-BE49-F238E27FC236}">
                <a16:creationId xmlns:a16="http://schemas.microsoft.com/office/drawing/2014/main" id="{5644E335-6CC3-4C32-B345-E1AF7F74FB4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93831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26F82-C2C4-4723-BA32-8B76050F0BA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D30CB2C-13BA-4083-9DF4-FD2E4C3E365E}"/>
              </a:ext>
            </a:extLst>
          </p:cNvPr>
          <p:cNvGraphicFramePr>
            <a:graphicFrameLocks noGrp="1"/>
          </p:cNvGraphicFramePr>
          <p:nvPr>
            <p:ph type="chart" sz="quarter" idx="13"/>
            <p:extLst>
              <p:ext uri="{D42A27DB-BD31-4B8C-83A1-F6EECF244321}">
                <p14:modId xmlns:p14="http://schemas.microsoft.com/office/powerpoint/2010/main" val="1888735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1F146C-5E5F-43B9-B10C-E73A2564DEE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4C47449-77AB-40E2-8FD5-E848C169D5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7480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1CDA5-2643-4B0A-AE77-ED99EAFD7497}"/>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7EC2944-9E46-419C-B9D2-DCC159BA1B78}"/>
              </a:ext>
            </a:extLst>
          </p:cNvPr>
          <p:cNvGraphicFramePr>
            <a:graphicFrameLocks noGrp="1"/>
          </p:cNvGraphicFramePr>
          <p:nvPr>
            <p:ph type="chart" sz="quarter" idx="13"/>
            <p:extLst>
              <p:ext uri="{D42A27DB-BD31-4B8C-83A1-F6EECF244321}">
                <p14:modId xmlns:p14="http://schemas.microsoft.com/office/powerpoint/2010/main" val="3984929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7B89F9-DB3A-4BD3-9C53-19C26971F46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D731AEE-4B3A-4FF9-BBD2-F7C28BC435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964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CA27-A450-4580-8CBD-8D31B87044F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1AFF5D63-9055-40F7-AF94-E024577D109C}"/>
              </a:ext>
            </a:extLst>
          </p:cNvPr>
          <p:cNvGraphicFramePr>
            <a:graphicFrameLocks noGrp="1"/>
          </p:cNvGraphicFramePr>
          <p:nvPr>
            <p:ph type="chart" sz="quarter" idx="13"/>
            <p:extLst>
              <p:ext uri="{D42A27DB-BD31-4B8C-83A1-F6EECF244321}">
                <p14:modId xmlns:p14="http://schemas.microsoft.com/office/powerpoint/2010/main" val="3904059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056FC5-027C-45FA-8A63-0108E0EA66E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21ABB68-1F10-4ABD-AAB7-94C9463278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31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AB967-D4B3-4F82-B936-80C99CE3711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93865C15-A76D-4511-8051-C87EB5DB29F9}"/>
              </a:ext>
            </a:extLst>
          </p:cNvPr>
          <p:cNvGraphicFramePr>
            <a:graphicFrameLocks noGrp="1"/>
          </p:cNvGraphicFramePr>
          <p:nvPr>
            <p:ph type="chart" sz="quarter" idx="13"/>
            <p:extLst>
              <p:ext uri="{D42A27DB-BD31-4B8C-83A1-F6EECF244321}">
                <p14:modId xmlns:p14="http://schemas.microsoft.com/office/powerpoint/2010/main" val="23885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EC5D75-1A27-47F9-A8A5-048B3E615F3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B46D949-7B0F-493A-A1C4-22F84E8400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995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25CE8-D081-4DE7-8719-FA459067DEC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902FEB1-D107-4379-8004-60FE3A98994C}"/>
              </a:ext>
            </a:extLst>
          </p:cNvPr>
          <p:cNvGraphicFramePr>
            <a:graphicFrameLocks noGrp="1"/>
          </p:cNvGraphicFramePr>
          <p:nvPr>
            <p:ph type="chart" sz="quarter" idx="13"/>
            <p:extLst>
              <p:ext uri="{D42A27DB-BD31-4B8C-83A1-F6EECF244321}">
                <p14:modId xmlns:p14="http://schemas.microsoft.com/office/powerpoint/2010/main" val="242542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75CD3E-FAA6-4DC0-8B07-9F31ECE35F1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C2C004C-7E32-47C9-9FD0-540087A69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1928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7B6A-A95A-4E82-A11E-524973EF7151}"/>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BC3AB60F-50A3-423D-8376-00368EA0786A}"/>
              </a:ext>
            </a:extLst>
          </p:cNvPr>
          <p:cNvGraphicFramePr>
            <a:graphicFrameLocks noGrp="1"/>
          </p:cNvGraphicFramePr>
          <p:nvPr>
            <p:ph type="chart" sz="quarter" idx="13"/>
            <p:extLst>
              <p:ext uri="{D42A27DB-BD31-4B8C-83A1-F6EECF244321}">
                <p14:modId xmlns:p14="http://schemas.microsoft.com/office/powerpoint/2010/main" val="588330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B5DE01-3EB0-40C7-913A-8AC1E4802E7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B7CCF51-CB42-44FB-B191-DE8BD446B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117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97C7-C3A0-4DE5-B800-2D5E7DA4C76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FDB28B2E-377E-4942-97F3-32153455960D}"/>
              </a:ext>
            </a:extLst>
          </p:cNvPr>
          <p:cNvGraphicFramePr>
            <a:graphicFrameLocks noGrp="1"/>
          </p:cNvGraphicFramePr>
          <p:nvPr>
            <p:ph type="chart" sz="quarter" idx="13"/>
            <p:extLst>
              <p:ext uri="{D42A27DB-BD31-4B8C-83A1-F6EECF244321}">
                <p14:modId xmlns:p14="http://schemas.microsoft.com/office/powerpoint/2010/main" val="398373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96275-9F20-49CB-8AB2-4B35C84E029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F83DB5C-9899-4359-84BF-1A1A6CAD85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473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CD1A-50E0-4D63-8D64-DAFB20BEC07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F3C8E05-E9C1-4B70-AC6F-FE0FEBC0D48C}"/>
              </a:ext>
            </a:extLst>
          </p:cNvPr>
          <p:cNvGraphicFramePr>
            <a:graphicFrameLocks noGrp="1"/>
          </p:cNvGraphicFramePr>
          <p:nvPr>
            <p:ph type="chart" sz="quarter" idx="13"/>
            <p:extLst>
              <p:ext uri="{D42A27DB-BD31-4B8C-83A1-F6EECF244321}">
                <p14:modId xmlns:p14="http://schemas.microsoft.com/office/powerpoint/2010/main" val="274873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EE06F-CEED-4A8F-AA44-97B7296486D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35CD3D0-4035-40A0-AED4-E3B4B09429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5730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8A52-38CA-4E1C-AE5A-ABFFE72B366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214C1FD-5BD6-495E-993A-9C41069E8E73}"/>
              </a:ext>
            </a:extLst>
          </p:cNvPr>
          <p:cNvGraphicFramePr>
            <a:graphicFrameLocks noGrp="1"/>
          </p:cNvGraphicFramePr>
          <p:nvPr>
            <p:ph type="tbl" sz="quarter" idx="13"/>
            <p:extLst>
              <p:ext uri="{D42A27DB-BD31-4B8C-83A1-F6EECF244321}">
                <p14:modId xmlns:p14="http://schemas.microsoft.com/office/powerpoint/2010/main" val="134790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7283536"/>
                    </a:ext>
                  </a:extLst>
                </a:gridCol>
                <a:gridCol w="2468880">
                  <a:extLst>
                    <a:ext uri="{9D8B030D-6E8A-4147-A177-3AD203B41FA5}">
                      <a16:colId xmlns:a16="http://schemas.microsoft.com/office/drawing/2014/main" val="1253618985"/>
                    </a:ext>
                  </a:extLst>
                </a:gridCol>
                <a:gridCol w="822960">
                  <a:extLst>
                    <a:ext uri="{9D8B030D-6E8A-4147-A177-3AD203B41FA5}">
                      <a16:colId xmlns:a16="http://schemas.microsoft.com/office/drawing/2014/main" val="1526725711"/>
                    </a:ext>
                  </a:extLst>
                </a:gridCol>
                <a:gridCol w="822960">
                  <a:extLst>
                    <a:ext uri="{9D8B030D-6E8A-4147-A177-3AD203B41FA5}">
                      <a16:colId xmlns:a16="http://schemas.microsoft.com/office/drawing/2014/main" val="3739878990"/>
                    </a:ext>
                  </a:extLst>
                </a:gridCol>
                <a:gridCol w="822960">
                  <a:extLst>
                    <a:ext uri="{9D8B030D-6E8A-4147-A177-3AD203B41FA5}">
                      <a16:colId xmlns:a16="http://schemas.microsoft.com/office/drawing/2014/main" val="16961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7106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Damian De 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199669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Mailen Spinato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9714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Agustín Mastropierro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8433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Yamil Nazar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5489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Lucas Nahuel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32669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4294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Matias Jesús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9522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Moyano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9085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Axel Jorge Benitez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1390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Roozemond Eduardo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4045515"/>
                  </a:ext>
                </a:extLst>
              </a:tr>
            </a:tbl>
          </a:graphicData>
        </a:graphic>
      </p:graphicFrame>
      <p:sp>
        <p:nvSpPr>
          <p:cNvPr id="4" name="Text Placeholder 3">
            <a:extLst>
              <a:ext uri="{FF2B5EF4-FFF2-40B4-BE49-F238E27FC236}">
                <a16:creationId xmlns:a16="http://schemas.microsoft.com/office/drawing/2014/main" id="{A7502240-B82F-4430-ADD7-2DC79D62DB0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49045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8378-8EEA-4C3E-BA12-92ACF6917606}"/>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2042A5E-4E57-4424-90CC-D8AD344B3209}"/>
              </a:ext>
            </a:extLst>
          </p:cNvPr>
          <p:cNvGraphicFramePr>
            <a:graphicFrameLocks noGrp="1"/>
          </p:cNvGraphicFramePr>
          <p:nvPr>
            <p:ph type="tbl" sz="quarter" idx="13"/>
            <p:extLst>
              <p:ext uri="{D42A27DB-BD31-4B8C-83A1-F6EECF244321}">
                <p14:modId xmlns:p14="http://schemas.microsoft.com/office/powerpoint/2010/main" val="63111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2194717"/>
                    </a:ext>
                  </a:extLst>
                </a:gridCol>
                <a:gridCol w="2468880">
                  <a:extLst>
                    <a:ext uri="{9D8B030D-6E8A-4147-A177-3AD203B41FA5}">
                      <a16:colId xmlns:a16="http://schemas.microsoft.com/office/drawing/2014/main" val="3234305799"/>
                    </a:ext>
                  </a:extLst>
                </a:gridCol>
                <a:gridCol w="822960">
                  <a:extLst>
                    <a:ext uri="{9D8B030D-6E8A-4147-A177-3AD203B41FA5}">
                      <a16:colId xmlns:a16="http://schemas.microsoft.com/office/drawing/2014/main" val="1138817082"/>
                    </a:ext>
                  </a:extLst>
                </a:gridCol>
                <a:gridCol w="822960">
                  <a:extLst>
                    <a:ext uri="{9D8B030D-6E8A-4147-A177-3AD203B41FA5}">
                      <a16:colId xmlns:a16="http://schemas.microsoft.com/office/drawing/2014/main" val="994909537"/>
                    </a:ext>
                  </a:extLst>
                </a:gridCol>
                <a:gridCol w="822960">
                  <a:extLst>
                    <a:ext uri="{9D8B030D-6E8A-4147-A177-3AD203B41FA5}">
                      <a16:colId xmlns:a16="http://schemas.microsoft.com/office/drawing/2014/main" val="4057432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1461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Nicolás Nahuel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1197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Roo 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52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Facundo Giuliani Cerovaz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2265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2241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Catalino Ferreira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 Argentina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35042223"/>
                  </a:ext>
                </a:extLst>
              </a:tr>
            </a:tbl>
          </a:graphicData>
        </a:graphic>
      </p:graphicFrame>
      <p:sp>
        <p:nvSpPr>
          <p:cNvPr id="4" name="Text Placeholder 3">
            <a:extLst>
              <a:ext uri="{FF2B5EF4-FFF2-40B4-BE49-F238E27FC236}">
                <a16:creationId xmlns:a16="http://schemas.microsoft.com/office/drawing/2014/main" id="{F502E6EC-22CD-49E7-B712-69D4E647839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05630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05065-2E7A-4CD3-AA07-90D8A91DDD35}"/>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4CBA11F-1864-4682-B5CD-0B027AC1A7A0}"/>
              </a:ext>
            </a:extLst>
          </p:cNvPr>
          <p:cNvGraphicFramePr>
            <a:graphicFrameLocks noGrp="1"/>
          </p:cNvGraphicFramePr>
          <p:nvPr>
            <p:ph type="chart" sz="quarter" idx="13"/>
            <p:extLst>
              <p:ext uri="{D42A27DB-BD31-4B8C-83A1-F6EECF244321}">
                <p14:modId xmlns:p14="http://schemas.microsoft.com/office/powerpoint/2010/main" val="562346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1496A-2B93-40B0-BEF7-8DC7D834800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ADC4534-1382-44A1-9870-0AD898964C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000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422</Words>
  <Application>Microsoft Office PowerPoint</Application>
  <PresentationFormat>On-screen Show (4:3)</PresentationFormat>
  <Paragraphs>189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2018-01-07T22:22:34Z</dcterms:created>
  <dcterms:modified xsi:type="dcterms:W3CDTF">2018-01-07T22:23:11Z</dcterms:modified>
</cp:coreProperties>
</file>